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comments/comment2.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906000" cy="6858000" type="A4"/>
  <p:notesSz cx="6858000" cy="9144000"/>
  <p:embeddedFontLst>
    <p:embeddedFont>
      <p:font typeface="Quattrocento Sans" panose="020B0604020202020204" charset="0"/>
      <p:regular r:id="rId9"/>
      <p:bold r:id="rId10"/>
      <p:italic r:id="rId11"/>
      <p:boldItalic r:id="rId12"/>
    </p:embeddedFont>
    <p:embeddedFont>
      <p:font typeface="Segoe Print" panose="02000600000000000000" pitchFamily="2" charset="0"/>
      <p:regular r:id="rId13"/>
      <p:bold r:id="rId14"/>
    </p:embeddedFont>
    <p:embeddedFont>
      <p:font typeface="Calibri" panose="020F0502020204030204"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 Pennington"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5BC5B75-8C59-4657-952B-7A527A87C70C}">
  <a:tblStyle styleId="{A5BC5B75-8C59-4657-952B-7A527A87C70C}"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03"/>
  </p:normalViewPr>
  <p:slideViewPr>
    <p:cSldViewPr snapToGrid="0" snapToObjects="1">
      <p:cViewPr varScale="1">
        <p:scale>
          <a:sx n="68" d="100"/>
          <a:sy n="68" d="100"/>
        </p:scale>
        <p:origin x="12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23" Type="http://schemas.openxmlformats.org/officeDocument/2006/relationships/tableStyles" Target="tableStyles.xml"/><Relationship Id="rId10" Type="http://schemas.openxmlformats.org/officeDocument/2006/relationships/font" Target="fonts/font2.fntdata"/><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1-04-23T16:20:17.132" idx="1">
    <p:pos x="6000" y="0"/>
    <p:text>Tina - can you refine title boxes to fit with art format please?
I've done P4 &amp; 6 as e.g.s.
Can you then check Gr &amp; 3D match too?
Thanks</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1-04-23T16:28:35.970" idx="2">
    <p:pos x="6000" y="0"/>
    <p:text>for extra curric stuff - see art example please</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1-04-23T16:18:05.175" idx="3">
    <p:pos x="6000" y="0"/>
    <p:text>HI Lisa
we seem to have lost the terms in y10-11? is it one unit per 2 terms? and Y9 only seems to run to Term 4? 
As Y9 have 5ppf will they really only cover food and ill health in 7 months?
Thanks for all your work with this - it's a good way of getting to know the new course! x</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c9d143fcfd_0_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gc9d143fcfd_0_14: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c9d143fcfd_0_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6" name="Google Shape;96;gc9d143fcfd_0_38: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0" name="Google Shape;110;p2: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ccab2063ed_1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ccab2063ed_1_1: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cbd50a8c94_0_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 name="Google Shape;130;gcbd50a8c94_0_15: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cbd50a8c94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0" name="Google Shape;140;gcbd50a8c94_0_6: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2"/>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5251054"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917179"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742950" y="1122363"/>
            <a:ext cx="84201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1238250" y="3602038"/>
            <a:ext cx="74295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3"/>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675879" y="1709740"/>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675879" y="4589465"/>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5"/>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68232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682329"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682329"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4211340" y="987427"/>
            <a:ext cx="5014913"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9"/>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0"/>
          <p:cNvSpPr>
            <a:spLocks noGrp="1"/>
          </p:cNvSpPr>
          <p:nvPr>
            <p:ph type="pic" idx="2"/>
          </p:nvPr>
        </p:nvSpPr>
        <p:spPr>
          <a:xfrm>
            <a:off x="4211340" y="987427"/>
            <a:ext cx="5014913"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9DBC"/>
            </a:gs>
            <a:gs pos="52999">
              <a:srgbClr val="1C4254"/>
            </a:gs>
            <a:gs pos="100000">
              <a:srgbClr val="0E222C"/>
            </a:gs>
          </a:gsLst>
          <a:lin ang="16200038" scaled="0"/>
        </a:gradFill>
        <a:effectLst/>
      </p:bgPr>
    </p:bg>
    <p:spTree>
      <p:nvGrpSpPr>
        <p:cNvPr id="1" name="Shape 83"/>
        <p:cNvGrpSpPr/>
        <p:nvPr/>
      </p:nvGrpSpPr>
      <p:grpSpPr>
        <a:xfrm>
          <a:off x="0" y="0"/>
          <a:ext cx="0" cy="0"/>
          <a:chOff x="0" y="0"/>
          <a:chExt cx="0" cy="0"/>
        </a:xfrm>
      </p:grpSpPr>
      <p:sp>
        <p:nvSpPr>
          <p:cNvPr id="84" name="Google Shape;84;p13"/>
          <p:cNvSpPr txBox="1"/>
          <p:nvPr/>
        </p:nvSpPr>
        <p:spPr>
          <a:xfrm>
            <a:off x="1387011" y="153825"/>
            <a:ext cx="7046237"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en-GB" sz="3200" b="1" dirty="0">
                <a:solidFill>
                  <a:schemeClr val="lt1"/>
                </a:solidFill>
                <a:latin typeface="Segoe Print" panose="02000800000000000000" pitchFamily="2" charset="0"/>
                <a:ea typeface="Quattrocento Sans"/>
                <a:cs typeface="Quattrocento Sans"/>
                <a:sym typeface="Quattrocento Sans"/>
              </a:rPr>
              <a:t>Design - 3D Design; Graphics</a:t>
            </a:r>
            <a:endParaRPr sz="3200" b="1" i="0" u="none" strike="noStrike" cap="none" dirty="0">
              <a:solidFill>
                <a:schemeClr val="lt1"/>
              </a:solidFill>
              <a:latin typeface="Segoe Print" panose="02000800000000000000" pitchFamily="2" charset="0"/>
              <a:ea typeface="Quattrocento Sans"/>
              <a:cs typeface="Quattrocento Sans"/>
              <a:sym typeface="Quattrocento Sans"/>
            </a:endParaRPr>
          </a:p>
        </p:txBody>
      </p:sp>
      <p:sp>
        <p:nvSpPr>
          <p:cNvPr id="85" name="Google Shape;85;p13"/>
          <p:cNvSpPr txBox="1"/>
          <p:nvPr/>
        </p:nvSpPr>
        <p:spPr>
          <a:xfrm>
            <a:off x="-1029384" y="2120124"/>
            <a:ext cx="184800" cy="246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endParaRPr sz="1000" b="1" i="0" u="none" strike="noStrike" cap="none">
              <a:solidFill>
                <a:srgbClr val="FFC000"/>
              </a:solidFill>
              <a:latin typeface="Quattrocento Sans"/>
              <a:ea typeface="Quattrocento Sans"/>
              <a:cs typeface="Quattrocento Sans"/>
              <a:sym typeface="Quattrocento Sans"/>
            </a:endParaRPr>
          </a:p>
        </p:txBody>
      </p:sp>
      <p:graphicFrame>
        <p:nvGraphicFramePr>
          <p:cNvPr id="86" name="Google Shape;86;p13"/>
          <p:cNvGraphicFramePr/>
          <p:nvPr>
            <p:extLst>
              <p:ext uri="{D42A27DB-BD31-4B8C-83A1-F6EECF244321}">
                <p14:modId xmlns:p14="http://schemas.microsoft.com/office/powerpoint/2010/main" val="3424283920"/>
              </p:ext>
            </p:extLst>
          </p:nvPr>
        </p:nvGraphicFramePr>
        <p:xfrm>
          <a:off x="295392" y="1246952"/>
          <a:ext cx="9433825" cy="2178955"/>
        </p:xfrm>
        <a:graphic>
          <a:graphicData uri="http://schemas.openxmlformats.org/drawingml/2006/table">
            <a:tbl>
              <a:tblPr firstRow="1" bandRow="1">
                <a:noFill/>
                <a:tableStyleId>{A5BC5B75-8C59-4657-952B-7A527A87C70C}</a:tableStyleId>
              </a:tblPr>
              <a:tblGrid>
                <a:gridCol w="404475">
                  <a:extLst>
                    <a:ext uri="{9D8B030D-6E8A-4147-A177-3AD203B41FA5}">
                      <a16:colId xmlns:a16="http://schemas.microsoft.com/office/drawing/2014/main" val="20000"/>
                    </a:ext>
                  </a:extLst>
                </a:gridCol>
                <a:gridCol w="1172600">
                  <a:extLst>
                    <a:ext uri="{9D8B030D-6E8A-4147-A177-3AD203B41FA5}">
                      <a16:colId xmlns:a16="http://schemas.microsoft.com/office/drawing/2014/main" val="20001"/>
                    </a:ext>
                  </a:extLst>
                </a:gridCol>
                <a:gridCol w="1571350">
                  <a:extLst>
                    <a:ext uri="{9D8B030D-6E8A-4147-A177-3AD203B41FA5}">
                      <a16:colId xmlns:a16="http://schemas.microsoft.com/office/drawing/2014/main" val="20002"/>
                    </a:ext>
                  </a:extLst>
                </a:gridCol>
                <a:gridCol w="1571350">
                  <a:extLst>
                    <a:ext uri="{9D8B030D-6E8A-4147-A177-3AD203B41FA5}">
                      <a16:colId xmlns:a16="http://schemas.microsoft.com/office/drawing/2014/main" val="20003"/>
                    </a:ext>
                  </a:extLst>
                </a:gridCol>
                <a:gridCol w="1571350">
                  <a:extLst>
                    <a:ext uri="{9D8B030D-6E8A-4147-A177-3AD203B41FA5}">
                      <a16:colId xmlns:a16="http://schemas.microsoft.com/office/drawing/2014/main" val="20004"/>
                    </a:ext>
                  </a:extLst>
                </a:gridCol>
                <a:gridCol w="1571350">
                  <a:extLst>
                    <a:ext uri="{9D8B030D-6E8A-4147-A177-3AD203B41FA5}">
                      <a16:colId xmlns:a16="http://schemas.microsoft.com/office/drawing/2014/main" val="20005"/>
                    </a:ext>
                  </a:extLst>
                </a:gridCol>
                <a:gridCol w="1571350">
                  <a:extLst>
                    <a:ext uri="{9D8B030D-6E8A-4147-A177-3AD203B41FA5}">
                      <a16:colId xmlns:a16="http://schemas.microsoft.com/office/drawing/2014/main" val="20006"/>
                    </a:ext>
                  </a:extLst>
                </a:gridCol>
              </a:tblGrid>
              <a:tr h="258675">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dirty="0">
                          <a:solidFill>
                            <a:schemeClr val="lt1"/>
                          </a:solidFill>
                        </a:rPr>
                        <a:t>Year 7</a:t>
                      </a:r>
                      <a:endParaRPr sz="1400" u="none" strike="noStrike" cap="none" dirty="0"/>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gridSpan="2">
                  <a:txBody>
                    <a:bodyPr/>
                    <a:lstStyle/>
                    <a:p>
                      <a:pPr marL="0" lvl="0" indent="0" algn="l" rtl="0">
                        <a:spcBef>
                          <a:spcPts val="0"/>
                        </a:spcBef>
                        <a:spcAft>
                          <a:spcPts val="0"/>
                        </a:spcAft>
                        <a:buNone/>
                      </a:pPr>
                      <a:r>
                        <a:rPr lang="en-GB" sz="1000" b="1">
                          <a:solidFill>
                            <a:srgbClr val="F26622"/>
                          </a:solidFill>
                          <a:latin typeface="Calibri"/>
                          <a:ea typeface="Calibri"/>
                          <a:cs typeface="Calibri"/>
                          <a:sym typeface="Calibri"/>
                        </a:rPr>
                        <a:t>Primary School  </a:t>
                      </a:r>
                      <a:r>
                        <a:rPr lang="en-GB" sz="1000">
                          <a:solidFill>
                            <a:srgbClr val="F26622"/>
                          </a:solidFill>
                          <a:latin typeface="Calibri"/>
                          <a:ea typeface="Calibri"/>
                          <a:cs typeface="Calibri"/>
                          <a:sym typeface="Calibri"/>
                        </a:rPr>
                        <a:t>Knowledge &amp; Skills</a:t>
                      </a:r>
                      <a:endParaRPr>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F2CC"/>
                    </a:solidFill>
                  </a:tcPr>
                </a:tc>
                <a:tc hMerge="1">
                  <a:txBody>
                    <a:bodyPr/>
                    <a:lstStyle/>
                    <a:p>
                      <a:endParaRPr lang="en-US"/>
                    </a:p>
                  </a:txBody>
                  <a:tcPr/>
                </a:tc>
                <a:tc gridSpan="4">
                  <a:txBody>
                    <a:bodyPr/>
                    <a:lstStyle/>
                    <a:p>
                      <a:pPr marL="0" lvl="0" indent="0" algn="l" rtl="0">
                        <a:spcBef>
                          <a:spcPts val="0"/>
                        </a:spcBef>
                        <a:spcAft>
                          <a:spcPts val="0"/>
                        </a:spcAft>
                        <a:buNone/>
                      </a:pPr>
                      <a:r>
                        <a:rPr lang="en-GB" sz="1000" b="1">
                          <a:solidFill>
                            <a:srgbClr val="1C4254"/>
                          </a:solidFill>
                          <a:latin typeface="Calibri"/>
                          <a:ea typeface="Calibri"/>
                          <a:cs typeface="Calibri"/>
                          <a:sym typeface="Calibri"/>
                        </a:rPr>
                        <a:t>Memo stand - Resistant Materials</a:t>
                      </a:r>
                      <a:endParaRPr sz="1000" b="1">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55800">
                <a:tc vMerge="1">
                  <a:txBody>
                    <a:bodyPr/>
                    <a:lstStyle/>
                    <a:p>
                      <a:endParaRPr lang="en-US"/>
                    </a:p>
                  </a:txBody>
                  <a:tcPr/>
                </a:tc>
                <a:tc gridSpan="2">
                  <a:txBody>
                    <a:bodyPr/>
                    <a:lstStyle/>
                    <a:p>
                      <a:pPr marL="0" lvl="0" indent="0" algn="l" rtl="0">
                        <a:spcBef>
                          <a:spcPts val="0"/>
                        </a:spcBef>
                        <a:spcAft>
                          <a:spcPts val="0"/>
                        </a:spcAft>
                        <a:buNone/>
                      </a:pPr>
                      <a:r>
                        <a:rPr lang="en-GB" sz="800">
                          <a:solidFill>
                            <a:srgbClr val="F26622"/>
                          </a:solidFill>
                        </a:rPr>
                        <a:t>Limited, some have used a saw before with a bench hook.</a:t>
                      </a:r>
                      <a:endParaRPr>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4">
                  <a:txBody>
                    <a:bodyPr/>
                    <a:lstStyle/>
                    <a:p>
                      <a:pPr marL="0" lvl="0" indent="0" algn="l" rtl="0">
                        <a:spcBef>
                          <a:spcPts val="0"/>
                        </a:spcBef>
                        <a:spcAft>
                          <a:spcPts val="0"/>
                        </a:spcAft>
                        <a:buNone/>
                      </a:pPr>
                      <a:r>
                        <a:rPr lang="en-GB" sz="800"/>
                        <a:t>Students learn about the artist and illustrator Charley Harper and apply his style to their design to create a memo holder using a variety of materials and processes. Health &amp; safety is key with students learning how to work safely in a workshop with wood and metal working tools. Other skills include; measuring accurately, finishing and shaping wood, shaping metal and learning basic functions of ICT program ‘2D Design’. </a:t>
                      </a:r>
                      <a:endParaRPr sz="800"/>
                    </a:p>
                    <a:p>
                      <a:pPr marL="0" lvl="0" indent="0" algn="l" rtl="0">
                        <a:spcBef>
                          <a:spcPts val="0"/>
                        </a:spcBef>
                        <a:spcAft>
                          <a:spcPts val="0"/>
                        </a:spcAft>
                        <a:buNone/>
                      </a:pPr>
                      <a:r>
                        <a:rPr lang="en-GB" sz="800"/>
                        <a:t>Students are also introduced to the design process; researching, designing, making and evaluation.</a:t>
                      </a:r>
                      <a:endParaRPr sz="1200">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E7FBFF"/>
                      </a:solidFill>
                      <a:prstDash val="solid"/>
                      <a:round/>
                      <a:headEnd type="none" w="sm" len="sm"/>
                      <a:tailEnd type="none" w="sm" len="sm"/>
                    </a:lnB>
                    <a:solidFill>
                      <a:schemeClr val="lt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67675">
                <a:tc>
                  <a:txBody>
                    <a:bodyPr/>
                    <a:lstStyle/>
                    <a:p>
                      <a:pPr marL="0" marR="0" lvl="0" indent="0" algn="ctr" rtl="0">
                        <a:lnSpc>
                          <a:spcPct val="100000"/>
                        </a:lnSpc>
                        <a:spcBef>
                          <a:spcPts val="0"/>
                        </a:spcBef>
                        <a:spcAft>
                          <a:spcPts val="0"/>
                        </a:spcAft>
                        <a:buNone/>
                      </a:pPr>
                      <a:endParaRPr sz="1400" b="1" u="none" strike="noStrike" cap="none">
                        <a:solidFill>
                          <a:schemeClr val="lt1"/>
                        </a:solidFill>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lvl="0" indent="0" algn="l" rtl="0">
                        <a:spcBef>
                          <a:spcPts val="0"/>
                        </a:spcBef>
                        <a:spcAft>
                          <a:spcPts val="0"/>
                        </a:spcAft>
                        <a:buNone/>
                      </a:pPr>
                      <a:endParaRPr sz="1000" b="1">
                        <a:solidFill>
                          <a:srgbClr val="F26622"/>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GB" sz="1600" b="1">
                          <a:solidFill>
                            <a:srgbClr val="FFFFFF"/>
                          </a:solidFill>
                        </a:rPr>
                        <a:t>Graphics</a:t>
                      </a:r>
                      <a:endParaRPr sz="1600" b="1" u="none" strike="noStrike" cap="none">
                        <a:solidFill>
                          <a:srgbClr val="FFFFFF"/>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Rotation 1 -</a:t>
                      </a:r>
                      <a:endParaRPr sz="1000" b="1">
                        <a:solidFill>
                          <a:schemeClr val="lt1"/>
                        </a:solidFill>
                      </a:endParaRPr>
                    </a:p>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 Sept - Nov</a:t>
                      </a:r>
                      <a:endParaRPr sz="1400" b="1" u="none" strike="noStrike" cap="none">
                        <a:solidFill>
                          <a:srgbClr val="1C4254"/>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Rotation 2 -</a:t>
                      </a:r>
                      <a:endParaRPr sz="1000" b="1">
                        <a:solidFill>
                          <a:schemeClr val="lt1"/>
                        </a:solidFill>
                      </a:endParaRPr>
                    </a:p>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 Nov - Feb</a:t>
                      </a:r>
                      <a:endParaRPr sz="1400" b="1" u="none" strike="noStrike" cap="none">
                        <a:solidFill>
                          <a:srgbClr val="1C4254"/>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Rotation 3 -</a:t>
                      </a:r>
                      <a:endParaRPr sz="1000" b="1">
                        <a:solidFill>
                          <a:schemeClr val="lt1"/>
                        </a:solidFill>
                      </a:endParaRPr>
                    </a:p>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Feb - May</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Rotation 4 -</a:t>
                      </a:r>
                      <a:endParaRPr sz="1000" b="1">
                        <a:solidFill>
                          <a:schemeClr val="lt1"/>
                        </a:solidFill>
                      </a:endParaRPr>
                    </a:p>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 May - July</a:t>
                      </a:r>
                      <a:endParaRPr sz="1400" b="1" u="none" strike="noStrike" cap="none">
                        <a:solidFill>
                          <a:srgbClr val="1C4254"/>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extLst>
                  <a:ext uri="{0D108BD9-81ED-4DB2-BD59-A6C34878D82A}">
                    <a16:rowId xmlns:a16="http://schemas.microsoft.com/office/drawing/2014/main" val="10002"/>
                  </a:ext>
                </a:extLst>
              </a:tr>
              <a:tr h="242600">
                <a:tc rowSpan="2">
                  <a:txBody>
                    <a:bodyPr/>
                    <a:lstStyle/>
                    <a:p>
                      <a:pPr marL="0" lvl="0" indent="0" algn="ctr" rtl="0">
                        <a:spcBef>
                          <a:spcPts val="0"/>
                        </a:spcBef>
                        <a:spcAft>
                          <a:spcPts val="0"/>
                        </a:spcAft>
                        <a:buClr>
                          <a:schemeClr val="dk1"/>
                        </a:buClr>
                        <a:buSzPts val="1400"/>
                        <a:buFont typeface="Arial"/>
                        <a:buNone/>
                      </a:pPr>
                      <a:r>
                        <a:rPr lang="en-GB" b="1" dirty="0">
                          <a:solidFill>
                            <a:schemeClr val="lt1"/>
                          </a:solidFill>
                        </a:rPr>
                        <a:t>Year 7</a:t>
                      </a:r>
                      <a:endParaRPr sz="1400" b="1" u="none" strike="noStrike" cap="none" dirty="0">
                        <a:solidFill>
                          <a:schemeClr val="lt1"/>
                        </a:solidFill>
                      </a:endParaRPr>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gridSpan="2">
                  <a:txBody>
                    <a:bodyPr/>
                    <a:lstStyle/>
                    <a:p>
                      <a:pPr marL="0" lvl="0" indent="0" algn="l" rtl="0">
                        <a:spcBef>
                          <a:spcPts val="0"/>
                        </a:spcBef>
                        <a:spcAft>
                          <a:spcPts val="0"/>
                        </a:spcAft>
                        <a:buNone/>
                      </a:pPr>
                      <a:r>
                        <a:rPr lang="en-GB" sz="1000" b="1">
                          <a:solidFill>
                            <a:srgbClr val="F26622"/>
                          </a:solidFill>
                          <a:latin typeface="Calibri"/>
                          <a:ea typeface="Calibri"/>
                          <a:cs typeface="Calibri"/>
                          <a:sym typeface="Calibri"/>
                        </a:rPr>
                        <a:t>Primary School  </a:t>
                      </a:r>
                      <a:r>
                        <a:rPr lang="en-GB" sz="1000">
                          <a:solidFill>
                            <a:srgbClr val="F26622"/>
                          </a:solidFill>
                          <a:latin typeface="Calibri"/>
                          <a:ea typeface="Calibri"/>
                          <a:cs typeface="Calibri"/>
                          <a:sym typeface="Calibri"/>
                        </a:rPr>
                        <a:t>Knowledge &amp; Skills</a:t>
                      </a:r>
                      <a:endParaRPr sz="800">
                        <a:solidFill>
                          <a:srgbClr val="595959"/>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CE5CD"/>
                    </a:solidFill>
                  </a:tcPr>
                </a:tc>
                <a:tc hMerge="1">
                  <a:txBody>
                    <a:bodyPr/>
                    <a:lstStyle/>
                    <a:p>
                      <a:endParaRPr lang="en-US"/>
                    </a:p>
                  </a:txBody>
                  <a:tcPr/>
                </a:tc>
                <a:tc gridSpan="4">
                  <a:txBody>
                    <a:bodyPr/>
                    <a:lstStyle/>
                    <a:p>
                      <a:pPr marL="0" lvl="0" indent="0" algn="l" rtl="0">
                        <a:spcBef>
                          <a:spcPts val="0"/>
                        </a:spcBef>
                        <a:spcAft>
                          <a:spcPts val="0"/>
                        </a:spcAft>
                        <a:buNone/>
                      </a:pPr>
                      <a:r>
                        <a:rPr lang="en-GB" sz="1000" b="1">
                          <a:solidFill>
                            <a:srgbClr val="1C4254"/>
                          </a:solidFill>
                        </a:rPr>
                        <a:t>Funky Fruit Logo - Branding</a:t>
                      </a:r>
                      <a:endParaRPr sz="800">
                        <a:solidFill>
                          <a:srgbClr val="595959"/>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625675">
                <a:tc vMerge="1">
                  <a:txBody>
                    <a:bodyPr/>
                    <a:lstStyle/>
                    <a:p>
                      <a:endParaRPr lang="en-US"/>
                    </a:p>
                  </a:txBody>
                  <a:tcPr/>
                </a:tc>
                <a:tc gridSpan="2">
                  <a:txBody>
                    <a:bodyPr/>
                    <a:lstStyle/>
                    <a:p>
                      <a:pPr marL="0" marR="0" lvl="0" indent="0" algn="l" rtl="0">
                        <a:lnSpc>
                          <a:spcPct val="100000"/>
                        </a:lnSpc>
                        <a:spcBef>
                          <a:spcPts val="0"/>
                        </a:spcBef>
                        <a:spcAft>
                          <a:spcPts val="0"/>
                        </a:spcAft>
                        <a:buNone/>
                      </a:pPr>
                      <a:r>
                        <a:rPr lang="en-GB" sz="800">
                          <a:solidFill>
                            <a:srgbClr val="F26622"/>
                          </a:solidFill>
                        </a:rPr>
                        <a:t>Limited. Students have some knowledge of enterprise and basic skills such as drawing and rendering. </a:t>
                      </a:r>
                      <a:endParaRPr sz="800" u="none" strike="noStrike" cap="none">
                        <a:solidFill>
                          <a:srgbClr val="F26622"/>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4">
                  <a:txBody>
                    <a:bodyPr/>
                    <a:lstStyle/>
                    <a:p>
                      <a:pPr marL="0" marR="0" lvl="0" indent="0" algn="l" rtl="0">
                        <a:lnSpc>
                          <a:spcPct val="100000"/>
                        </a:lnSpc>
                        <a:spcBef>
                          <a:spcPts val="0"/>
                        </a:spcBef>
                        <a:spcAft>
                          <a:spcPts val="0"/>
                        </a:spcAft>
                        <a:buNone/>
                      </a:pPr>
                      <a:r>
                        <a:rPr lang="en-GB" sz="800" dirty="0">
                          <a:solidFill>
                            <a:srgbClr val="595959"/>
                          </a:solidFill>
                        </a:rPr>
                        <a:t>Year 7 students are introduced to key Graphical concepts using a logo project: Funky Fruit juice bar. Students engage with all of the formal elements required to create a successful logo, including; typography, Image simplification, colour psychology and composition. Students are also introduced to the importance of these elements in the world of marketing and advertising.</a:t>
                      </a:r>
                      <a:endParaRPr sz="800" dirty="0">
                        <a:solidFill>
                          <a:srgbClr val="595959"/>
                        </a:solidFill>
                      </a:endParaRPr>
                    </a:p>
                    <a:p>
                      <a:pPr marL="0" marR="0" lvl="0" indent="0" algn="l" rtl="0">
                        <a:lnSpc>
                          <a:spcPct val="100000"/>
                        </a:lnSpc>
                        <a:spcBef>
                          <a:spcPts val="0"/>
                        </a:spcBef>
                        <a:spcAft>
                          <a:spcPts val="0"/>
                        </a:spcAft>
                        <a:buNone/>
                      </a:pPr>
                      <a:r>
                        <a:rPr lang="en-GB" sz="800" dirty="0">
                          <a:solidFill>
                            <a:srgbClr val="595959"/>
                          </a:solidFill>
                        </a:rPr>
                        <a:t>Students explore successful image, combination and typographic logos and take inspiration from for their own designs. Students are encouraged to make progress on their basic drawing, presentation  and rendering skills.</a:t>
                      </a:r>
                      <a:endParaRPr sz="800" dirty="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87" name="Google Shape;87;p13"/>
          <p:cNvSpPr/>
          <p:nvPr/>
        </p:nvSpPr>
        <p:spPr>
          <a:xfrm>
            <a:off x="243048" y="785881"/>
            <a:ext cx="2284200" cy="224100"/>
          </a:xfrm>
          <a:prstGeom prst="roundRect">
            <a:avLst>
              <a:gd name="adj" fmla="val 16667"/>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chemeClr val="lt1"/>
                </a:solidFill>
                <a:latin typeface="Quattrocento Sans"/>
                <a:ea typeface="Quattrocento Sans"/>
                <a:cs typeface="Quattrocento Sans"/>
                <a:sym typeface="Quattrocento Sans"/>
              </a:rPr>
              <a:t>2021/22</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GB" sz="1100" b="1" i="0" u="none" strike="noStrike" cap="none">
                <a:solidFill>
                  <a:srgbClr val="FFC20D"/>
                </a:solidFill>
                <a:latin typeface="Quattrocento Sans"/>
                <a:ea typeface="Quattrocento Sans"/>
                <a:cs typeface="Quattrocento Sans"/>
                <a:sym typeface="Quattrocento Sans"/>
              </a:rPr>
              <a:t>CURRICULUM MAP</a:t>
            </a:r>
            <a:endParaRPr sz="1100" b="0" i="0" u="none" strike="noStrike" cap="none">
              <a:solidFill>
                <a:srgbClr val="FFC20D"/>
              </a:solidFill>
              <a:latin typeface="Quattrocento Sans"/>
              <a:ea typeface="Quattrocento Sans"/>
              <a:cs typeface="Quattrocento Sans"/>
              <a:sym typeface="Quattrocento Sans"/>
            </a:endParaRPr>
          </a:p>
        </p:txBody>
      </p:sp>
      <p:graphicFrame>
        <p:nvGraphicFramePr>
          <p:cNvPr id="88" name="Google Shape;88;p13"/>
          <p:cNvGraphicFramePr/>
          <p:nvPr>
            <p:extLst>
              <p:ext uri="{D42A27DB-BD31-4B8C-83A1-F6EECF244321}">
                <p14:modId xmlns:p14="http://schemas.microsoft.com/office/powerpoint/2010/main" val="173506396"/>
              </p:ext>
            </p:extLst>
          </p:nvPr>
        </p:nvGraphicFramePr>
        <p:xfrm>
          <a:off x="316975" y="4069442"/>
          <a:ext cx="9424275" cy="2623190"/>
        </p:xfrm>
        <a:graphic>
          <a:graphicData uri="http://schemas.openxmlformats.org/drawingml/2006/table">
            <a:tbl>
              <a:tblPr firstRow="1" bandRow="1">
                <a:noFill/>
                <a:tableStyleId>{A5BC5B75-8C59-4657-952B-7A527A87C70C}</a:tableStyleId>
              </a:tblPr>
              <a:tblGrid>
                <a:gridCol w="382900">
                  <a:extLst>
                    <a:ext uri="{9D8B030D-6E8A-4147-A177-3AD203B41FA5}">
                      <a16:colId xmlns:a16="http://schemas.microsoft.com/office/drawing/2014/main" val="20000"/>
                    </a:ext>
                  </a:extLst>
                </a:gridCol>
                <a:gridCol w="1975225">
                  <a:extLst>
                    <a:ext uri="{9D8B030D-6E8A-4147-A177-3AD203B41FA5}">
                      <a16:colId xmlns:a16="http://schemas.microsoft.com/office/drawing/2014/main" val="20001"/>
                    </a:ext>
                  </a:extLst>
                </a:gridCol>
                <a:gridCol w="939375">
                  <a:extLst>
                    <a:ext uri="{9D8B030D-6E8A-4147-A177-3AD203B41FA5}">
                      <a16:colId xmlns:a16="http://schemas.microsoft.com/office/drawing/2014/main" val="20002"/>
                    </a:ext>
                  </a:extLst>
                </a:gridCol>
                <a:gridCol w="939375">
                  <a:extLst>
                    <a:ext uri="{9D8B030D-6E8A-4147-A177-3AD203B41FA5}">
                      <a16:colId xmlns:a16="http://schemas.microsoft.com/office/drawing/2014/main" val="20003"/>
                    </a:ext>
                  </a:extLst>
                </a:gridCol>
                <a:gridCol w="939375">
                  <a:extLst>
                    <a:ext uri="{9D8B030D-6E8A-4147-A177-3AD203B41FA5}">
                      <a16:colId xmlns:a16="http://schemas.microsoft.com/office/drawing/2014/main" val="20004"/>
                    </a:ext>
                  </a:extLst>
                </a:gridCol>
                <a:gridCol w="939375">
                  <a:extLst>
                    <a:ext uri="{9D8B030D-6E8A-4147-A177-3AD203B41FA5}">
                      <a16:colId xmlns:a16="http://schemas.microsoft.com/office/drawing/2014/main" val="20005"/>
                    </a:ext>
                  </a:extLst>
                </a:gridCol>
                <a:gridCol w="2000750">
                  <a:extLst>
                    <a:ext uri="{9D8B030D-6E8A-4147-A177-3AD203B41FA5}">
                      <a16:colId xmlns:a16="http://schemas.microsoft.com/office/drawing/2014/main" val="20006"/>
                    </a:ext>
                  </a:extLst>
                </a:gridCol>
                <a:gridCol w="1307900">
                  <a:extLst>
                    <a:ext uri="{9D8B030D-6E8A-4147-A177-3AD203B41FA5}">
                      <a16:colId xmlns:a16="http://schemas.microsoft.com/office/drawing/2014/main" val="20007"/>
                    </a:ext>
                  </a:extLst>
                </a:gridCol>
              </a:tblGrid>
              <a:tr h="290425">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dirty="0">
                          <a:solidFill>
                            <a:schemeClr val="lt1"/>
                          </a:solidFill>
                        </a:rPr>
                        <a:t>Year 8</a:t>
                      </a:r>
                      <a:endParaRPr sz="1400" u="none" strike="noStrike" cap="none" dirty="0"/>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F26622"/>
                          </a:solidFill>
                        </a:rPr>
                        <a:t>Prior Knowledge &amp; Skills </a:t>
                      </a:r>
                      <a:r>
                        <a:rPr lang="en-GB" sz="1000" b="0" u="none" strike="noStrike" cap="none">
                          <a:solidFill>
                            <a:srgbClr val="F26622"/>
                          </a:solidFill>
                        </a:rPr>
                        <a:t>from </a:t>
                      </a:r>
                      <a:r>
                        <a:rPr lang="en-GB" sz="1000">
                          <a:solidFill>
                            <a:srgbClr val="F26622"/>
                          </a:solidFill>
                        </a:rPr>
                        <a:t>Yr7</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BE4D4"/>
                    </a:solidFill>
                  </a:tcPr>
                </a:tc>
                <a:tc gridSpan="4">
                  <a:txBody>
                    <a:bodyPr/>
                    <a:lstStyle/>
                    <a:p>
                      <a:pPr marL="0" lvl="0" indent="0" algn="l" rtl="0">
                        <a:spcBef>
                          <a:spcPts val="0"/>
                        </a:spcBef>
                        <a:spcAft>
                          <a:spcPts val="0"/>
                        </a:spcAft>
                        <a:buNone/>
                      </a:pPr>
                      <a:r>
                        <a:rPr lang="en-GB" sz="1000" b="1">
                          <a:solidFill>
                            <a:srgbClr val="1C4254"/>
                          </a:solidFill>
                        </a:rPr>
                        <a:t>Islamic art inspired l</a:t>
                      </a:r>
                      <a:r>
                        <a:rPr lang="en-GB" sz="1000" b="1">
                          <a:solidFill>
                            <a:srgbClr val="1C4254"/>
                          </a:solidFill>
                          <a:latin typeface="Calibri"/>
                          <a:ea typeface="Calibri"/>
                          <a:cs typeface="Calibri"/>
                          <a:sym typeface="Calibri"/>
                        </a:rPr>
                        <a:t>aser cut jew</a:t>
                      </a:r>
                      <a:r>
                        <a:rPr lang="en-GB" sz="1000" b="1">
                          <a:solidFill>
                            <a:srgbClr val="1C4254"/>
                          </a:solidFill>
                        </a:rPr>
                        <a:t>ellery box - Geometric construction</a:t>
                      </a:r>
                      <a:endParaRPr sz="1000" b="1">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lvl="0" indent="0" algn="l" rtl="0">
                        <a:spcBef>
                          <a:spcPts val="0"/>
                        </a:spcBef>
                        <a:spcAft>
                          <a:spcPts val="0"/>
                        </a:spcAft>
                        <a:buNone/>
                      </a:pPr>
                      <a:r>
                        <a:rPr lang="en-GB" sz="1000" b="1">
                          <a:solidFill>
                            <a:srgbClr val="1C4254"/>
                          </a:solidFill>
                          <a:latin typeface="Calibri"/>
                          <a:ea typeface="Calibri"/>
                          <a:cs typeface="Calibri"/>
                          <a:sym typeface="Calibri"/>
                        </a:rPr>
                        <a:t>Pewter cast jewellery - Metalwork</a:t>
                      </a:r>
                      <a:endParaRPr sz="1000" b="1">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extLst>
                  <a:ext uri="{0D108BD9-81ED-4DB2-BD59-A6C34878D82A}">
                    <a16:rowId xmlns:a16="http://schemas.microsoft.com/office/drawing/2014/main" val="10000"/>
                  </a:ext>
                </a:extLst>
              </a:tr>
              <a:tr h="61645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F26622"/>
                          </a:solidFill>
                        </a:rPr>
                        <a:t>Filing and shaping a preformed metal shape. Using 2D Design to create simple flat cut out shapes. The design process. </a:t>
                      </a:r>
                      <a:endParaRPr sz="800">
                        <a:solidFill>
                          <a:srgbClr val="F26622"/>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E7FBFF"/>
                      </a:solidFill>
                      <a:prstDash val="solid"/>
                      <a:round/>
                      <a:headEnd type="none" w="sm" len="sm"/>
                      <a:tailEnd type="none" w="sm" len="sm"/>
                    </a:lnB>
                    <a:solidFill>
                      <a:schemeClr val="lt1"/>
                    </a:solidFill>
                  </a:tcPr>
                </a:tc>
                <a:tc gridSpan="4">
                  <a:txBody>
                    <a:bodyPr/>
                    <a:lstStyle/>
                    <a:p>
                      <a:pPr marL="0" lvl="0" indent="0" algn="l" rtl="0">
                        <a:spcBef>
                          <a:spcPts val="0"/>
                        </a:spcBef>
                        <a:spcAft>
                          <a:spcPts val="0"/>
                        </a:spcAft>
                        <a:buNone/>
                      </a:pPr>
                      <a:r>
                        <a:rPr lang="en-GB" sz="800">
                          <a:solidFill>
                            <a:srgbClr val="595959"/>
                          </a:solidFill>
                        </a:rPr>
                        <a:t>Students r</a:t>
                      </a:r>
                      <a:r>
                        <a:rPr lang="en-GB" sz="800">
                          <a:solidFill>
                            <a:srgbClr val="595959"/>
                          </a:solidFill>
                          <a:latin typeface="Calibri"/>
                          <a:ea typeface="Calibri"/>
                          <a:cs typeface="Calibri"/>
                          <a:sym typeface="Calibri"/>
                        </a:rPr>
                        <a:t>es</a:t>
                      </a:r>
                      <a:r>
                        <a:rPr lang="en-GB" sz="800">
                          <a:solidFill>
                            <a:srgbClr val="595959"/>
                          </a:solidFill>
                        </a:rPr>
                        <a:t>earch Islamic pattern and design which they use to create design ideas for the jewellery box.  Models are created out of card to make prototypes of their design ideas.</a:t>
                      </a:r>
                      <a:endParaRPr sz="800">
                        <a:solidFill>
                          <a:srgbClr val="595959"/>
                        </a:solidFill>
                      </a:endParaRPr>
                    </a:p>
                    <a:p>
                      <a:pPr marL="0" lvl="0" indent="0" algn="l" rtl="0">
                        <a:spcBef>
                          <a:spcPts val="0"/>
                        </a:spcBef>
                        <a:spcAft>
                          <a:spcPts val="0"/>
                        </a:spcAft>
                        <a:buNone/>
                      </a:pPr>
                      <a:r>
                        <a:rPr lang="en-GB" sz="800">
                          <a:solidFill>
                            <a:srgbClr val="595959"/>
                          </a:solidFill>
                        </a:rPr>
                        <a:t>‘2D Design’ skills are developed to create a box pattern including lid and joints.</a:t>
                      </a:r>
                      <a:endParaRPr>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E7FBFF"/>
                      </a:solidFill>
                      <a:prstDash val="solid"/>
                      <a:round/>
                      <a:headEnd type="none" w="sm" len="sm"/>
                      <a:tailEnd type="none" w="sm" len="sm"/>
                    </a:lnB>
                    <a:solidFill>
                      <a:schemeClr val="lt1"/>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lvl="0" indent="0" algn="l" rtl="0">
                        <a:spcBef>
                          <a:spcPts val="0"/>
                        </a:spcBef>
                        <a:spcAft>
                          <a:spcPts val="0"/>
                        </a:spcAft>
                        <a:buNone/>
                      </a:pPr>
                      <a:r>
                        <a:rPr lang="en-GB" sz="800">
                          <a:solidFill>
                            <a:srgbClr val="595959"/>
                          </a:solidFill>
                        </a:rPr>
                        <a:t>Research and design a piece of jewellery to fit in the box made in the short rotation, using the Art Deco design movement as inspiration.</a:t>
                      </a:r>
                      <a:endParaRPr sz="800">
                        <a:solidFill>
                          <a:srgbClr val="595959"/>
                        </a:solidFill>
                      </a:endParaRPr>
                    </a:p>
                    <a:p>
                      <a:pPr marL="0" lvl="0" indent="0" algn="l" rtl="0">
                        <a:spcBef>
                          <a:spcPts val="0"/>
                        </a:spcBef>
                        <a:spcAft>
                          <a:spcPts val="0"/>
                        </a:spcAft>
                        <a:buNone/>
                      </a:pPr>
                      <a:r>
                        <a:rPr lang="en-GB" sz="800">
                          <a:solidFill>
                            <a:srgbClr val="595959"/>
                          </a:solidFill>
                        </a:rPr>
                        <a:t>Learn about casting metals using moulds/ casting sand.</a:t>
                      </a:r>
                      <a:endParaRPr sz="800">
                        <a:solidFill>
                          <a:srgbClr val="595959"/>
                        </a:solidFill>
                      </a:endParaRPr>
                    </a:p>
                    <a:p>
                      <a:pPr marL="0" lvl="0" indent="0" algn="l" rtl="0">
                        <a:spcBef>
                          <a:spcPts val="0"/>
                        </a:spcBef>
                        <a:spcAft>
                          <a:spcPts val="0"/>
                        </a:spcAft>
                        <a:buNone/>
                      </a:pPr>
                      <a:r>
                        <a:rPr lang="en-GB" sz="800">
                          <a:solidFill>
                            <a:srgbClr val="595959"/>
                          </a:solidFill>
                        </a:rPr>
                        <a:t>Design and make a mould for pewter casting.</a:t>
                      </a:r>
                      <a:endParaRPr sz="800">
                        <a:solidFill>
                          <a:srgbClr val="595959"/>
                        </a:solidFill>
                      </a:endParaRPr>
                    </a:p>
                    <a:p>
                      <a:pPr marL="0" lvl="0" indent="0" algn="l" rtl="0">
                        <a:spcBef>
                          <a:spcPts val="0"/>
                        </a:spcBef>
                        <a:spcAft>
                          <a:spcPts val="0"/>
                        </a:spcAft>
                        <a:buNone/>
                      </a:pPr>
                      <a:r>
                        <a:rPr lang="en-GB" sz="800">
                          <a:solidFill>
                            <a:srgbClr val="595959"/>
                          </a:solidFill>
                        </a:rPr>
                        <a:t>Learn how to finish and polish pewter.</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E7FBFF"/>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1"/>
                  </a:ext>
                </a:extLst>
              </a:tr>
              <a:tr h="424675">
                <a:tc>
                  <a:txBody>
                    <a:bodyPr/>
                    <a:lstStyle/>
                    <a:p>
                      <a:pPr marL="0" marR="0" lvl="0" indent="0" algn="ctr" rtl="0">
                        <a:lnSpc>
                          <a:spcPct val="100000"/>
                        </a:lnSpc>
                        <a:spcBef>
                          <a:spcPts val="0"/>
                        </a:spcBef>
                        <a:spcAft>
                          <a:spcPts val="0"/>
                        </a:spcAft>
                        <a:buNone/>
                      </a:pPr>
                      <a:endParaRPr b="1">
                        <a:solidFill>
                          <a:schemeClr val="lt1"/>
                        </a:solidFill>
                      </a:endParaRPr>
                    </a:p>
                    <a:p>
                      <a:pPr marL="0" marR="0" lvl="0" indent="0" algn="ctr" rtl="0">
                        <a:lnSpc>
                          <a:spcPct val="100000"/>
                        </a:lnSpc>
                        <a:spcBef>
                          <a:spcPts val="0"/>
                        </a:spcBef>
                        <a:spcAft>
                          <a:spcPts val="0"/>
                        </a:spcAft>
                        <a:buNone/>
                      </a:pPr>
                      <a:endParaRPr b="1">
                        <a:solidFill>
                          <a:schemeClr val="lt1"/>
                        </a:solidFill>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extLst>
                  <a:ext uri="{0D108BD9-81ED-4DB2-BD59-A6C34878D82A}">
                    <a16:rowId xmlns:a16="http://schemas.microsoft.com/office/drawing/2014/main" val="10002"/>
                  </a:ext>
                </a:extLst>
              </a:tr>
              <a:tr h="290575">
                <a:tc rowSpan="2">
                  <a:txBody>
                    <a:bodyPr/>
                    <a:lstStyle/>
                    <a:p>
                      <a:pPr marL="0" lvl="0" indent="0" algn="ctr" rtl="0">
                        <a:spcBef>
                          <a:spcPts val="0"/>
                        </a:spcBef>
                        <a:spcAft>
                          <a:spcPts val="0"/>
                        </a:spcAft>
                        <a:buClr>
                          <a:schemeClr val="dk1"/>
                        </a:buClr>
                        <a:buSzPts val="1400"/>
                        <a:buFont typeface="Arial"/>
                        <a:buNone/>
                      </a:pPr>
                      <a:r>
                        <a:rPr lang="en-GB" b="1" dirty="0">
                          <a:solidFill>
                            <a:schemeClr val="lt1"/>
                          </a:solidFill>
                        </a:rPr>
                        <a:t>Year 8</a:t>
                      </a:r>
                      <a:endParaRPr sz="1400" b="1" u="none" strike="noStrike" cap="none" dirty="0">
                        <a:solidFill>
                          <a:schemeClr val="lt1"/>
                        </a:solidFill>
                      </a:endParaRPr>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lvl="0" indent="0" algn="l" rtl="0">
                        <a:spcBef>
                          <a:spcPts val="0"/>
                        </a:spcBef>
                        <a:spcAft>
                          <a:spcPts val="0"/>
                        </a:spcAft>
                        <a:buNone/>
                      </a:pPr>
                      <a:r>
                        <a:rPr lang="en-GB" sz="1000" b="1">
                          <a:solidFill>
                            <a:srgbClr val="F26622"/>
                          </a:solidFill>
                        </a:rPr>
                        <a:t>Prior Knowledge &amp; Skills </a:t>
                      </a:r>
                      <a:r>
                        <a:rPr lang="en-GB" sz="1000">
                          <a:solidFill>
                            <a:srgbClr val="F26622"/>
                          </a:solidFill>
                        </a:rPr>
                        <a:t>from Yr7</a:t>
                      </a:r>
                      <a:endParaRPr sz="800">
                        <a:solidFill>
                          <a:srgbClr val="F26622"/>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gridSpan="4">
                  <a:txBody>
                    <a:bodyPr/>
                    <a:lstStyle/>
                    <a:p>
                      <a:pPr marL="0" lvl="0" indent="0" algn="l" rtl="0">
                        <a:spcBef>
                          <a:spcPts val="0"/>
                        </a:spcBef>
                        <a:spcAft>
                          <a:spcPts val="0"/>
                        </a:spcAft>
                        <a:buNone/>
                      </a:pPr>
                      <a:r>
                        <a:rPr lang="en-GB" sz="1000" b="1">
                          <a:solidFill>
                            <a:srgbClr val="1C4254"/>
                          </a:solidFill>
                        </a:rPr>
                        <a:t>Tiger - Children’s Book Illustration</a:t>
                      </a:r>
                      <a:endParaRPr sz="1000" b="1">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lvl="0" indent="0" algn="l" rtl="0">
                        <a:spcBef>
                          <a:spcPts val="0"/>
                        </a:spcBef>
                        <a:spcAft>
                          <a:spcPts val="0"/>
                        </a:spcAft>
                        <a:buNone/>
                      </a:pPr>
                      <a:r>
                        <a:rPr lang="en-GB" sz="1000" b="1">
                          <a:solidFill>
                            <a:srgbClr val="1C4254"/>
                          </a:solidFill>
                        </a:rPr>
                        <a:t>Ana Strumpf Magazine Cover - Graphic Design </a:t>
                      </a:r>
                      <a:endParaRPr sz="1000" b="1">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extLst>
                  <a:ext uri="{0D108BD9-81ED-4DB2-BD59-A6C34878D82A}">
                    <a16:rowId xmlns:a16="http://schemas.microsoft.com/office/drawing/2014/main" val="10003"/>
                  </a:ext>
                </a:extLst>
              </a:tr>
              <a:tr h="707700">
                <a:tc vMerge="1">
                  <a:txBody>
                    <a:bodyPr/>
                    <a:lstStyle/>
                    <a:p>
                      <a:endParaRPr lang="en-US"/>
                    </a:p>
                  </a:txBody>
                  <a:tcPr/>
                </a:tc>
                <a:tc>
                  <a:txBody>
                    <a:bodyPr/>
                    <a:lstStyle/>
                    <a:p>
                      <a:pPr marL="0" marR="0" lvl="0" indent="0" algn="l" rtl="0">
                        <a:lnSpc>
                          <a:spcPct val="100000"/>
                        </a:lnSpc>
                        <a:spcBef>
                          <a:spcPts val="0"/>
                        </a:spcBef>
                        <a:spcAft>
                          <a:spcPts val="0"/>
                        </a:spcAft>
                        <a:buNone/>
                      </a:pPr>
                      <a:r>
                        <a:rPr lang="en-GB" sz="800">
                          <a:solidFill>
                            <a:srgbClr val="F26622"/>
                          </a:solidFill>
                        </a:rPr>
                        <a:t>Students have prior knowledge of marketing, advertising, colour psychology and Typography. </a:t>
                      </a:r>
                      <a:endParaRPr sz="800">
                        <a:solidFill>
                          <a:srgbClr val="F26622"/>
                        </a:solidFill>
                      </a:endParaRPr>
                    </a:p>
                    <a:p>
                      <a:pPr marL="0" marR="0" lvl="0" indent="0" algn="l" rtl="0">
                        <a:lnSpc>
                          <a:spcPct val="100000"/>
                        </a:lnSpc>
                        <a:spcBef>
                          <a:spcPts val="0"/>
                        </a:spcBef>
                        <a:spcAft>
                          <a:spcPts val="0"/>
                        </a:spcAft>
                        <a:buNone/>
                      </a:pPr>
                      <a:r>
                        <a:rPr lang="en-GB" sz="800">
                          <a:solidFill>
                            <a:srgbClr val="F26622"/>
                          </a:solidFill>
                        </a:rPr>
                        <a:t>They have also had teaching in the following elements: Presentation, composition, rendering and drawing. </a:t>
                      </a:r>
                      <a:endParaRPr sz="800">
                        <a:solidFill>
                          <a:srgbClr val="F26622"/>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gridSpan="4">
                  <a:txBody>
                    <a:bodyPr/>
                    <a:lstStyle/>
                    <a:p>
                      <a:pPr marL="0" marR="0" lvl="0" indent="0" algn="l" rtl="0">
                        <a:lnSpc>
                          <a:spcPct val="100000"/>
                        </a:lnSpc>
                        <a:spcBef>
                          <a:spcPts val="0"/>
                        </a:spcBef>
                        <a:spcAft>
                          <a:spcPts val="0"/>
                        </a:spcAft>
                        <a:buNone/>
                      </a:pPr>
                      <a:r>
                        <a:rPr lang="en-GB" sz="800">
                          <a:solidFill>
                            <a:srgbClr val="595959"/>
                          </a:solidFill>
                        </a:rPr>
                        <a:t>Students build on drawing and rendering skills via a project on children’s book illustration. Work by children’s book illustrators, Rob Biddulph and Oliver Jeffers are observed &amp; analysed to progress their annotation skills. Students design their own childrens’ book character - The Tiger Who Came to Tea, learning to simplify and abstract from realistic images of tigers. Students then have time to progress their typographic skills with an emphasis on composition. </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l" rtl="0">
                        <a:lnSpc>
                          <a:spcPct val="100000"/>
                        </a:lnSpc>
                        <a:spcBef>
                          <a:spcPts val="0"/>
                        </a:spcBef>
                        <a:spcAft>
                          <a:spcPts val="0"/>
                        </a:spcAft>
                        <a:buNone/>
                      </a:pPr>
                      <a:r>
                        <a:rPr lang="en-GB" sz="800" dirty="0">
                          <a:solidFill>
                            <a:srgbClr val="595959"/>
                          </a:solidFill>
                        </a:rPr>
                        <a:t>Students study the Designer Ana </a:t>
                      </a:r>
                      <a:r>
                        <a:rPr lang="en-GB" sz="800" dirty="0" err="1">
                          <a:solidFill>
                            <a:srgbClr val="595959"/>
                          </a:solidFill>
                        </a:rPr>
                        <a:t>Strumpf</a:t>
                      </a:r>
                      <a:r>
                        <a:rPr lang="en-GB" sz="800" dirty="0">
                          <a:solidFill>
                            <a:srgbClr val="595959"/>
                          </a:solidFill>
                        </a:rPr>
                        <a:t> and create their own magazine front cover. Introducing IT and how to use google drawing students learn: drawing shapes, inserting appropriate typography, using a colour </a:t>
                      </a:r>
                      <a:r>
                        <a:rPr lang="en-GB" sz="800" dirty="0" err="1">
                          <a:solidFill>
                            <a:srgbClr val="595959"/>
                          </a:solidFill>
                        </a:rPr>
                        <a:t>pallette</a:t>
                      </a:r>
                      <a:r>
                        <a:rPr lang="en-GB" sz="800" dirty="0">
                          <a:solidFill>
                            <a:srgbClr val="595959"/>
                          </a:solidFill>
                        </a:rPr>
                        <a:t> and composition rules. Skills learnt include; the anatomy of a magazine cover, analysing photography, taking photos, design ideas and learning how to transfer their initial idea to a final finished digital piece. </a:t>
                      </a:r>
                      <a:endParaRPr sz="800" dirty="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pic>
        <p:nvPicPr>
          <p:cNvPr id="89" name="Google Shape;89;p13"/>
          <p:cNvPicPr preferRelativeResize="0"/>
          <p:nvPr/>
        </p:nvPicPr>
        <p:blipFill rotWithShape="1">
          <a:blip r:embed="rId3">
            <a:alphaModFix/>
          </a:blip>
          <a:srcRect t="-1574"/>
          <a:stretch/>
        </p:blipFill>
        <p:spPr>
          <a:xfrm>
            <a:off x="304762" y="236059"/>
            <a:ext cx="456911" cy="437787"/>
          </a:xfrm>
          <a:prstGeom prst="rect">
            <a:avLst/>
          </a:prstGeom>
          <a:noFill/>
          <a:ln>
            <a:noFill/>
          </a:ln>
        </p:spPr>
      </p:pic>
      <p:graphicFrame>
        <p:nvGraphicFramePr>
          <p:cNvPr id="90" name="Google Shape;90;p13"/>
          <p:cNvGraphicFramePr/>
          <p:nvPr/>
        </p:nvGraphicFramePr>
        <p:xfrm>
          <a:off x="1872485" y="823976"/>
          <a:ext cx="7856750" cy="396250"/>
        </p:xfrm>
        <a:graphic>
          <a:graphicData uri="http://schemas.openxmlformats.org/drawingml/2006/table">
            <a:tbl>
              <a:tblPr firstRow="1" bandRow="1">
                <a:noFill/>
                <a:tableStyleId>{A5BC5B75-8C59-4657-952B-7A527A87C70C}</a:tableStyleId>
              </a:tblPr>
              <a:tblGrid>
                <a:gridCol w="1571350">
                  <a:extLst>
                    <a:ext uri="{9D8B030D-6E8A-4147-A177-3AD203B41FA5}">
                      <a16:colId xmlns:a16="http://schemas.microsoft.com/office/drawing/2014/main" val="20000"/>
                    </a:ext>
                  </a:extLst>
                </a:gridCol>
                <a:gridCol w="1571350">
                  <a:extLst>
                    <a:ext uri="{9D8B030D-6E8A-4147-A177-3AD203B41FA5}">
                      <a16:colId xmlns:a16="http://schemas.microsoft.com/office/drawing/2014/main" val="20001"/>
                    </a:ext>
                  </a:extLst>
                </a:gridCol>
                <a:gridCol w="1571350">
                  <a:extLst>
                    <a:ext uri="{9D8B030D-6E8A-4147-A177-3AD203B41FA5}">
                      <a16:colId xmlns:a16="http://schemas.microsoft.com/office/drawing/2014/main" val="20002"/>
                    </a:ext>
                  </a:extLst>
                </a:gridCol>
                <a:gridCol w="1571350">
                  <a:extLst>
                    <a:ext uri="{9D8B030D-6E8A-4147-A177-3AD203B41FA5}">
                      <a16:colId xmlns:a16="http://schemas.microsoft.com/office/drawing/2014/main" val="20003"/>
                    </a:ext>
                  </a:extLst>
                </a:gridCol>
                <a:gridCol w="1571350">
                  <a:extLst>
                    <a:ext uri="{9D8B030D-6E8A-4147-A177-3AD203B41FA5}">
                      <a16:colId xmlns:a16="http://schemas.microsoft.com/office/drawing/2014/main" val="20004"/>
                    </a:ext>
                  </a:extLst>
                </a:gridCol>
              </a:tblGrid>
              <a:tr h="346775">
                <a:tc>
                  <a:txBody>
                    <a:bodyPr/>
                    <a:lstStyle/>
                    <a:p>
                      <a:pPr marL="0" marR="0" lvl="0" indent="0" algn="ctr" rtl="0">
                        <a:lnSpc>
                          <a:spcPct val="100000"/>
                        </a:lnSpc>
                        <a:spcBef>
                          <a:spcPts val="0"/>
                        </a:spcBef>
                        <a:spcAft>
                          <a:spcPts val="0"/>
                        </a:spcAft>
                        <a:buClr>
                          <a:srgbClr val="000000"/>
                        </a:buClr>
                        <a:buSzPts val="1000"/>
                        <a:buFont typeface="Arial"/>
                        <a:buNone/>
                      </a:pPr>
                      <a:r>
                        <a:rPr lang="en-GB" sz="1600" b="1">
                          <a:solidFill>
                            <a:srgbClr val="FFFFFF"/>
                          </a:solidFill>
                        </a:rPr>
                        <a:t>3D Design</a:t>
                      </a:r>
                      <a:endParaRPr sz="1600" b="1" u="none" strike="noStrike" cap="none">
                        <a:solidFill>
                          <a:srgbClr val="FFFFFF"/>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Rotation 1 -</a:t>
                      </a:r>
                      <a:endParaRPr sz="1000" b="1">
                        <a:solidFill>
                          <a:schemeClr val="lt1"/>
                        </a:solidFill>
                      </a:endParaRPr>
                    </a:p>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 Sept - Nov</a:t>
                      </a:r>
                      <a:endParaRPr sz="1400" u="none" strike="noStrike" cap="none"/>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Rotation 2 -</a:t>
                      </a:r>
                      <a:endParaRPr sz="1000" b="1">
                        <a:solidFill>
                          <a:schemeClr val="lt1"/>
                        </a:solidFill>
                      </a:endParaRPr>
                    </a:p>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 Nov - Feb</a:t>
                      </a:r>
                      <a:endParaRPr sz="1400" u="none" strike="noStrike" cap="none"/>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Rotation 3 -</a:t>
                      </a:r>
                      <a:endParaRPr sz="1000" b="1">
                        <a:solidFill>
                          <a:schemeClr val="lt1"/>
                        </a:solidFill>
                      </a:endParaRPr>
                    </a:p>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Feb - May</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Rotation 4 -</a:t>
                      </a:r>
                      <a:endParaRPr sz="1000" b="1">
                        <a:solidFill>
                          <a:schemeClr val="lt1"/>
                        </a:solidFill>
                      </a:endParaRPr>
                    </a:p>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 May - July</a:t>
                      </a:r>
                      <a:endParaRPr sz="1400" u="none" strike="noStrike" cap="none"/>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extLst>
                  <a:ext uri="{0D108BD9-81ED-4DB2-BD59-A6C34878D82A}">
                    <a16:rowId xmlns:a16="http://schemas.microsoft.com/office/drawing/2014/main" val="10000"/>
                  </a:ext>
                </a:extLst>
              </a:tr>
            </a:tbl>
          </a:graphicData>
        </a:graphic>
      </p:graphicFrame>
      <p:graphicFrame>
        <p:nvGraphicFramePr>
          <p:cNvPr id="91" name="Google Shape;91;p13"/>
          <p:cNvGraphicFramePr/>
          <p:nvPr/>
        </p:nvGraphicFramePr>
        <p:xfrm>
          <a:off x="699885" y="3570788"/>
          <a:ext cx="9038625" cy="498650"/>
        </p:xfrm>
        <a:graphic>
          <a:graphicData uri="http://schemas.openxmlformats.org/drawingml/2006/table">
            <a:tbl>
              <a:tblPr firstRow="1" bandRow="1">
                <a:noFill/>
                <a:tableStyleId>{A5BC5B75-8C59-4657-952B-7A527A87C70C}</a:tableStyleId>
              </a:tblPr>
              <a:tblGrid>
                <a:gridCol w="1975225">
                  <a:extLst>
                    <a:ext uri="{9D8B030D-6E8A-4147-A177-3AD203B41FA5}">
                      <a16:colId xmlns:a16="http://schemas.microsoft.com/office/drawing/2014/main" val="20000"/>
                    </a:ext>
                  </a:extLst>
                </a:gridCol>
                <a:gridCol w="939375">
                  <a:extLst>
                    <a:ext uri="{9D8B030D-6E8A-4147-A177-3AD203B41FA5}">
                      <a16:colId xmlns:a16="http://schemas.microsoft.com/office/drawing/2014/main" val="20001"/>
                    </a:ext>
                  </a:extLst>
                </a:gridCol>
                <a:gridCol w="939375">
                  <a:extLst>
                    <a:ext uri="{9D8B030D-6E8A-4147-A177-3AD203B41FA5}">
                      <a16:colId xmlns:a16="http://schemas.microsoft.com/office/drawing/2014/main" val="20002"/>
                    </a:ext>
                  </a:extLst>
                </a:gridCol>
                <a:gridCol w="939375">
                  <a:extLst>
                    <a:ext uri="{9D8B030D-6E8A-4147-A177-3AD203B41FA5}">
                      <a16:colId xmlns:a16="http://schemas.microsoft.com/office/drawing/2014/main" val="20003"/>
                    </a:ext>
                  </a:extLst>
                </a:gridCol>
                <a:gridCol w="939375">
                  <a:extLst>
                    <a:ext uri="{9D8B030D-6E8A-4147-A177-3AD203B41FA5}">
                      <a16:colId xmlns:a16="http://schemas.microsoft.com/office/drawing/2014/main" val="20004"/>
                    </a:ext>
                  </a:extLst>
                </a:gridCol>
                <a:gridCol w="1652950">
                  <a:extLst>
                    <a:ext uri="{9D8B030D-6E8A-4147-A177-3AD203B41FA5}">
                      <a16:colId xmlns:a16="http://schemas.microsoft.com/office/drawing/2014/main" val="20005"/>
                    </a:ext>
                  </a:extLst>
                </a:gridCol>
                <a:gridCol w="1652950">
                  <a:extLst>
                    <a:ext uri="{9D8B030D-6E8A-4147-A177-3AD203B41FA5}">
                      <a16:colId xmlns:a16="http://schemas.microsoft.com/office/drawing/2014/main" val="20006"/>
                    </a:ext>
                  </a:extLst>
                </a:gridCol>
              </a:tblGrid>
              <a:tr h="173400">
                <a:tc rowSpan="2">
                  <a:txBody>
                    <a:bodyPr/>
                    <a:lstStyle/>
                    <a:p>
                      <a:pPr marL="0" lvl="0" indent="0" algn="ctr" rtl="0">
                        <a:spcBef>
                          <a:spcPts val="0"/>
                        </a:spcBef>
                        <a:spcAft>
                          <a:spcPts val="0"/>
                        </a:spcAft>
                        <a:buNone/>
                      </a:pPr>
                      <a:r>
                        <a:rPr lang="en-GB" sz="1600" b="1">
                          <a:solidFill>
                            <a:srgbClr val="FFFFFF"/>
                          </a:solidFill>
                          <a:latin typeface="Calibri"/>
                          <a:ea typeface="Calibri"/>
                          <a:cs typeface="Calibri"/>
                          <a:sym typeface="Calibri"/>
                        </a:rPr>
                        <a:t>3D Design</a:t>
                      </a:r>
                      <a:endParaRPr sz="1000" b="1">
                        <a:solidFill>
                          <a:schemeClr val="lt1"/>
                        </a:solidFill>
                        <a:latin typeface="Calibri"/>
                        <a:ea typeface="Calibri"/>
                        <a:cs typeface="Calibri"/>
                        <a:sym typeface="Calibri"/>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gridSpan="4">
                  <a:txBody>
                    <a:bodyPr/>
                    <a:lstStyle/>
                    <a:p>
                      <a:pPr marL="0" lvl="0" indent="0" algn="ctr" rtl="0">
                        <a:spcBef>
                          <a:spcPts val="0"/>
                        </a:spcBef>
                        <a:spcAft>
                          <a:spcPts val="0"/>
                        </a:spcAft>
                        <a:buNone/>
                      </a:pPr>
                      <a:r>
                        <a:rPr lang="en-GB" sz="1000" b="1">
                          <a:solidFill>
                            <a:schemeClr val="lt1"/>
                          </a:solidFill>
                          <a:latin typeface="Calibri"/>
                          <a:ea typeface="Calibri"/>
                          <a:cs typeface="Calibri"/>
                          <a:sym typeface="Calibri"/>
                        </a:rPr>
                        <a:t>Short Rotation</a:t>
                      </a:r>
                      <a:endParaRPr sz="1000" b="1">
                        <a:solidFill>
                          <a:schemeClr val="lt1"/>
                        </a:solidFill>
                        <a:latin typeface="Calibri"/>
                        <a:ea typeface="Calibri"/>
                        <a:cs typeface="Calibri"/>
                        <a:sym typeface="Calibri"/>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lvl="0" indent="0" algn="ctr" rtl="0">
                        <a:spcBef>
                          <a:spcPts val="0"/>
                        </a:spcBef>
                        <a:spcAft>
                          <a:spcPts val="0"/>
                        </a:spcAft>
                        <a:buNone/>
                      </a:pPr>
                      <a:r>
                        <a:rPr lang="en-GB" sz="1000" b="1">
                          <a:solidFill>
                            <a:schemeClr val="lt1"/>
                          </a:solidFill>
                          <a:latin typeface="Calibri"/>
                          <a:ea typeface="Calibri"/>
                          <a:cs typeface="Calibri"/>
                          <a:sym typeface="Calibri"/>
                        </a:rPr>
                        <a:t>Long Rotation</a:t>
                      </a:r>
                      <a:endParaRPr sz="1000" b="1">
                        <a:solidFill>
                          <a:schemeClr val="lt1"/>
                        </a:solidFill>
                        <a:latin typeface="Calibri"/>
                        <a:ea typeface="Calibri"/>
                        <a:cs typeface="Calibri"/>
                        <a:sym typeface="Calibri"/>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hMerge="1">
                  <a:txBody>
                    <a:bodyPr/>
                    <a:lstStyle/>
                    <a:p>
                      <a:endParaRPr lang="en-US"/>
                    </a:p>
                  </a:txBody>
                  <a:tcPr/>
                </a:tc>
                <a:extLst>
                  <a:ext uri="{0D108BD9-81ED-4DB2-BD59-A6C34878D82A}">
                    <a16:rowId xmlns:a16="http://schemas.microsoft.com/office/drawing/2014/main" val="10000"/>
                  </a:ext>
                </a:extLst>
              </a:tr>
              <a:tr h="254800">
                <a:tc vMerge="1">
                  <a:txBody>
                    <a:bodyPr/>
                    <a:lstStyle/>
                    <a:p>
                      <a:endParaRPr lang="en-US"/>
                    </a:p>
                  </a:txBody>
                  <a:tcPr/>
                </a:tc>
                <a:tc>
                  <a:txBody>
                    <a:bodyPr/>
                    <a:lstStyle/>
                    <a:p>
                      <a:pPr marL="0" lvl="0" indent="0" algn="ctr" rtl="0">
                        <a:spcBef>
                          <a:spcPts val="0"/>
                        </a:spcBef>
                        <a:spcAft>
                          <a:spcPts val="0"/>
                        </a:spcAft>
                        <a:buClr>
                          <a:schemeClr val="dk1"/>
                        </a:buClr>
                        <a:buSzPts val="1000"/>
                        <a:buFont typeface="Arial"/>
                        <a:buNone/>
                      </a:pPr>
                      <a:r>
                        <a:rPr lang="en-GB" sz="1000" b="1">
                          <a:solidFill>
                            <a:schemeClr val="lt1"/>
                          </a:solidFill>
                        </a:rPr>
                        <a:t> 1   Sept - Oct</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 2   Oct - Nov</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Clr>
                          <a:schemeClr val="dk1"/>
                        </a:buClr>
                        <a:buSzPts val="1000"/>
                        <a:buFont typeface="Arial"/>
                        <a:buNone/>
                      </a:pPr>
                      <a:r>
                        <a:rPr lang="en-GB" sz="1000" b="1">
                          <a:solidFill>
                            <a:schemeClr val="lt1"/>
                          </a:solidFill>
                        </a:rPr>
                        <a:t>3   Nov - Jan</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4   Jan - Feb</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1 - Feb - July</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2 - Feb - July</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extLst>
                  <a:ext uri="{0D108BD9-81ED-4DB2-BD59-A6C34878D82A}">
                    <a16:rowId xmlns:a16="http://schemas.microsoft.com/office/drawing/2014/main" val="10001"/>
                  </a:ext>
                </a:extLst>
              </a:tr>
            </a:tbl>
          </a:graphicData>
        </a:graphic>
      </p:graphicFrame>
      <p:graphicFrame>
        <p:nvGraphicFramePr>
          <p:cNvPr id="92" name="Google Shape;92;p13"/>
          <p:cNvGraphicFramePr/>
          <p:nvPr/>
        </p:nvGraphicFramePr>
        <p:xfrm>
          <a:off x="699885" y="5092613"/>
          <a:ext cx="9038600" cy="498650"/>
        </p:xfrm>
        <a:graphic>
          <a:graphicData uri="http://schemas.openxmlformats.org/drawingml/2006/table">
            <a:tbl>
              <a:tblPr firstRow="1" bandRow="1">
                <a:noFill/>
                <a:tableStyleId>{A5BC5B75-8C59-4657-952B-7A527A87C70C}</a:tableStyleId>
              </a:tblPr>
              <a:tblGrid>
                <a:gridCol w="1975200">
                  <a:extLst>
                    <a:ext uri="{9D8B030D-6E8A-4147-A177-3AD203B41FA5}">
                      <a16:colId xmlns:a16="http://schemas.microsoft.com/office/drawing/2014/main" val="20000"/>
                    </a:ext>
                  </a:extLst>
                </a:gridCol>
                <a:gridCol w="939375">
                  <a:extLst>
                    <a:ext uri="{9D8B030D-6E8A-4147-A177-3AD203B41FA5}">
                      <a16:colId xmlns:a16="http://schemas.microsoft.com/office/drawing/2014/main" val="20001"/>
                    </a:ext>
                  </a:extLst>
                </a:gridCol>
                <a:gridCol w="939375">
                  <a:extLst>
                    <a:ext uri="{9D8B030D-6E8A-4147-A177-3AD203B41FA5}">
                      <a16:colId xmlns:a16="http://schemas.microsoft.com/office/drawing/2014/main" val="20002"/>
                    </a:ext>
                  </a:extLst>
                </a:gridCol>
                <a:gridCol w="939375">
                  <a:extLst>
                    <a:ext uri="{9D8B030D-6E8A-4147-A177-3AD203B41FA5}">
                      <a16:colId xmlns:a16="http://schemas.microsoft.com/office/drawing/2014/main" val="20003"/>
                    </a:ext>
                  </a:extLst>
                </a:gridCol>
                <a:gridCol w="939375">
                  <a:extLst>
                    <a:ext uri="{9D8B030D-6E8A-4147-A177-3AD203B41FA5}">
                      <a16:colId xmlns:a16="http://schemas.microsoft.com/office/drawing/2014/main" val="20004"/>
                    </a:ext>
                  </a:extLst>
                </a:gridCol>
                <a:gridCol w="1652950">
                  <a:extLst>
                    <a:ext uri="{9D8B030D-6E8A-4147-A177-3AD203B41FA5}">
                      <a16:colId xmlns:a16="http://schemas.microsoft.com/office/drawing/2014/main" val="20005"/>
                    </a:ext>
                  </a:extLst>
                </a:gridCol>
                <a:gridCol w="1652950">
                  <a:extLst>
                    <a:ext uri="{9D8B030D-6E8A-4147-A177-3AD203B41FA5}">
                      <a16:colId xmlns:a16="http://schemas.microsoft.com/office/drawing/2014/main" val="20006"/>
                    </a:ext>
                  </a:extLst>
                </a:gridCol>
              </a:tblGrid>
              <a:tr h="173400">
                <a:tc rowSpan="2">
                  <a:txBody>
                    <a:bodyPr/>
                    <a:lstStyle/>
                    <a:p>
                      <a:pPr marL="0" lvl="0" indent="0" algn="ctr" rtl="0">
                        <a:spcBef>
                          <a:spcPts val="0"/>
                        </a:spcBef>
                        <a:spcAft>
                          <a:spcPts val="0"/>
                        </a:spcAft>
                        <a:buNone/>
                      </a:pPr>
                      <a:r>
                        <a:rPr lang="en-GB" sz="1600" b="1">
                          <a:solidFill>
                            <a:srgbClr val="FFFFFF"/>
                          </a:solidFill>
                        </a:rPr>
                        <a:t>Graphics</a:t>
                      </a:r>
                      <a:endParaRPr sz="1000" b="1">
                        <a:solidFill>
                          <a:schemeClr val="lt1"/>
                        </a:solidFill>
                        <a:latin typeface="Calibri"/>
                        <a:ea typeface="Calibri"/>
                        <a:cs typeface="Calibri"/>
                        <a:sym typeface="Calibri"/>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gridSpan="4">
                  <a:txBody>
                    <a:bodyPr/>
                    <a:lstStyle/>
                    <a:p>
                      <a:pPr marL="0" lvl="0" indent="0" algn="ctr" rtl="0">
                        <a:spcBef>
                          <a:spcPts val="0"/>
                        </a:spcBef>
                        <a:spcAft>
                          <a:spcPts val="0"/>
                        </a:spcAft>
                        <a:buNone/>
                      </a:pPr>
                      <a:r>
                        <a:rPr lang="en-GB" sz="1000" b="1">
                          <a:solidFill>
                            <a:schemeClr val="lt1"/>
                          </a:solidFill>
                          <a:latin typeface="Calibri"/>
                          <a:ea typeface="Calibri"/>
                          <a:cs typeface="Calibri"/>
                          <a:sym typeface="Calibri"/>
                        </a:rPr>
                        <a:t>Short Rotation</a:t>
                      </a:r>
                      <a:endParaRPr sz="1000" b="1">
                        <a:solidFill>
                          <a:schemeClr val="lt1"/>
                        </a:solidFill>
                        <a:latin typeface="Calibri"/>
                        <a:ea typeface="Calibri"/>
                        <a:cs typeface="Calibri"/>
                        <a:sym typeface="Calibri"/>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lvl="0" indent="0" algn="ctr" rtl="0">
                        <a:spcBef>
                          <a:spcPts val="0"/>
                        </a:spcBef>
                        <a:spcAft>
                          <a:spcPts val="0"/>
                        </a:spcAft>
                        <a:buNone/>
                      </a:pPr>
                      <a:r>
                        <a:rPr lang="en-GB" sz="1000" b="1">
                          <a:solidFill>
                            <a:schemeClr val="lt1"/>
                          </a:solidFill>
                          <a:latin typeface="Calibri"/>
                          <a:ea typeface="Calibri"/>
                          <a:cs typeface="Calibri"/>
                          <a:sym typeface="Calibri"/>
                        </a:rPr>
                        <a:t>Long Rotation</a:t>
                      </a:r>
                      <a:endParaRPr sz="1000" b="1">
                        <a:solidFill>
                          <a:schemeClr val="lt1"/>
                        </a:solidFill>
                        <a:latin typeface="Calibri"/>
                        <a:ea typeface="Calibri"/>
                        <a:cs typeface="Calibri"/>
                        <a:sym typeface="Calibri"/>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hMerge="1">
                  <a:txBody>
                    <a:bodyPr/>
                    <a:lstStyle/>
                    <a:p>
                      <a:endParaRPr lang="en-US"/>
                    </a:p>
                  </a:txBody>
                  <a:tcPr/>
                </a:tc>
                <a:extLst>
                  <a:ext uri="{0D108BD9-81ED-4DB2-BD59-A6C34878D82A}">
                    <a16:rowId xmlns:a16="http://schemas.microsoft.com/office/drawing/2014/main" val="10000"/>
                  </a:ext>
                </a:extLst>
              </a:tr>
              <a:tr h="254800">
                <a:tc vMerge="1">
                  <a:txBody>
                    <a:bodyPr/>
                    <a:lstStyle/>
                    <a:p>
                      <a:endParaRPr lang="en-US"/>
                    </a:p>
                  </a:txBody>
                  <a:tcPr/>
                </a:tc>
                <a:tc>
                  <a:txBody>
                    <a:bodyPr/>
                    <a:lstStyle/>
                    <a:p>
                      <a:pPr marL="0" lvl="0" indent="0" algn="ctr" rtl="0">
                        <a:spcBef>
                          <a:spcPts val="0"/>
                        </a:spcBef>
                        <a:spcAft>
                          <a:spcPts val="0"/>
                        </a:spcAft>
                        <a:buNone/>
                      </a:pPr>
                      <a:r>
                        <a:rPr lang="en-GB" sz="1000" b="1">
                          <a:solidFill>
                            <a:schemeClr val="lt1"/>
                          </a:solidFill>
                        </a:rPr>
                        <a:t> 1   Sept - Oct</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 2   Oct - Nov</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3   Nov - Jan</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4   Jan - Feb</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1 - Feb - July</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2 - Feb - July</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extLst>
                  <a:ext uri="{0D108BD9-81ED-4DB2-BD59-A6C34878D82A}">
                    <a16:rowId xmlns:a16="http://schemas.microsoft.com/office/drawing/2014/main" val="10001"/>
                  </a:ext>
                </a:extLst>
              </a:tr>
            </a:tbl>
          </a:graphicData>
        </a:graphic>
      </p:graphicFrame>
      <p:sp>
        <p:nvSpPr>
          <p:cNvPr id="93" name="Google Shape;93;p13"/>
          <p:cNvSpPr txBox="1"/>
          <p:nvPr/>
        </p:nvSpPr>
        <p:spPr>
          <a:xfrm>
            <a:off x="7263829" y="529725"/>
            <a:ext cx="2570771" cy="3321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000"/>
              <a:buFont typeface="Arial"/>
              <a:buNone/>
            </a:pPr>
            <a:r>
              <a:rPr lang="en-GB" dirty="0">
                <a:solidFill>
                  <a:srgbClr val="9BEEFF"/>
                </a:solidFill>
                <a:latin typeface="Segoe Print" panose="02000800000000000000" pitchFamily="2" charset="0"/>
                <a:ea typeface="Quattrocento Sans"/>
                <a:cs typeface="Quattrocento Sans"/>
                <a:sym typeface="Quattrocento Sans"/>
              </a:rPr>
              <a:t>Unlocking Creative Potential</a:t>
            </a:r>
            <a:endParaRPr dirty="0">
              <a:solidFill>
                <a:srgbClr val="9BEEFF"/>
              </a:solidFill>
              <a:latin typeface="Segoe Print" panose="02000800000000000000" pitchFamily="2" charset="0"/>
              <a:ea typeface="Quattrocento Sans"/>
              <a:cs typeface="Quattrocento Sans"/>
              <a:sym typeface="Quattrocento Sans"/>
            </a:endParaRPr>
          </a:p>
          <a:p>
            <a:pPr marL="0" marR="0" lvl="0" indent="0" algn="r" rtl="0">
              <a:lnSpc>
                <a:spcPct val="100000"/>
              </a:lnSpc>
              <a:spcBef>
                <a:spcPts val="0"/>
              </a:spcBef>
              <a:spcAft>
                <a:spcPts val="0"/>
              </a:spcAft>
              <a:buClr>
                <a:srgbClr val="000000"/>
              </a:buClr>
              <a:buSzPts val="1000"/>
              <a:buFont typeface="Arial"/>
              <a:buNone/>
            </a:pPr>
            <a:endParaRPr sz="500" dirty="0">
              <a:solidFill>
                <a:srgbClr val="9BEEFF"/>
              </a:solidFill>
              <a:latin typeface="Quattrocento Sans"/>
              <a:ea typeface="Quattrocento Sans"/>
              <a:cs typeface="Quattrocento Sans"/>
              <a:sym typeface="Quattrocento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9DBC"/>
            </a:gs>
            <a:gs pos="52999">
              <a:srgbClr val="1C4254"/>
            </a:gs>
            <a:gs pos="100000">
              <a:srgbClr val="0E222C"/>
            </a:gs>
          </a:gsLst>
          <a:lin ang="16200038" scaled="0"/>
        </a:gradFill>
        <a:effectLst/>
      </p:bgPr>
    </p:bg>
    <p:spTree>
      <p:nvGrpSpPr>
        <p:cNvPr id="1" name="Shape 97"/>
        <p:cNvGrpSpPr/>
        <p:nvPr/>
      </p:nvGrpSpPr>
      <p:grpSpPr>
        <a:xfrm>
          <a:off x="0" y="0"/>
          <a:ext cx="0" cy="0"/>
          <a:chOff x="0" y="0"/>
          <a:chExt cx="0" cy="0"/>
        </a:xfrm>
      </p:grpSpPr>
      <p:sp>
        <p:nvSpPr>
          <p:cNvPr id="98" name="Google Shape;98;p14"/>
          <p:cNvSpPr txBox="1"/>
          <p:nvPr/>
        </p:nvSpPr>
        <p:spPr>
          <a:xfrm>
            <a:off x="986322" y="153825"/>
            <a:ext cx="7180103" cy="63090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en-GB" sz="3500" b="1" dirty="0">
                <a:solidFill>
                  <a:schemeClr val="lt1"/>
                </a:solidFill>
                <a:latin typeface="Segoe Print" panose="02000800000000000000" pitchFamily="2" charset="0"/>
                <a:ea typeface="Quattrocento Sans"/>
                <a:cs typeface="Quattrocento Sans"/>
                <a:sym typeface="Quattrocento Sans"/>
              </a:rPr>
              <a:t>Design - Textiles; Food &amp; Nut</a:t>
            </a:r>
            <a:endParaRPr sz="3500" b="1" i="0" u="none" strike="noStrike" cap="none" dirty="0">
              <a:solidFill>
                <a:schemeClr val="lt1"/>
              </a:solidFill>
              <a:latin typeface="Segoe Print" panose="02000800000000000000" pitchFamily="2" charset="0"/>
              <a:ea typeface="Quattrocento Sans"/>
              <a:cs typeface="Quattrocento Sans"/>
              <a:sym typeface="Quattrocento Sans"/>
            </a:endParaRPr>
          </a:p>
        </p:txBody>
      </p:sp>
      <p:sp>
        <p:nvSpPr>
          <p:cNvPr id="99" name="Google Shape;99;p14"/>
          <p:cNvSpPr txBox="1"/>
          <p:nvPr/>
        </p:nvSpPr>
        <p:spPr>
          <a:xfrm>
            <a:off x="-1029384" y="2120124"/>
            <a:ext cx="184800" cy="246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endParaRPr sz="1000" b="1" i="0" u="none" strike="noStrike" cap="none">
              <a:solidFill>
                <a:srgbClr val="FFC000"/>
              </a:solidFill>
              <a:latin typeface="Quattrocento Sans"/>
              <a:ea typeface="Quattrocento Sans"/>
              <a:cs typeface="Quattrocento Sans"/>
              <a:sym typeface="Quattrocento Sans"/>
            </a:endParaRPr>
          </a:p>
        </p:txBody>
      </p:sp>
      <p:graphicFrame>
        <p:nvGraphicFramePr>
          <p:cNvPr id="100" name="Google Shape;100;p14"/>
          <p:cNvGraphicFramePr/>
          <p:nvPr>
            <p:extLst>
              <p:ext uri="{D42A27DB-BD31-4B8C-83A1-F6EECF244321}">
                <p14:modId xmlns:p14="http://schemas.microsoft.com/office/powerpoint/2010/main" val="2159036889"/>
              </p:ext>
            </p:extLst>
          </p:nvPr>
        </p:nvGraphicFramePr>
        <p:xfrm>
          <a:off x="295392" y="1246952"/>
          <a:ext cx="9433825" cy="2196590"/>
        </p:xfrm>
        <a:graphic>
          <a:graphicData uri="http://schemas.openxmlformats.org/drawingml/2006/table">
            <a:tbl>
              <a:tblPr firstRow="1" bandRow="1">
                <a:noFill/>
                <a:tableStyleId>{A5BC5B75-8C59-4657-952B-7A527A87C70C}</a:tableStyleId>
              </a:tblPr>
              <a:tblGrid>
                <a:gridCol w="382900">
                  <a:extLst>
                    <a:ext uri="{9D8B030D-6E8A-4147-A177-3AD203B41FA5}">
                      <a16:colId xmlns:a16="http://schemas.microsoft.com/office/drawing/2014/main" val="20000"/>
                    </a:ext>
                  </a:extLst>
                </a:gridCol>
                <a:gridCol w="1194175">
                  <a:extLst>
                    <a:ext uri="{9D8B030D-6E8A-4147-A177-3AD203B41FA5}">
                      <a16:colId xmlns:a16="http://schemas.microsoft.com/office/drawing/2014/main" val="20001"/>
                    </a:ext>
                  </a:extLst>
                </a:gridCol>
                <a:gridCol w="1571350">
                  <a:extLst>
                    <a:ext uri="{9D8B030D-6E8A-4147-A177-3AD203B41FA5}">
                      <a16:colId xmlns:a16="http://schemas.microsoft.com/office/drawing/2014/main" val="20002"/>
                    </a:ext>
                  </a:extLst>
                </a:gridCol>
                <a:gridCol w="1571350">
                  <a:extLst>
                    <a:ext uri="{9D8B030D-6E8A-4147-A177-3AD203B41FA5}">
                      <a16:colId xmlns:a16="http://schemas.microsoft.com/office/drawing/2014/main" val="20003"/>
                    </a:ext>
                  </a:extLst>
                </a:gridCol>
                <a:gridCol w="1571350">
                  <a:extLst>
                    <a:ext uri="{9D8B030D-6E8A-4147-A177-3AD203B41FA5}">
                      <a16:colId xmlns:a16="http://schemas.microsoft.com/office/drawing/2014/main" val="20004"/>
                    </a:ext>
                  </a:extLst>
                </a:gridCol>
                <a:gridCol w="1571350">
                  <a:extLst>
                    <a:ext uri="{9D8B030D-6E8A-4147-A177-3AD203B41FA5}">
                      <a16:colId xmlns:a16="http://schemas.microsoft.com/office/drawing/2014/main" val="20005"/>
                    </a:ext>
                  </a:extLst>
                </a:gridCol>
                <a:gridCol w="1571350">
                  <a:extLst>
                    <a:ext uri="{9D8B030D-6E8A-4147-A177-3AD203B41FA5}">
                      <a16:colId xmlns:a16="http://schemas.microsoft.com/office/drawing/2014/main" val="20006"/>
                    </a:ext>
                  </a:extLst>
                </a:gridCol>
              </a:tblGrid>
              <a:tr h="193550">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dirty="0">
                          <a:solidFill>
                            <a:schemeClr val="lt1"/>
                          </a:solidFill>
                        </a:rPr>
                        <a:t>Year 7</a:t>
                      </a:r>
                      <a:endParaRPr sz="1400" u="none" strike="noStrike" cap="none" dirty="0"/>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gridSpan="2">
                  <a:txBody>
                    <a:bodyPr/>
                    <a:lstStyle/>
                    <a:p>
                      <a:pPr marL="0" lvl="0" indent="0" algn="l" rtl="0">
                        <a:spcBef>
                          <a:spcPts val="0"/>
                        </a:spcBef>
                        <a:spcAft>
                          <a:spcPts val="0"/>
                        </a:spcAft>
                        <a:buNone/>
                      </a:pPr>
                      <a:r>
                        <a:rPr lang="en-GB" sz="1000" b="1">
                          <a:solidFill>
                            <a:srgbClr val="F26622"/>
                          </a:solidFill>
                          <a:latin typeface="Calibri"/>
                          <a:ea typeface="Calibri"/>
                          <a:cs typeface="Calibri"/>
                          <a:sym typeface="Calibri"/>
                        </a:rPr>
                        <a:t>Primary School  </a:t>
                      </a:r>
                      <a:r>
                        <a:rPr lang="en-GB" sz="1000">
                          <a:solidFill>
                            <a:srgbClr val="F26622"/>
                          </a:solidFill>
                          <a:latin typeface="Calibri"/>
                          <a:ea typeface="Calibri"/>
                          <a:cs typeface="Calibri"/>
                          <a:sym typeface="Calibri"/>
                        </a:rPr>
                        <a:t>Knowledge &amp; Skills</a:t>
                      </a:r>
                      <a:endParaRPr>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F2CC"/>
                    </a:solidFill>
                  </a:tcPr>
                </a:tc>
                <a:tc hMerge="1">
                  <a:txBody>
                    <a:bodyPr/>
                    <a:lstStyle/>
                    <a:p>
                      <a:endParaRPr lang="en-US"/>
                    </a:p>
                  </a:txBody>
                  <a:tcPr/>
                </a:tc>
                <a:tc gridSpan="4">
                  <a:txBody>
                    <a:bodyPr/>
                    <a:lstStyle/>
                    <a:p>
                      <a:pPr marL="0" lvl="0" indent="0" algn="l" rtl="0">
                        <a:spcBef>
                          <a:spcPts val="0"/>
                        </a:spcBef>
                        <a:spcAft>
                          <a:spcPts val="0"/>
                        </a:spcAft>
                        <a:buNone/>
                      </a:pPr>
                      <a:r>
                        <a:rPr lang="en-GB" sz="1000" b="1">
                          <a:solidFill>
                            <a:srgbClr val="1C4254"/>
                          </a:solidFill>
                        </a:rPr>
                        <a:t>Succulents - Soft Sculpture Textiles</a:t>
                      </a:r>
                      <a:endParaRPr sz="1000" b="1">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68750">
                <a:tc vMerge="1">
                  <a:txBody>
                    <a:bodyPr/>
                    <a:lstStyle/>
                    <a:p>
                      <a:endParaRPr lang="en-US"/>
                    </a:p>
                  </a:txBody>
                  <a:tcPr/>
                </a:tc>
                <a:tc gridSpan="2">
                  <a:txBody>
                    <a:bodyPr/>
                    <a:lstStyle/>
                    <a:p>
                      <a:pPr marL="0" lvl="0" indent="0" algn="l" rtl="0">
                        <a:spcBef>
                          <a:spcPts val="0"/>
                        </a:spcBef>
                        <a:spcAft>
                          <a:spcPts val="0"/>
                        </a:spcAft>
                        <a:buNone/>
                      </a:pPr>
                      <a:r>
                        <a:rPr lang="en-GB" sz="900"/>
                        <a:t>Limited exposure to Textiles. Some students have basic embroidery skills, with few having used a sewing machine.</a:t>
                      </a:r>
                      <a:endParaRPr sz="900">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4">
                  <a:txBody>
                    <a:bodyPr/>
                    <a:lstStyle/>
                    <a:p>
                      <a:pPr marL="0" lvl="0" indent="0" algn="l" rtl="0">
                        <a:spcBef>
                          <a:spcPts val="0"/>
                        </a:spcBef>
                        <a:spcAft>
                          <a:spcPts val="0"/>
                        </a:spcAft>
                        <a:buNone/>
                      </a:pPr>
                      <a:r>
                        <a:rPr lang="en-GB" sz="900">
                          <a:solidFill>
                            <a:srgbClr val="595959"/>
                          </a:solidFill>
                        </a:rPr>
                        <a:t>Exploring the theme - ‘Succulents’  with students making a fine art textiles illustration. An introduced to the design process of; research, analysis of artists, designing, sampling and making a final piece. Students build skills within; observational drawing, composition layout, annotation, explaining their opinions and shading using tone. Practical skills include; basic embroidery and a wide variety of stitches inspired by the textile artist Sue Spargo as well as professional presentation of their final piece.</a:t>
                      </a:r>
                      <a:endParaRPr sz="1500">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E7FBFF"/>
                      </a:solidFill>
                      <a:prstDash val="solid"/>
                      <a:round/>
                      <a:headEnd type="none" w="sm" len="sm"/>
                      <a:tailEnd type="none" w="sm" len="sm"/>
                    </a:lnB>
                    <a:solidFill>
                      <a:schemeClr val="lt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67675">
                <a:tc>
                  <a:txBody>
                    <a:bodyPr/>
                    <a:lstStyle/>
                    <a:p>
                      <a:pPr marL="0" marR="0" lvl="0" indent="0" algn="ctr" rtl="0">
                        <a:lnSpc>
                          <a:spcPct val="100000"/>
                        </a:lnSpc>
                        <a:spcBef>
                          <a:spcPts val="0"/>
                        </a:spcBef>
                        <a:spcAft>
                          <a:spcPts val="0"/>
                        </a:spcAft>
                        <a:buNone/>
                      </a:pPr>
                      <a:endParaRPr sz="1400" b="1" u="none" strike="noStrike" cap="none">
                        <a:solidFill>
                          <a:schemeClr val="lt1"/>
                        </a:solidFill>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lvl="0" indent="0" algn="l" rtl="0">
                        <a:spcBef>
                          <a:spcPts val="0"/>
                        </a:spcBef>
                        <a:spcAft>
                          <a:spcPts val="0"/>
                        </a:spcAft>
                        <a:buNone/>
                      </a:pPr>
                      <a:endParaRPr sz="1000" b="1">
                        <a:solidFill>
                          <a:srgbClr val="F26622"/>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GB" sz="1600" b="1">
                          <a:solidFill>
                            <a:srgbClr val="FFFFFF"/>
                          </a:solidFill>
                        </a:rPr>
                        <a:t>Food &amp; Nut</a:t>
                      </a:r>
                      <a:endParaRPr sz="1600" b="1" u="none" strike="noStrike" cap="none">
                        <a:solidFill>
                          <a:srgbClr val="FFFFFF"/>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Rotation 1 -</a:t>
                      </a:r>
                      <a:endParaRPr sz="1000" b="1">
                        <a:solidFill>
                          <a:schemeClr val="lt1"/>
                        </a:solidFill>
                      </a:endParaRPr>
                    </a:p>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 Sept - Nov</a:t>
                      </a:r>
                      <a:endParaRPr sz="1400" b="1" u="none" strike="noStrike" cap="none">
                        <a:solidFill>
                          <a:srgbClr val="1C4254"/>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Rotation 2 -</a:t>
                      </a:r>
                      <a:endParaRPr sz="1000" b="1">
                        <a:solidFill>
                          <a:schemeClr val="lt1"/>
                        </a:solidFill>
                      </a:endParaRPr>
                    </a:p>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 Nov - Feb</a:t>
                      </a:r>
                      <a:endParaRPr sz="1400" b="1" u="none" strike="noStrike" cap="none">
                        <a:solidFill>
                          <a:srgbClr val="1C4254"/>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Rotation 3 -</a:t>
                      </a:r>
                      <a:endParaRPr sz="1000" b="1">
                        <a:solidFill>
                          <a:schemeClr val="lt1"/>
                        </a:solidFill>
                      </a:endParaRPr>
                    </a:p>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Feb - May</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Rotation 4 -</a:t>
                      </a:r>
                      <a:endParaRPr sz="1000" b="1">
                        <a:solidFill>
                          <a:schemeClr val="lt1"/>
                        </a:solidFill>
                      </a:endParaRPr>
                    </a:p>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 May - July</a:t>
                      </a:r>
                      <a:endParaRPr sz="1400" b="1" u="none" strike="noStrike" cap="none">
                        <a:solidFill>
                          <a:srgbClr val="1C4254"/>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extLst>
                  <a:ext uri="{0D108BD9-81ED-4DB2-BD59-A6C34878D82A}">
                    <a16:rowId xmlns:a16="http://schemas.microsoft.com/office/drawing/2014/main" val="10002"/>
                  </a:ext>
                </a:extLst>
              </a:tr>
              <a:tr h="247650">
                <a:tc rowSpan="2">
                  <a:txBody>
                    <a:bodyPr/>
                    <a:lstStyle/>
                    <a:p>
                      <a:pPr marL="0" lvl="0" indent="0" algn="ctr" rtl="0">
                        <a:spcBef>
                          <a:spcPts val="0"/>
                        </a:spcBef>
                        <a:spcAft>
                          <a:spcPts val="0"/>
                        </a:spcAft>
                        <a:buClr>
                          <a:schemeClr val="dk1"/>
                        </a:buClr>
                        <a:buSzPts val="1400"/>
                        <a:buFont typeface="Arial"/>
                        <a:buNone/>
                      </a:pPr>
                      <a:r>
                        <a:rPr lang="en-GB" b="1" dirty="0">
                          <a:solidFill>
                            <a:schemeClr val="lt1"/>
                          </a:solidFill>
                        </a:rPr>
                        <a:t>Year 7</a:t>
                      </a:r>
                      <a:endParaRPr sz="1400" b="1" u="none" strike="noStrike" cap="none" dirty="0">
                        <a:solidFill>
                          <a:schemeClr val="lt1"/>
                        </a:solidFill>
                      </a:endParaRPr>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gridSpan="2">
                  <a:txBody>
                    <a:bodyPr/>
                    <a:lstStyle/>
                    <a:p>
                      <a:pPr marL="0" lvl="0" indent="0" algn="l" rtl="0">
                        <a:spcBef>
                          <a:spcPts val="0"/>
                        </a:spcBef>
                        <a:spcAft>
                          <a:spcPts val="0"/>
                        </a:spcAft>
                        <a:buNone/>
                      </a:pPr>
                      <a:r>
                        <a:rPr lang="en-GB" sz="1000" b="1">
                          <a:solidFill>
                            <a:srgbClr val="F26622"/>
                          </a:solidFill>
                          <a:latin typeface="Calibri"/>
                          <a:ea typeface="Calibri"/>
                          <a:cs typeface="Calibri"/>
                          <a:sym typeface="Calibri"/>
                        </a:rPr>
                        <a:t>Primary School  </a:t>
                      </a:r>
                      <a:r>
                        <a:rPr lang="en-GB" sz="1000">
                          <a:solidFill>
                            <a:srgbClr val="F26622"/>
                          </a:solidFill>
                          <a:latin typeface="Calibri"/>
                          <a:ea typeface="Calibri"/>
                          <a:cs typeface="Calibri"/>
                          <a:sym typeface="Calibri"/>
                        </a:rPr>
                        <a:t>Knowledge &amp; Skills</a:t>
                      </a:r>
                      <a:endParaRPr sz="800">
                        <a:solidFill>
                          <a:srgbClr val="595959"/>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CE5CD"/>
                    </a:solidFill>
                  </a:tcPr>
                </a:tc>
                <a:tc hMerge="1">
                  <a:txBody>
                    <a:bodyPr/>
                    <a:lstStyle/>
                    <a:p>
                      <a:endParaRPr lang="en-US"/>
                    </a:p>
                  </a:txBody>
                  <a:tcPr/>
                </a:tc>
                <a:tc gridSpan="4">
                  <a:txBody>
                    <a:bodyPr/>
                    <a:lstStyle/>
                    <a:p>
                      <a:pPr marL="0" lvl="0" indent="0" algn="l" rtl="0">
                        <a:spcBef>
                          <a:spcPts val="0"/>
                        </a:spcBef>
                        <a:spcAft>
                          <a:spcPts val="0"/>
                        </a:spcAft>
                        <a:buNone/>
                      </a:pPr>
                      <a:r>
                        <a:rPr lang="en-GB" sz="1000" b="1">
                          <a:solidFill>
                            <a:srgbClr val="1C4254"/>
                          </a:solidFill>
                        </a:rPr>
                        <a:t>Healthy Eating </a:t>
                      </a:r>
                      <a:endParaRPr sz="800">
                        <a:solidFill>
                          <a:srgbClr val="595959"/>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625675">
                <a:tc vMerge="1">
                  <a:txBody>
                    <a:bodyPr/>
                    <a:lstStyle/>
                    <a:p>
                      <a:endParaRPr lang="en-US"/>
                    </a:p>
                  </a:txBody>
                  <a:tcPr/>
                </a:tc>
                <a:tc gridSpan="2">
                  <a:txBody>
                    <a:bodyPr/>
                    <a:lstStyle/>
                    <a:p>
                      <a:pPr marL="0" marR="0" lvl="0" indent="0" algn="l" rtl="0">
                        <a:lnSpc>
                          <a:spcPct val="100000"/>
                        </a:lnSpc>
                        <a:spcBef>
                          <a:spcPts val="0"/>
                        </a:spcBef>
                        <a:spcAft>
                          <a:spcPts val="0"/>
                        </a:spcAft>
                        <a:buNone/>
                      </a:pPr>
                      <a:r>
                        <a:rPr lang="en-GB" sz="900">
                          <a:solidFill>
                            <a:srgbClr val="F26622"/>
                          </a:solidFill>
                        </a:rPr>
                        <a:t>Limited exposure. Group cooking or after school clubs. Some students are encouraged to cook at home.</a:t>
                      </a:r>
                      <a:endParaRPr sz="900" u="none" strike="noStrike" cap="none">
                        <a:solidFill>
                          <a:srgbClr val="F26622"/>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4">
                  <a:txBody>
                    <a:bodyPr/>
                    <a:lstStyle/>
                    <a:p>
                      <a:pPr marL="0" lvl="0" indent="0" algn="l" rtl="0">
                        <a:spcBef>
                          <a:spcPts val="0"/>
                        </a:spcBef>
                        <a:spcAft>
                          <a:spcPts val="0"/>
                        </a:spcAft>
                        <a:buNone/>
                      </a:pPr>
                      <a:r>
                        <a:rPr lang="en-GB" sz="900" dirty="0">
                          <a:solidFill>
                            <a:srgbClr val="595959"/>
                          </a:solidFill>
                        </a:rPr>
                        <a:t>Students are taught how to work safely and hygienically around food in the kitchen. The Eatwell Guide and how it forms the basis of daily food intake. Students learn about different factors that would affect their food choices such as religion, health and age. Basic knife skills are taught, along with learning how to use an oven and hob safely with easy practical dishes. The variety of dishes encourages discussion about seasonality and changes to ingredients for different reasons.</a:t>
                      </a:r>
                      <a:endParaRPr sz="900" u="none" strike="noStrike" cap="none" dirty="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101" name="Google Shape;101;p14"/>
          <p:cNvSpPr/>
          <p:nvPr/>
        </p:nvSpPr>
        <p:spPr>
          <a:xfrm>
            <a:off x="243048" y="785881"/>
            <a:ext cx="2284200" cy="224100"/>
          </a:xfrm>
          <a:prstGeom prst="roundRect">
            <a:avLst>
              <a:gd name="adj" fmla="val 16667"/>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chemeClr val="lt1"/>
                </a:solidFill>
                <a:latin typeface="Quattrocento Sans"/>
                <a:ea typeface="Quattrocento Sans"/>
                <a:cs typeface="Quattrocento Sans"/>
                <a:sym typeface="Quattrocento Sans"/>
              </a:rPr>
              <a:t>2021/22</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GB" sz="1100" b="1" i="0" u="none" strike="noStrike" cap="none">
                <a:solidFill>
                  <a:srgbClr val="FFC20D"/>
                </a:solidFill>
                <a:latin typeface="Quattrocento Sans"/>
                <a:ea typeface="Quattrocento Sans"/>
                <a:cs typeface="Quattrocento Sans"/>
                <a:sym typeface="Quattrocento Sans"/>
              </a:rPr>
              <a:t>CURRICULUM MAP</a:t>
            </a:r>
            <a:endParaRPr sz="1100" b="0" i="0" u="none" strike="noStrike" cap="none">
              <a:solidFill>
                <a:srgbClr val="FFC20D"/>
              </a:solidFill>
              <a:latin typeface="Quattrocento Sans"/>
              <a:ea typeface="Quattrocento Sans"/>
              <a:cs typeface="Quattrocento Sans"/>
              <a:sym typeface="Quattrocento Sans"/>
            </a:endParaRPr>
          </a:p>
        </p:txBody>
      </p:sp>
      <p:graphicFrame>
        <p:nvGraphicFramePr>
          <p:cNvPr id="102" name="Google Shape;102;p14"/>
          <p:cNvGraphicFramePr/>
          <p:nvPr>
            <p:extLst>
              <p:ext uri="{D42A27DB-BD31-4B8C-83A1-F6EECF244321}">
                <p14:modId xmlns:p14="http://schemas.microsoft.com/office/powerpoint/2010/main" val="859816050"/>
              </p:ext>
            </p:extLst>
          </p:nvPr>
        </p:nvGraphicFramePr>
        <p:xfrm>
          <a:off x="316975" y="3993242"/>
          <a:ext cx="9424325" cy="2612325"/>
        </p:xfrm>
        <a:graphic>
          <a:graphicData uri="http://schemas.openxmlformats.org/drawingml/2006/table">
            <a:tbl>
              <a:tblPr firstRow="1" bandRow="1">
                <a:noFill/>
                <a:tableStyleId>{A5BC5B75-8C59-4657-952B-7A527A87C70C}</a:tableStyleId>
              </a:tblPr>
              <a:tblGrid>
                <a:gridCol w="382900">
                  <a:extLst>
                    <a:ext uri="{9D8B030D-6E8A-4147-A177-3AD203B41FA5}">
                      <a16:colId xmlns:a16="http://schemas.microsoft.com/office/drawing/2014/main" val="20000"/>
                    </a:ext>
                  </a:extLst>
                </a:gridCol>
                <a:gridCol w="1975225">
                  <a:extLst>
                    <a:ext uri="{9D8B030D-6E8A-4147-A177-3AD203B41FA5}">
                      <a16:colId xmlns:a16="http://schemas.microsoft.com/office/drawing/2014/main" val="20001"/>
                    </a:ext>
                  </a:extLst>
                </a:gridCol>
                <a:gridCol w="1112600">
                  <a:extLst>
                    <a:ext uri="{9D8B030D-6E8A-4147-A177-3AD203B41FA5}">
                      <a16:colId xmlns:a16="http://schemas.microsoft.com/office/drawing/2014/main" val="20002"/>
                    </a:ext>
                  </a:extLst>
                </a:gridCol>
                <a:gridCol w="1112600">
                  <a:extLst>
                    <a:ext uri="{9D8B030D-6E8A-4147-A177-3AD203B41FA5}">
                      <a16:colId xmlns:a16="http://schemas.microsoft.com/office/drawing/2014/main" val="20003"/>
                    </a:ext>
                  </a:extLst>
                </a:gridCol>
                <a:gridCol w="1112600">
                  <a:extLst>
                    <a:ext uri="{9D8B030D-6E8A-4147-A177-3AD203B41FA5}">
                      <a16:colId xmlns:a16="http://schemas.microsoft.com/office/drawing/2014/main" val="20004"/>
                    </a:ext>
                  </a:extLst>
                </a:gridCol>
                <a:gridCol w="419675">
                  <a:extLst>
                    <a:ext uri="{9D8B030D-6E8A-4147-A177-3AD203B41FA5}">
                      <a16:colId xmlns:a16="http://schemas.microsoft.com/office/drawing/2014/main" val="20005"/>
                    </a:ext>
                  </a:extLst>
                </a:gridCol>
                <a:gridCol w="2000825">
                  <a:extLst>
                    <a:ext uri="{9D8B030D-6E8A-4147-A177-3AD203B41FA5}">
                      <a16:colId xmlns:a16="http://schemas.microsoft.com/office/drawing/2014/main" val="20006"/>
                    </a:ext>
                  </a:extLst>
                </a:gridCol>
                <a:gridCol w="1307900">
                  <a:extLst>
                    <a:ext uri="{9D8B030D-6E8A-4147-A177-3AD203B41FA5}">
                      <a16:colId xmlns:a16="http://schemas.microsoft.com/office/drawing/2014/main" val="20007"/>
                    </a:ext>
                  </a:extLst>
                </a:gridCol>
              </a:tblGrid>
              <a:tr h="274450">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dirty="0">
                          <a:solidFill>
                            <a:schemeClr val="lt1"/>
                          </a:solidFill>
                        </a:rPr>
                        <a:t>Year 8</a:t>
                      </a:r>
                      <a:endParaRPr sz="1400" u="none" strike="noStrike" cap="none" dirty="0"/>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F26622"/>
                          </a:solidFill>
                        </a:rPr>
                        <a:t>Prior Knowledge &amp; Skills </a:t>
                      </a:r>
                      <a:r>
                        <a:rPr lang="en-GB" sz="1000" b="0" u="none" strike="noStrike" cap="none">
                          <a:solidFill>
                            <a:srgbClr val="F26622"/>
                          </a:solidFill>
                        </a:rPr>
                        <a:t>from Y</a:t>
                      </a:r>
                      <a:r>
                        <a:rPr lang="en-GB" sz="1000">
                          <a:solidFill>
                            <a:srgbClr val="F26622"/>
                          </a:solidFill>
                        </a:rPr>
                        <a:t>r7</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BE4D4"/>
                    </a:solidFill>
                  </a:tcPr>
                </a:tc>
                <a:tc gridSpan="4">
                  <a:txBody>
                    <a:bodyPr/>
                    <a:lstStyle/>
                    <a:p>
                      <a:pPr marL="0" lvl="0" indent="0" algn="l" rtl="0">
                        <a:spcBef>
                          <a:spcPts val="0"/>
                        </a:spcBef>
                        <a:spcAft>
                          <a:spcPts val="0"/>
                        </a:spcAft>
                        <a:buNone/>
                      </a:pPr>
                      <a:r>
                        <a:rPr lang="en-GB" sz="1000" b="1">
                          <a:solidFill>
                            <a:srgbClr val="1C4254"/>
                          </a:solidFill>
                        </a:rPr>
                        <a:t>Weaving Landscapes - Constructed Textiles</a:t>
                      </a:r>
                      <a:endParaRPr sz="1000" b="1">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lvl="0" indent="0" algn="l" rtl="0">
                        <a:spcBef>
                          <a:spcPts val="0"/>
                        </a:spcBef>
                        <a:spcAft>
                          <a:spcPts val="0"/>
                        </a:spcAft>
                        <a:buNone/>
                      </a:pPr>
                      <a:r>
                        <a:rPr lang="en-GB" sz="1000" b="1">
                          <a:solidFill>
                            <a:srgbClr val="1C4254"/>
                          </a:solidFill>
                        </a:rPr>
                        <a:t>Day of the Dead - Soft Sculpture Textiles</a:t>
                      </a:r>
                      <a:endParaRPr sz="1000" b="1">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extLst>
                  <a:ext uri="{0D108BD9-81ED-4DB2-BD59-A6C34878D82A}">
                    <a16:rowId xmlns:a16="http://schemas.microsoft.com/office/drawing/2014/main" val="10000"/>
                  </a:ext>
                </a:extLst>
              </a:tr>
              <a:tr h="78900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900"/>
                        <a:t>After learning the design process and embroidery skills, students develop further textile techniques.</a:t>
                      </a:r>
                      <a:endParaRPr sz="9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E7FBFF"/>
                      </a:solidFill>
                      <a:prstDash val="solid"/>
                      <a:round/>
                      <a:headEnd type="none" w="sm" len="sm"/>
                      <a:tailEnd type="none" w="sm" len="sm"/>
                    </a:lnB>
                    <a:solidFill>
                      <a:schemeClr val="lt1"/>
                    </a:solidFill>
                  </a:tcPr>
                </a:tc>
                <a:tc gridSpan="4">
                  <a:txBody>
                    <a:bodyPr/>
                    <a:lstStyle/>
                    <a:p>
                      <a:pPr marL="0" lvl="0" indent="0" algn="l" rtl="0">
                        <a:spcBef>
                          <a:spcPts val="0"/>
                        </a:spcBef>
                        <a:spcAft>
                          <a:spcPts val="0"/>
                        </a:spcAft>
                        <a:buNone/>
                      </a:pPr>
                      <a:r>
                        <a:rPr lang="en-GB" sz="800"/>
                        <a:t>This short project builds students understanding of the design process ready for GCSE. Students identify colour &amp; pattern from the abstract landscape artist Barbara Rae and create their own landscape design. They learn a variety of weaving stitches and apply these to their final woven landscape piece. Students are introduced to the importance of the development of ideas.</a:t>
                      </a:r>
                      <a:endParaRPr sz="800">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E7FBFF"/>
                      </a:solidFill>
                      <a:prstDash val="solid"/>
                      <a:round/>
                      <a:headEnd type="none" w="sm" len="sm"/>
                      <a:tailEnd type="none" w="sm" len="sm"/>
                    </a:lnB>
                    <a:solidFill>
                      <a:schemeClr val="lt1"/>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lvl="0" indent="0" algn="l" rtl="0">
                        <a:spcBef>
                          <a:spcPts val="0"/>
                        </a:spcBef>
                        <a:spcAft>
                          <a:spcPts val="0"/>
                        </a:spcAft>
                        <a:buNone/>
                      </a:pPr>
                      <a:r>
                        <a:rPr lang="en-GB" sz="800"/>
                        <a:t>Building on the design process, students research Day of the Dead, and develop design ideas of ‘Sugar Skulls’ inspired by the artist Sue Spargo. New skills learnt include; applique and advanced embroidery skills; to create a 3D soft sculptured sugar skull.</a:t>
                      </a:r>
                      <a:endParaRPr sz="800">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E7FBFF"/>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1"/>
                  </a:ext>
                </a:extLst>
              </a:tr>
              <a:tr h="477950">
                <a:tc>
                  <a:txBody>
                    <a:bodyPr/>
                    <a:lstStyle/>
                    <a:p>
                      <a:pPr marL="0" marR="0" lvl="0" indent="0" algn="ctr" rtl="0">
                        <a:lnSpc>
                          <a:spcPct val="100000"/>
                        </a:lnSpc>
                        <a:spcBef>
                          <a:spcPts val="0"/>
                        </a:spcBef>
                        <a:spcAft>
                          <a:spcPts val="0"/>
                        </a:spcAft>
                        <a:buNone/>
                      </a:pPr>
                      <a:endParaRPr sz="1400" b="1" u="none" strike="noStrike" cap="none">
                        <a:solidFill>
                          <a:schemeClr val="lt1"/>
                        </a:solidFill>
                      </a:endParaRPr>
                    </a:p>
                  </a:txBody>
                  <a:tcPr marL="91450" marR="91450" marT="45725" marB="45725" anchor="ctr">
                    <a:lnL w="12700" cap="flat" cmpd="sng">
                      <a:solidFill>
                        <a:srgbClr val="BFBFB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l" rtl="0">
                        <a:spcBef>
                          <a:spcPts val="0"/>
                        </a:spcBef>
                        <a:spcAft>
                          <a:spcPts val="0"/>
                        </a:spcAft>
                        <a:buNone/>
                      </a:pPr>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extLst>
                  <a:ext uri="{0D108BD9-81ED-4DB2-BD59-A6C34878D82A}">
                    <a16:rowId xmlns:a16="http://schemas.microsoft.com/office/drawing/2014/main" val="10002"/>
                  </a:ext>
                </a:extLst>
              </a:tr>
              <a:tr h="274450">
                <a:tc rowSpan="2">
                  <a:txBody>
                    <a:bodyPr/>
                    <a:lstStyle/>
                    <a:p>
                      <a:pPr marL="0" lvl="0" indent="0" algn="ctr" rtl="0">
                        <a:spcBef>
                          <a:spcPts val="0"/>
                        </a:spcBef>
                        <a:spcAft>
                          <a:spcPts val="0"/>
                        </a:spcAft>
                        <a:buClr>
                          <a:schemeClr val="dk1"/>
                        </a:buClr>
                        <a:buSzPts val="1400"/>
                        <a:buFont typeface="Arial"/>
                        <a:buNone/>
                      </a:pPr>
                      <a:r>
                        <a:rPr lang="en-GB" b="1" dirty="0">
                          <a:solidFill>
                            <a:schemeClr val="lt1"/>
                          </a:solidFill>
                        </a:rPr>
                        <a:t>Year 8</a:t>
                      </a:r>
                      <a:endParaRPr sz="1400" b="1" u="none" strike="noStrike" cap="none" dirty="0">
                        <a:solidFill>
                          <a:schemeClr val="lt1"/>
                        </a:solidFill>
                      </a:endParaRPr>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lvl="0" indent="0" algn="l" rtl="0">
                        <a:spcBef>
                          <a:spcPts val="0"/>
                        </a:spcBef>
                        <a:spcAft>
                          <a:spcPts val="0"/>
                        </a:spcAft>
                        <a:buNone/>
                      </a:pPr>
                      <a:r>
                        <a:rPr lang="en-GB" sz="1000" b="1">
                          <a:solidFill>
                            <a:srgbClr val="F26622"/>
                          </a:solidFill>
                        </a:rPr>
                        <a:t>Prior Knowledge &amp; Skills </a:t>
                      </a:r>
                      <a:r>
                        <a:rPr lang="en-GB" sz="1000">
                          <a:solidFill>
                            <a:srgbClr val="F26622"/>
                          </a:solidFill>
                        </a:rPr>
                        <a:t>from Yr7</a:t>
                      </a:r>
                      <a:endParaRPr sz="800">
                        <a:solidFill>
                          <a:srgbClr val="F26622"/>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BE4D4"/>
                    </a:solidFill>
                  </a:tcPr>
                </a:tc>
                <a:tc gridSpan="4">
                  <a:txBody>
                    <a:bodyPr/>
                    <a:lstStyle/>
                    <a:p>
                      <a:pPr marL="0" lvl="0" indent="0" algn="l" rtl="0">
                        <a:spcBef>
                          <a:spcPts val="0"/>
                        </a:spcBef>
                        <a:spcAft>
                          <a:spcPts val="0"/>
                        </a:spcAft>
                        <a:buNone/>
                      </a:pPr>
                      <a:r>
                        <a:rPr lang="en-GB" sz="1000" b="1">
                          <a:solidFill>
                            <a:srgbClr val="1C4254"/>
                          </a:solidFill>
                        </a:rPr>
                        <a:t>The Science of Bread Making</a:t>
                      </a:r>
                      <a:endParaRPr sz="1000" b="1">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lvl="0" indent="0" algn="l" rtl="0">
                        <a:spcBef>
                          <a:spcPts val="0"/>
                        </a:spcBef>
                        <a:spcAft>
                          <a:spcPts val="0"/>
                        </a:spcAft>
                        <a:buNone/>
                      </a:pPr>
                      <a:r>
                        <a:rPr lang="en-GB" sz="1000" b="1">
                          <a:solidFill>
                            <a:srgbClr val="1C4254"/>
                          </a:solidFill>
                        </a:rPr>
                        <a:t>Healthy Eating</a:t>
                      </a:r>
                      <a:endParaRPr sz="1000" b="1">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extLst>
                  <a:ext uri="{0D108BD9-81ED-4DB2-BD59-A6C34878D82A}">
                    <a16:rowId xmlns:a16="http://schemas.microsoft.com/office/drawing/2014/main" val="10003"/>
                  </a:ext>
                </a:extLst>
              </a:tr>
              <a:tr h="796475">
                <a:tc vMerge="1">
                  <a:txBody>
                    <a:bodyPr/>
                    <a:lstStyle/>
                    <a:p>
                      <a:endParaRPr lang="en-US"/>
                    </a:p>
                  </a:txBody>
                  <a:tcPr/>
                </a:tc>
                <a:tc>
                  <a:txBody>
                    <a:bodyPr/>
                    <a:lstStyle/>
                    <a:p>
                      <a:pPr marL="0" marR="0" lvl="0" indent="0" algn="l" rtl="0">
                        <a:lnSpc>
                          <a:spcPct val="100000"/>
                        </a:lnSpc>
                        <a:spcBef>
                          <a:spcPts val="0"/>
                        </a:spcBef>
                        <a:spcAft>
                          <a:spcPts val="0"/>
                        </a:spcAft>
                        <a:buNone/>
                      </a:pPr>
                      <a:r>
                        <a:rPr lang="en-GB" sz="800">
                          <a:solidFill>
                            <a:srgbClr val="F26622"/>
                          </a:solidFill>
                        </a:rPr>
                        <a:t>Safety and hygiene in the kitchen. Oven safety. </a:t>
                      </a:r>
                      <a:endParaRPr sz="800" u="none" strike="noStrike" cap="none">
                        <a:solidFill>
                          <a:srgbClr val="F26622"/>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gridSpan="4">
                  <a:txBody>
                    <a:bodyPr/>
                    <a:lstStyle/>
                    <a:p>
                      <a:pPr marL="0" marR="0" lvl="0" indent="0" algn="l" rtl="0">
                        <a:lnSpc>
                          <a:spcPct val="100000"/>
                        </a:lnSpc>
                        <a:spcBef>
                          <a:spcPts val="0"/>
                        </a:spcBef>
                        <a:spcAft>
                          <a:spcPts val="0"/>
                        </a:spcAft>
                        <a:buNone/>
                      </a:pPr>
                      <a:r>
                        <a:rPr lang="en-GB" sz="800">
                          <a:solidFill>
                            <a:srgbClr val="595959"/>
                          </a:solidFill>
                        </a:rPr>
                        <a:t>This short project introduces the students to the idea that cooking isn’t just about the food, but that there is science involved in some areas. We look at how yeast works in different conditions and how those conditions affect a finished bread product. Students are shown a basic recipe and are allowed to develop the recipe how they want to in order to make two final bread products.</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l" rtl="0">
                        <a:lnSpc>
                          <a:spcPct val="100000"/>
                        </a:lnSpc>
                        <a:spcBef>
                          <a:spcPts val="0"/>
                        </a:spcBef>
                        <a:spcAft>
                          <a:spcPts val="0"/>
                        </a:spcAft>
                        <a:buNone/>
                      </a:pPr>
                      <a:r>
                        <a:rPr lang="en-GB" sz="800" dirty="0">
                          <a:solidFill>
                            <a:srgbClr val="595959"/>
                          </a:solidFill>
                        </a:rPr>
                        <a:t>Building on year 7 knowledge and as a basic introduction to GCSE learning, students recap on the Eatwell guide and food choices. They will  learn about food poisoning and prevention and where food comes from. Students will be given basic recipes, such as savoury mince, and the freedom to create dishes from the basic recipe, </a:t>
                      </a:r>
                      <a:r>
                        <a:rPr lang="en-GB" sz="800" dirty="0" err="1">
                          <a:solidFill>
                            <a:srgbClr val="595959"/>
                          </a:solidFill>
                        </a:rPr>
                        <a:t>i.e</a:t>
                      </a:r>
                      <a:r>
                        <a:rPr lang="en-GB" sz="800" dirty="0">
                          <a:solidFill>
                            <a:srgbClr val="595959"/>
                          </a:solidFill>
                        </a:rPr>
                        <a:t>  chilli or </a:t>
                      </a:r>
                      <a:r>
                        <a:rPr lang="en-GB" sz="800" dirty="0" err="1">
                          <a:solidFill>
                            <a:srgbClr val="595959"/>
                          </a:solidFill>
                        </a:rPr>
                        <a:t>bolognese</a:t>
                      </a:r>
                      <a:r>
                        <a:rPr lang="en-GB" sz="800" dirty="0">
                          <a:solidFill>
                            <a:srgbClr val="595959"/>
                          </a:solidFill>
                        </a:rPr>
                        <a:t>.</a:t>
                      </a:r>
                      <a:endParaRPr sz="800" u="none" strike="noStrike" cap="none" dirty="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pic>
        <p:nvPicPr>
          <p:cNvPr id="103" name="Google Shape;103;p14"/>
          <p:cNvPicPr preferRelativeResize="0"/>
          <p:nvPr/>
        </p:nvPicPr>
        <p:blipFill rotWithShape="1">
          <a:blip r:embed="rId3">
            <a:alphaModFix/>
          </a:blip>
          <a:srcRect t="-1574"/>
          <a:stretch/>
        </p:blipFill>
        <p:spPr>
          <a:xfrm>
            <a:off x="304762" y="236059"/>
            <a:ext cx="456911" cy="437787"/>
          </a:xfrm>
          <a:prstGeom prst="rect">
            <a:avLst/>
          </a:prstGeom>
          <a:noFill/>
          <a:ln>
            <a:noFill/>
          </a:ln>
        </p:spPr>
      </p:pic>
      <p:graphicFrame>
        <p:nvGraphicFramePr>
          <p:cNvPr id="104" name="Google Shape;104;p14"/>
          <p:cNvGraphicFramePr/>
          <p:nvPr/>
        </p:nvGraphicFramePr>
        <p:xfrm>
          <a:off x="1872485" y="823976"/>
          <a:ext cx="7856750" cy="396250"/>
        </p:xfrm>
        <a:graphic>
          <a:graphicData uri="http://schemas.openxmlformats.org/drawingml/2006/table">
            <a:tbl>
              <a:tblPr firstRow="1" bandRow="1">
                <a:noFill/>
                <a:tableStyleId>{A5BC5B75-8C59-4657-952B-7A527A87C70C}</a:tableStyleId>
              </a:tblPr>
              <a:tblGrid>
                <a:gridCol w="1571350">
                  <a:extLst>
                    <a:ext uri="{9D8B030D-6E8A-4147-A177-3AD203B41FA5}">
                      <a16:colId xmlns:a16="http://schemas.microsoft.com/office/drawing/2014/main" val="20000"/>
                    </a:ext>
                  </a:extLst>
                </a:gridCol>
                <a:gridCol w="1571350">
                  <a:extLst>
                    <a:ext uri="{9D8B030D-6E8A-4147-A177-3AD203B41FA5}">
                      <a16:colId xmlns:a16="http://schemas.microsoft.com/office/drawing/2014/main" val="20001"/>
                    </a:ext>
                  </a:extLst>
                </a:gridCol>
                <a:gridCol w="1571350">
                  <a:extLst>
                    <a:ext uri="{9D8B030D-6E8A-4147-A177-3AD203B41FA5}">
                      <a16:colId xmlns:a16="http://schemas.microsoft.com/office/drawing/2014/main" val="20002"/>
                    </a:ext>
                  </a:extLst>
                </a:gridCol>
                <a:gridCol w="1571350">
                  <a:extLst>
                    <a:ext uri="{9D8B030D-6E8A-4147-A177-3AD203B41FA5}">
                      <a16:colId xmlns:a16="http://schemas.microsoft.com/office/drawing/2014/main" val="20003"/>
                    </a:ext>
                  </a:extLst>
                </a:gridCol>
                <a:gridCol w="1571350">
                  <a:extLst>
                    <a:ext uri="{9D8B030D-6E8A-4147-A177-3AD203B41FA5}">
                      <a16:colId xmlns:a16="http://schemas.microsoft.com/office/drawing/2014/main" val="20004"/>
                    </a:ext>
                  </a:extLst>
                </a:gridCol>
              </a:tblGrid>
              <a:tr h="346775">
                <a:tc>
                  <a:txBody>
                    <a:bodyPr/>
                    <a:lstStyle/>
                    <a:p>
                      <a:pPr marL="0" marR="0" lvl="0" indent="0" algn="ctr" rtl="0">
                        <a:lnSpc>
                          <a:spcPct val="100000"/>
                        </a:lnSpc>
                        <a:spcBef>
                          <a:spcPts val="0"/>
                        </a:spcBef>
                        <a:spcAft>
                          <a:spcPts val="0"/>
                        </a:spcAft>
                        <a:buClr>
                          <a:srgbClr val="000000"/>
                        </a:buClr>
                        <a:buSzPts val="1000"/>
                        <a:buFont typeface="Arial"/>
                        <a:buNone/>
                      </a:pPr>
                      <a:r>
                        <a:rPr lang="en-GB" sz="1600" b="1">
                          <a:solidFill>
                            <a:srgbClr val="FFFFFF"/>
                          </a:solidFill>
                        </a:rPr>
                        <a:t>Textiles</a:t>
                      </a:r>
                      <a:endParaRPr sz="1600" b="1" u="none" strike="noStrike" cap="none">
                        <a:solidFill>
                          <a:srgbClr val="FFFFFF"/>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Rotation 1 -</a:t>
                      </a:r>
                      <a:endParaRPr sz="1000" b="1">
                        <a:solidFill>
                          <a:schemeClr val="lt1"/>
                        </a:solidFill>
                      </a:endParaRPr>
                    </a:p>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 Sept - Nov</a:t>
                      </a:r>
                      <a:endParaRPr sz="1400" u="none" strike="noStrike" cap="none"/>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Rotation 2 -</a:t>
                      </a:r>
                      <a:endParaRPr sz="1000" b="1">
                        <a:solidFill>
                          <a:schemeClr val="lt1"/>
                        </a:solidFill>
                      </a:endParaRPr>
                    </a:p>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 Nov - Feb</a:t>
                      </a:r>
                      <a:endParaRPr sz="1400" u="none" strike="noStrike" cap="none"/>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Rotation 3 -</a:t>
                      </a:r>
                      <a:endParaRPr sz="1000" b="1">
                        <a:solidFill>
                          <a:schemeClr val="lt1"/>
                        </a:solidFill>
                      </a:endParaRPr>
                    </a:p>
                    <a:p>
                      <a:pPr marL="0" marR="0" lvl="0" indent="0" algn="ctr" rtl="0">
                        <a:lnSpc>
                          <a:spcPct val="100000"/>
                        </a:lnSpc>
                        <a:spcBef>
                          <a:spcPts val="0"/>
                        </a:spcBef>
                        <a:spcAft>
                          <a:spcPts val="0"/>
                        </a:spcAft>
                        <a:buClr>
                          <a:srgbClr val="000000"/>
                        </a:buClr>
                        <a:buSzPts val="1000"/>
                        <a:buFont typeface="Arial"/>
                        <a:buNone/>
                      </a:pPr>
                      <a:r>
                        <a:rPr lang="en-GB" sz="1000" b="1">
                          <a:solidFill>
                            <a:schemeClr val="lt1"/>
                          </a:solidFill>
                        </a:rPr>
                        <a:t>Feb - May</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Rotation 4 -</a:t>
                      </a:r>
                      <a:endParaRPr sz="1000" b="1">
                        <a:solidFill>
                          <a:schemeClr val="lt1"/>
                        </a:solidFill>
                      </a:endParaRPr>
                    </a:p>
                    <a:p>
                      <a:pPr marL="0" marR="0" lvl="0" indent="0" algn="ctr" rtl="0">
                        <a:lnSpc>
                          <a:spcPct val="100000"/>
                        </a:lnSpc>
                        <a:spcBef>
                          <a:spcPts val="0"/>
                        </a:spcBef>
                        <a:spcAft>
                          <a:spcPts val="0"/>
                        </a:spcAft>
                        <a:buClr>
                          <a:schemeClr val="lt1"/>
                        </a:buClr>
                        <a:buSzPts val="1000"/>
                        <a:buFont typeface="Calibri"/>
                        <a:buNone/>
                      </a:pPr>
                      <a:r>
                        <a:rPr lang="en-GB" sz="1000" b="1">
                          <a:solidFill>
                            <a:schemeClr val="lt1"/>
                          </a:solidFill>
                        </a:rPr>
                        <a:t> May - July</a:t>
                      </a:r>
                      <a:endParaRPr sz="1400" u="none" strike="noStrike" cap="none"/>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extLst>
                  <a:ext uri="{0D108BD9-81ED-4DB2-BD59-A6C34878D82A}">
                    <a16:rowId xmlns:a16="http://schemas.microsoft.com/office/drawing/2014/main" val="10000"/>
                  </a:ext>
                </a:extLst>
              </a:tr>
            </a:tbl>
          </a:graphicData>
        </a:graphic>
      </p:graphicFrame>
      <p:graphicFrame>
        <p:nvGraphicFramePr>
          <p:cNvPr id="105" name="Google Shape;105;p14"/>
          <p:cNvGraphicFramePr/>
          <p:nvPr/>
        </p:nvGraphicFramePr>
        <p:xfrm>
          <a:off x="699885" y="3494588"/>
          <a:ext cx="9038600" cy="498650"/>
        </p:xfrm>
        <a:graphic>
          <a:graphicData uri="http://schemas.openxmlformats.org/drawingml/2006/table">
            <a:tbl>
              <a:tblPr firstRow="1" bandRow="1">
                <a:noFill/>
                <a:tableStyleId>{A5BC5B75-8C59-4657-952B-7A527A87C70C}</a:tableStyleId>
              </a:tblPr>
              <a:tblGrid>
                <a:gridCol w="1975200">
                  <a:extLst>
                    <a:ext uri="{9D8B030D-6E8A-4147-A177-3AD203B41FA5}">
                      <a16:colId xmlns:a16="http://schemas.microsoft.com/office/drawing/2014/main" val="20000"/>
                    </a:ext>
                  </a:extLst>
                </a:gridCol>
                <a:gridCol w="939375">
                  <a:extLst>
                    <a:ext uri="{9D8B030D-6E8A-4147-A177-3AD203B41FA5}">
                      <a16:colId xmlns:a16="http://schemas.microsoft.com/office/drawing/2014/main" val="20001"/>
                    </a:ext>
                  </a:extLst>
                </a:gridCol>
                <a:gridCol w="939375">
                  <a:extLst>
                    <a:ext uri="{9D8B030D-6E8A-4147-A177-3AD203B41FA5}">
                      <a16:colId xmlns:a16="http://schemas.microsoft.com/office/drawing/2014/main" val="20002"/>
                    </a:ext>
                  </a:extLst>
                </a:gridCol>
                <a:gridCol w="939375">
                  <a:extLst>
                    <a:ext uri="{9D8B030D-6E8A-4147-A177-3AD203B41FA5}">
                      <a16:colId xmlns:a16="http://schemas.microsoft.com/office/drawing/2014/main" val="20003"/>
                    </a:ext>
                  </a:extLst>
                </a:gridCol>
                <a:gridCol w="939375">
                  <a:extLst>
                    <a:ext uri="{9D8B030D-6E8A-4147-A177-3AD203B41FA5}">
                      <a16:colId xmlns:a16="http://schemas.microsoft.com/office/drawing/2014/main" val="20004"/>
                    </a:ext>
                  </a:extLst>
                </a:gridCol>
                <a:gridCol w="1652950">
                  <a:extLst>
                    <a:ext uri="{9D8B030D-6E8A-4147-A177-3AD203B41FA5}">
                      <a16:colId xmlns:a16="http://schemas.microsoft.com/office/drawing/2014/main" val="20005"/>
                    </a:ext>
                  </a:extLst>
                </a:gridCol>
                <a:gridCol w="1652950">
                  <a:extLst>
                    <a:ext uri="{9D8B030D-6E8A-4147-A177-3AD203B41FA5}">
                      <a16:colId xmlns:a16="http://schemas.microsoft.com/office/drawing/2014/main" val="20006"/>
                    </a:ext>
                  </a:extLst>
                </a:gridCol>
              </a:tblGrid>
              <a:tr h="173400">
                <a:tc rowSpan="2">
                  <a:txBody>
                    <a:bodyPr/>
                    <a:lstStyle/>
                    <a:p>
                      <a:pPr marL="0" lvl="0" indent="0" algn="ctr" rtl="0">
                        <a:spcBef>
                          <a:spcPts val="0"/>
                        </a:spcBef>
                        <a:spcAft>
                          <a:spcPts val="0"/>
                        </a:spcAft>
                        <a:buNone/>
                      </a:pPr>
                      <a:r>
                        <a:rPr lang="en-GB" sz="1600" b="1">
                          <a:solidFill>
                            <a:srgbClr val="FFFFFF"/>
                          </a:solidFill>
                        </a:rPr>
                        <a:t>Textiles</a:t>
                      </a:r>
                      <a:endParaRPr sz="1000" b="1">
                        <a:solidFill>
                          <a:schemeClr val="lt1"/>
                        </a:solidFill>
                        <a:latin typeface="Calibri"/>
                        <a:ea typeface="Calibri"/>
                        <a:cs typeface="Calibri"/>
                        <a:sym typeface="Calibri"/>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gridSpan="4">
                  <a:txBody>
                    <a:bodyPr/>
                    <a:lstStyle/>
                    <a:p>
                      <a:pPr marL="0" lvl="0" indent="0" algn="ctr" rtl="0">
                        <a:spcBef>
                          <a:spcPts val="0"/>
                        </a:spcBef>
                        <a:spcAft>
                          <a:spcPts val="0"/>
                        </a:spcAft>
                        <a:buNone/>
                      </a:pPr>
                      <a:r>
                        <a:rPr lang="en-GB" sz="1000" b="1">
                          <a:solidFill>
                            <a:schemeClr val="lt1"/>
                          </a:solidFill>
                          <a:latin typeface="Calibri"/>
                          <a:ea typeface="Calibri"/>
                          <a:cs typeface="Calibri"/>
                          <a:sym typeface="Calibri"/>
                        </a:rPr>
                        <a:t>Short Rotation</a:t>
                      </a:r>
                      <a:endParaRPr sz="1000" b="1">
                        <a:solidFill>
                          <a:schemeClr val="lt1"/>
                        </a:solidFill>
                        <a:latin typeface="Calibri"/>
                        <a:ea typeface="Calibri"/>
                        <a:cs typeface="Calibri"/>
                        <a:sym typeface="Calibri"/>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lvl="0" indent="0" algn="ctr" rtl="0">
                        <a:spcBef>
                          <a:spcPts val="0"/>
                        </a:spcBef>
                        <a:spcAft>
                          <a:spcPts val="0"/>
                        </a:spcAft>
                        <a:buNone/>
                      </a:pPr>
                      <a:r>
                        <a:rPr lang="en-GB" sz="1000" b="1">
                          <a:solidFill>
                            <a:schemeClr val="lt1"/>
                          </a:solidFill>
                          <a:latin typeface="Calibri"/>
                          <a:ea typeface="Calibri"/>
                          <a:cs typeface="Calibri"/>
                          <a:sym typeface="Calibri"/>
                        </a:rPr>
                        <a:t>Long Rotation</a:t>
                      </a:r>
                      <a:endParaRPr sz="1000" b="1">
                        <a:solidFill>
                          <a:schemeClr val="lt1"/>
                        </a:solidFill>
                        <a:latin typeface="Calibri"/>
                        <a:ea typeface="Calibri"/>
                        <a:cs typeface="Calibri"/>
                        <a:sym typeface="Calibri"/>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hMerge="1">
                  <a:txBody>
                    <a:bodyPr/>
                    <a:lstStyle/>
                    <a:p>
                      <a:endParaRPr lang="en-US"/>
                    </a:p>
                  </a:txBody>
                  <a:tcPr/>
                </a:tc>
                <a:extLst>
                  <a:ext uri="{0D108BD9-81ED-4DB2-BD59-A6C34878D82A}">
                    <a16:rowId xmlns:a16="http://schemas.microsoft.com/office/drawing/2014/main" val="10000"/>
                  </a:ext>
                </a:extLst>
              </a:tr>
              <a:tr h="254800">
                <a:tc vMerge="1">
                  <a:txBody>
                    <a:bodyPr/>
                    <a:lstStyle/>
                    <a:p>
                      <a:endParaRPr lang="en-US"/>
                    </a:p>
                  </a:txBody>
                  <a:tcPr/>
                </a:tc>
                <a:tc>
                  <a:txBody>
                    <a:bodyPr/>
                    <a:lstStyle/>
                    <a:p>
                      <a:pPr marL="0" lvl="0" indent="0" algn="ctr" rtl="0">
                        <a:spcBef>
                          <a:spcPts val="0"/>
                        </a:spcBef>
                        <a:spcAft>
                          <a:spcPts val="0"/>
                        </a:spcAft>
                        <a:buNone/>
                      </a:pPr>
                      <a:r>
                        <a:rPr lang="en-GB" sz="1000" b="1">
                          <a:solidFill>
                            <a:schemeClr val="lt1"/>
                          </a:solidFill>
                        </a:rPr>
                        <a:t> 1   Sept - Oct</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 2   Oct - Nov</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3   Nov - Jan</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4   Jan - Feb</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1 - Feb - July</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2 - Feb - July</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extLst>
                  <a:ext uri="{0D108BD9-81ED-4DB2-BD59-A6C34878D82A}">
                    <a16:rowId xmlns:a16="http://schemas.microsoft.com/office/drawing/2014/main" val="10001"/>
                  </a:ext>
                </a:extLst>
              </a:tr>
            </a:tbl>
          </a:graphicData>
        </a:graphic>
      </p:graphicFrame>
      <p:graphicFrame>
        <p:nvGraphicFramePr>
          <p:cNvPr id="106" name="Google Shape;106;p14"/>
          <p:cNvGraphicFramePr/>
          <p:nvPr/>
        </p:nvGraphicFramePr>
        <p:xfrm>
          <a:off x="699885" y="5035463"/>
          <a:ext cx="9038600" cy="487700"/>
        </p:xfrm>
        <a:graphic>
          <a:graphicData uri="http://schemas.openxmlformats.org/drawingml/2006/table">
            <a:tbl>
              <a:tblPr firstRow="1" bandRow="1">
                <a:noFill/>
                <a:tableStyleId>{A5BC5B75-8C59-4657-952B-7A527A87C70C}</a:tableStyleId>
              </a:tblPr>
              <a:tblGrid>
                <a:gridCol w="1975200">
                  <a:extLst>
                    <a:ext uri="{9D8B030D-6E8A-4147-A177-3AD203B41FA5}">
                      <a16:colId xmlns:a16="http://schemas.microsoft.com/office/drawing/2014/main" val="20000"/>
                    </a:ext>
                  </a:extLst>
                </a:gridCol>
                <a:gridCol w="939375">
                  <a:extLst>
                    <a:ext uri="{9D8B030D-6E8A-4147-A177-3AD203B41FA5}">
                      <a16:colId xmlns:a16="http://schemas.microsoft.com/office/drawing/2014/main" val="20001"/>
                    </a:ext>
                  </a:extLst>
                </a:gridCol>
                <a:gridCol w="939375">
                  <a:extLst>
                    <a:ext uri="{9D8B030D-6E8A-4147-A177-3AD203B41FA5}">
                      <a16:colId xmlns:a16="http://schemas.microsoft.com/office/drawing/2014/main" val="20002"/>
                    </a:ext>
                  </a:extLst>
                </a:gridCol>
                <a:gridCol w="939375">
                  <a:extLst>
                    <a:ext uri="{9D8B030D-6E8A-4147-A177-3AD203B41FA5}">
                      <a16:colId xmlns:a16="http://schemas.microsoft.com/office/drawing/2014/main" val="20003"/>
                    </a:ext>
                  </a:extLst>
                </a:gridCol>
                <a:gridCol w="939375">
                  <a:extLst>
                    <a:ext uri="{9D8B030D-6E8A-4147-A177-3AD203B41FA5}">
                      <a16:colId xmlns:a16="http://schemas.microsoft.com/office/drawing/2014/main" val="20004"/>
                    </a:ext>
                  </a:extLst>
                </a:gridCol>
                <a:gridCol w="1652950">
                  <a:extLst>
                    <a:ext uri="{9D8B030D-6E8A-4147-A177-3AD203B41FA5}">
                      <a16:colId xmlns:a16="http://schemas.microsoft.com/office/drawing/2014/main" val="20005"/>
                    </a:ext>
                  </a:extLst>
                </a:gridCol>
                <a:gridCol w="1652950">
                  <a:extLst>
                    <a:ext uri="{9D8B030D-6E8A-4147-A177-3AD203B41FA5}">
                      <a16:colId xmlns:a16="http://schemas.microsoft.com/office/drawing/2014/main" val="20006"/>
                    </a:ext>
                  </a:extLst>
                </a:gridCol>
              </a:tblGrid>
              <a:tr h="173400">
                <a:tc rowSpan="2">
                  <a:txBody>
                    <a:bodyPr/>
                    <a:lstStyle/>
                    <a:p>
                      <a:pPr marL="0" lvl="0" indent="0" algn="ctr" rtl="0">
                        <a:spcBef>
                          <a:spcPts val="0"/>
                        </a:spcBef>
                        <a:spcAft>
                          <a:spcPts val="0"/>
                        </a:spcAft>
                        <a:buNone/>
                      </a:pPr>
                      <a:r>
                        <a:rPr lang="en-GB" sz="1600" b="1">
                          <a:solidFill>
                            <a:srgbClr val="FFFFFF"/>
                          </a:solidFill>
                        </a:rPr>
                        <a:t>Food &amp; Nut</a:t>
                      </a:r>
                      <a:endParaRPr sz="1000" b="1">
                        <a:solidFill>
                          <a:schemeClr val="lt1"/>
                        </a:solidFill>
                        <a:latin typeface="Calibri"/>
                        <a:ea typeface="Calibri"/>
                        <a:cs typeface="Calibri"/>
                        <a:sym typeface="Calibri"/>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gridSpan="4">
                  <a:txBody>
                    <a:bodyPr/>
                    <a:lstStyle/>
                    <a:p>
                      <a:pPr marL="0" lvl="0" indent="0" algn="ctr" rtl="0">
                        <a:spcBef>
                          <a:spcPts val="0"/>
                        </a:spcBef>
                        <a:spcAft>
                          <a:spcPts val="0"/>
                        </a:spcAft>
                        <a:buNone/>
                      </a:pPr>
                      <a:r>
                        <a:rPr lang="en-GB" sz="1000" b="1">
                          <a:solidFill>
                            <a:schemeClr val="lt1"/>
                          </a:solidFill>
                          <a:latin typeface="Calibri"/>
                          <a:ea typeface="Calibri"/>
                          <a:cs typeface="Calibri"/>
                          <a:sym typeface="Calibri"/>
                        </a:rPr>
                        <a:t>Short Rotation</a:t>
                      </a:r>
                      <a:endParaRPr sz="1000" b="1">
                        <a:solidFill>
                          <a:schemeClr val="lt1"/>
                        </a:solidFill>
                        <a:latin typeface="Calibri"/>
                        <a:ea typeface="Calibri"/>
                        <a:cs typeface="Calibri"/>
                        <a:sym typeface="Calibri"/>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lvl="0" indent="0" algn="ctr" rtl="0">
                        <a:spcBef>
                          <a:spcPts val="0"/>
                        </a:spcBef>
                        <a:spcAft>
                          <a:spcPts val="0"/>
                        </a:spcAft>
                        <a:buNone/>
                      </a:pPr>
                      <a:r>
                        <a:rPr lang="en-GB" sz="1000" b="1">
                          <a:solidFill>
                            <a:schemeClr val="lt1"/>
                          </a:solidFill>
                          <a:latin typeface="Calibri"/>
                          <a:ea typeface="Calibri"/>
                          <a:cs typeface="Calibri"/>
                          <a:sym typeface="Calibri"/>
                        </a:rPr>
                        <a:t>Long Rotation</a:t>
                      </a:r>
                      <a:endParaRPr sz="1000" b="1">
                        <a:solidFill>
                          <a:schemeClr val="lt1"/>
                        </a:solidFill>
                        <a:latin typeface="Calibri"/>
                        <a:ea typeface="Calibri"/>
                        <a:cs typeface="Calibri"/>
                        <a:sym typeface="Calibri"/>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hMerge="1">
                  <a:txBody>
                    <a:bodyPr/>
                    <a:lstStyle/>
                    <a:p>
                      <a:endParaRPr lang="en-US"/>
                    </a:p>
                  </a:txBody>
                  <a:tcPr/>
                </a:tc>
                <a:extLst>
                  <a:ext uri="{0D108BD9-81ED-4DB2-BD59-A6C34878D82A}">
                    <a16:rowId xmlns:a16="http://schemas.microsoft.com/office/drawing/2014/main" val="10000"/>
                  </a:ext>
                </a:extLst>
              </a:tr>
              <a:tr h="169075">
                <a:tc vMerge="1">
                  <a:txBody>
                    <a:bodyPr/>
                    <a:lstStyle/>
                    <a:p>
                      <a:endParaRPr lang="en-US"/>
                    </a:p>
                  </a:txBody>
                  <a:tcPr/>
                </a:tc>
                <a:tc>
                  <a:txBody>
                    <a:bodyPr/>
                    <a:lstStyle/>
                    <a:p>
                      <a:pPr marL="0" lvl="0" indent="0" algn="ctr" rtl="0">
                        <a:spcBef>
                          <a:spcPts val="0"/>
                        </a:spcBef>
                        <a:spcAft>
                          <a:spcPts val="0"/>
                        </a:spcAft>
                        <a:buNone/>
                      </a:pPr>
                      <a:r>
                        <a:rPr lang="en-GB" sz="1000" b="1">
                          <a:solidFill>
                            <a:schemeClr val="lt1"/>
                          </a:solidFill>
                        </a:rPr>
                        <a:t> 1   Sept - Oct</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 2   Oct - Nov</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3   Nov - Jan</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4   Jan - Feb</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1 - Feb - July</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lvl="0" indent="0" algn="ctr" rtl="0">
                        <a:spcBef>
                          <a:spcPts val="0"/>
                        </a:spcBef>
                        <a:spcAft>
                          <a:spcPts val="0"/>
                        </a:spcAft>
                        <a:buNone/>
                      </a:pPr>
                      <a:r>
                        <a:rPr lang="en-GB" sz="1000" b="1">
                          <a:solidFill>
                            <a:schemeClr val="lt1"/>
                          </a:solidFill>
                        </a:rPr>
                        <a:t>2 - Feb - July</a:t>
                      </a:r>
                      <a:endParaRPr sz="1000" b="1">
                        <a:solidFill>
                          <a:schemeClr val="lt1"/>
                        </a:solidFill>
                      </a:endParaRPr>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extLst>
                  <a:ext uri="{0D108BD9-81ED-4DB2-BD59-A6C34878D82A}">
                    <a16:rowId xmlns:a16="http://schemas.microsoft.com/office/drawing/2014/main" val="10001"/>
                  </a:ext>
                </a:extLst>
              </a:tr>
            </a:tbl>
          </a:graphicData>
        </a:graphic>
      </p:graphicFrame>
      <p:sp>
        <p:nvSpPr>
          <p:cNvPr id="107" name="Google Shape;107;p14"/>
          <p:cNvSpPr txBox="1"/>
          <p:nvPr/>
        </p:nvSpPr>
        <p:spPr>
          <a:xfrm>
            <a:off x="7880279" y="529725"/>
            <a:ext cx="1954321" cy="3321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000"/>
              <a:buFont typeface="Arial"/>
              <a:buNone/>
            </a:pPr>
            <a:r>
              <a:rPr lang="en-GB" dirty="0">
                <a:solidFill>
                  <a:srgbClr val="9BEEFF"/>
                </a:solidFill>
                <a:latin typeface="Segoe Print" panose="02000800000000000000" pitchFamily="2" charset="0"/>
                <a:ea typeface="Quattrocento Sans"/>
                <a:cs typeface="Quattrocento Sans"/>
                <a:sym typeface="Quattrocento Sans"/>
              </a:rPr>
              <a:t>Unlocking Creative Potential</a:t>
            </a:r>
            <a:endParaRPr dirty="0">
              <a:solidFill>
                <a:srgbClr val="9BEEFF"/>
              </a:solidFill>
              <a:latin typeface="Segoe Print" panose="02000800000000000000" pitchFamily="2" charset="0"/>
              <a:ea typeface="Quattrocento Sans"/>
              <a:cs typeface="Quattrocento Sans"/>
              <a:sym typeface="Quattrocento Sans"/>
            </a:endParaRPr>
          </a:p>
          <a:p>
            <a:pPr marL="0" marR="0" lvl="0" indent="0" algn="r" rtl="0">
              <a:lnSpc>
                <a:spcPct val="100000"/>
              </a:lnSpc>
              <a:spcBef>
                <a:spcPts val="0"/>
              </a:spcBef>
              <a:spcAft>
                <a:spcPts val="0"/>
              </a:spcAft>
              <a:buClr>
                <a:srgbClr val="000000"/>
              </a:buClr>
              <a:buSzPts val="1000"/>
              <a:buFont typeface="Arial"/>
              <a:buNone/>
            </a:pPr>
            <a:endParaRPr sz="500" dirty="0">
              <a:solidFill>
                <a:srgbClr val="9BEEFF"/>
              </a:solidFill>
              <a:latin typeface="Quattrocento Sans"/>
              <a:ea typeface="Quattrocento Sans"/>
              <a:cs typeface="Quattrocento Sans"/>
              <a:sym typeface="Quattrocento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9DBC"/>
            </a:gs>
            <a:gs pos="15000">
              <a:srgbClr val="009DBC"/>
            </a:gs>
            <a:gs pos="84000">
              <a:srgbClr val="9BEEFF"/>
            </a:gs>
            <a:gs pos="100000">
              <a:srgbClr val="9BEEFF"/>
            </a:gs>
          </a:gsLst>
          <a:lin ang="5400000" scaled="0"/>
        </a:gradFill>
        <a:effectLst/>
      </p:bgPr>
    </p:bg>
    <p:spTree>
      <p:nvGrpSpPr>
        <p:cNvPr id="1" name="Shape 111"/>
        <p:cNvGrpSpPr/>
        <p:nvPr/>
      </p:nvGrpSpPr>
      <p:grpSpPr>
        <a:xfrm>
          <a:off x="0" y="0"/>
          <a:ext cx="0" cy="0"/>
          <a:chOff x="0" y="0"/>
          <a:chExt cx="0" cy="0"/>
        </a:xfrm>
      </p:grpSpPr>
      <p:graphicFrame>
        <p:nvGraphicFramePr>
          <p:cNvPr id="112" name="Google Shape;112;p15"/>
          <p:cNvGraphicFramePr/>
          <p:nvPr>
            <p:extLst>
              <p:ext uri="{D42A27DB-BD31-4B8C-83A1-F6EECF244321}">
                <p14:modId xmlns:p14="http://schemas.microsoft.com/office/powerpoint/2010/main" val="1772120157"/>
              </p:ext>
            </p:extLst>
          </p:nvPr>
        </p:nvGraphicFramePr>
        <p:xfrm>
          <a:off x="167041" y="4098024"/>
          <a:ext cx="7826775" cy="2590825"/>
        </p:xfrm>
        <a:graphic>
          <a:graphicData uri="http://schemas.openxmlformats.org/drawingml/2006/table">
            <a:tbl>
              <a:tblPr firstRow="1" bandRow="1">
                <a:noFill/>
                <a:tableStyleId>{A5BC5B75-8C59-4657-952B-7A527A87C70C}</a:tableStyleId>
              </a:tblPr>
              <a:tblGrid>
                <a:gridCol w="369350">
                  <a:extLst>
                    <a:ext uri="{9D8B030D-6E8A-4147-A177-3AD203B41FA5}">
                      <a16:colId xmlns:a16="http://schemas.microsoft.com/office/drawing/2014/main" val="20000"/>
                    </a:ext>
                  </a:extLst>
                </a:gridCol>
                <a:gridCol w="1147100">
                  <a:extLst>
                    <a:ext uri="{9D8B030D-6E8A-4147-A177-3AD203B41FA5}">
                      <a16:colId xmlns:a16="http://schemas.microsoft.com/office/drawing/2014/main" val="20001"/>
                    </a:ext>
                  </a:extLst>
                </a:gridCol>
                <a:gridCol w="1159075">
                  <a:extLst>
                    <a:ext uri="{9D8B030D-6E8A-4147-A177-3AD203B41FA5}">
                      <a16:colId xmlns:a16="http://schemas.microsoft.com/office/drawing/2014/main" val="20002"/>
                    </a:ext>
                  </a:extLst>
                </a:gridCol>
                <a:gridCol w="564225">
                  <a:extLst>
                    <a:ext uri="{9D8B030D-6E8A-4147-A177-3AD203B41FA5}">
                      <a16:colId xmlns:a16="http://schemas.microsoft.com/office/drawing/2014/main" val="20003"/>
                    </a:ext>
                  </a:extLst>
                </a:gridCol>
                <a:gridCol w="1406225">
                  <a:extLst>
                    <a:ext uri="{9D8B030D-6E8A-4147-A177-3AD203B41FA5}">
                      <a16:colId xmlns:a16="http://schemas.microsoft.com/office/drawing/2014/main" val="20004"/>
                    </a:ext>
                  </a:extLst>
                </a:gridCol>
                <a:gridCol w="316950">
                  <a:extLst>
                    <a:ext uri="{9D8B030D-6E8A-4147-A177-3AD203B41FA5}">
                      <a16:colId xmlns:a16="http://schemas.microsoft.com/office/drawing/2014/main" val="20005"/>
                    </a:ext>
                  </a:extLst>
                </a:gridCol>
                <a:gridCol w="922125">
                  <a:extLst>
                    <a:ext uri="{9D8B030D-6E8A-4147-A177-3AD203B41FA5}">
                      <a16:colId xmlns:a16="http://schemas.microsoft.com/office/drawing/2014/main" val="20006"/>
                    </a:ext>
                  </a:extLst>
                </a:gridCol>
                <a:gridCol w="365975">
                  <a:extLst>
                    <a:ext uri="{9D8B030D-6E8A-4147-A177-3AD203B41FA5}">
                      <a16:colId xmlns:a16="http://schemas.microsoft.com/office/drawing/2014/main" val="20007"/>
                    </a:ext>
                  </a:extLst>
                </a:gridCol>
                <a:gridCol w="1575750">
                  <a:extLst>
                    <a:ext uri="{9D8B030D-6E8A-4147-A177-3AD203B41FA5}">
                      <a16:colId xmlns:a16="http://schemas.microsoft.com/office/drawing/2014/main" val="20008"/>
                    </a:ext>
                  </a:extLst>
                </a:gridCol>
              </a:tblGrid>
              <a:tr h="548650">
                <a:tc rowSpan="3">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dirty="0">
                          <a:solidFill>
                            <a:schemeClr val="lt1"/>
                          </a:solidFill>
                        </a:rPr>
                        <a:t>Year 11</a:t>
                      </a:r>
                      <a:endParaRPr sz="1400" u="none" strike="noStrike" cap="none" dirty="0"/>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1C4254"/>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Prior Knowledge &amp; Skills </a:t>
                      </a:r>
                      <a:r>
                        <a:rPr lang="en-GB" sz="1000" b="0" u="none" strike="noStrike" cap="none">
                          <a:solidFill>
                            <a:srgbClr val="1C4254"/>
                          </a:solidFill>
                        </a:rPr>
                        <a:t>from Year 10</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gridSpan="2">
                  <a:txBody>
                    <a:bodyPr/>
                    <a:lstStyle/>
                    <a:p>
                      <a:pPr marL="0" lvl="0" indent="0" algn="l" rtl="0">
                        <a:spcBef>
                          <a:spcPts val="0"/>
                        </a:spcBef>
                        <a:spcAft>
                          <a:spcPts val="0"/>
                        </a:spcAft>
                        <a:buNone/>
                      </a:pPr>
                      <a:r>
                        <a:rPr lang="en-GB" sz="1000" b="1">
                          <a:solidFill>
                            <a:srgbClr val="262626"/>
                          </a:solidFill>
                        </a:rPr>
                        <a:t>MOCK EXAM 2 - 10hrs - Embellished Dress</a:t>
                      </a:r>
                      <a:endParaRPr sz="1000" b="1">
                        <a:solidFill>
                          <a:srgbClr val="262626"/>
                        </a:solidFill>
                      </a:endParaRPr>
                    </a:p>
                    <a:p>
                      <a:pPr marL="0" lvl="0" indent="0" algn="l" rtl="0">
                        <a:spcBef>
                          <a:spcPts val="0"/>
                        </a:spcBef>
                        <a:spcAft>
                          <a:spcPts val="0"/>
                        </a:spcAft>
                        <a:buNone/>
                      </a:pPr>
                      <a:r>
                        <a:rPr lang="en-GB" sz="1000" b="1">
                          <a:solidFill>
                            <a:srgbClr val="999999"/>
                          </a:solidFill>
                        </a:rPr>
                        <a:t>P6: Wonderland</a:t>
                      </a:r>
                      <a:r>
                        <a:rPr lang="en-GB" sz="1000" b="1">
                          <a:solidFill>
                            <a:srgbClr val="262626"/>
                          </a:solidFill>
                        </a:rPr>
                        <a:t>    </a:t>
                      </a:r>
                      <a:r>
                        <a:rPr lang="en-GB" sz="1000">
                          <a:solidFill>
                            <a:srgbClr val="7F7F7F"/>
                          </a:solidFill>
                          <a:latin typeface="Calibri"/>
                          <a:ea typeface="Calibri"/>
                          <a:cs typeface="Calibri"/>
                          <a:sym typeface="Calibri"/>
                        </a:rPr>
                        <a:t> </a:t>
                      </a:r>
                      <a:endParaRPr sz="1000">
                        <a:solidFill>
                          <a:srgbClr val="7F7F7F"/>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a:solidFill>
                            <a:srgbClr val="262626"/>
                          </a:solidFill>
                        </a:rPr>
                        <a:t>Unit 1 Refinement</a:t>
                      </a:r>
                      <a:endParaRPr sz="1400" u="none" strike="noStrike" cap="none"/>
                    </a:p>
                    <a:p>
                      <a:pPr marL="0" marR="0" lvl="0" indent="0" algn="l" rtl="0">
                        <a:lnSpc>
                          <a:spcPct val="100000"/>
                        </a:lnSpc>
                        <a:spcBef>
                          <a:spcPts val="0"/>
                        </a:spcBef>
                        <a:spcAft>
                          <a:spcPts val="0"/>
                        </a:spcAft>
                        <a:buClr>
                          <a:srgbClr val="000000"/>
                        </a:buClr>
                        <a:buSzPts val="1000"/>
                        <a:buFont typeface="Arial"/>
                        <a:buNone/>
                      </a:pPr>
                      <a:r>
                        <a:rPr lang="en-GB" sz="1000">
                          <a:solidFill>
                            <a:srgbClr val="7F7F7F"/>
                          </a:solidFill>
                        </a:rPr>
                        <a:t>DIRT</a:t>
                      </a:r>
                      <a:r>
                        <a:rPr lang="en-GB" sz="1000" b="0" u="none" strike="noStrike" cap="none">
                          <a:solidFill>
                            <a:srgbClr val="7F7F7F"/>
                          </a:solidFill>
                        </a:rPr>
                        <a:t> </a:t>
                      </a:r>
                      <a:endParaRPr sz="1000">
                        <a:solidFill>
                          <a:srgbClr val="7F7F7F"/>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gridSpan="3">
                  <a:txBody>
                    <a:bodyPr/>
                    <a:lstStyle/>
                    <a:p>
                      <a:pPr marL="0" lvl="0" indent="0" algn="l" rtl="0">
                        <a:spcBef>
                          <a:spcPts val="0"/>
                        </a:spcBef>
                        <a:spcAft>
                          <a:spcPts val="0"/>
                        </a:spcAft>
                        <a:buNone/>
                      </a:pPr>
                      <a:r>
                        <a:rPr lang="en-GB" sz="1000" b="1">
                          <a:solidFill>
                            <a:srgbClr val="262626"/>
                          </a:solidFill>
                          <a:latin typeface="Calibri"/>
                          <a:ea typeface="Calibri"/>
                          <a:cs typeface="Calibri"/>
                          <a:sym typeface="Calibri"/>
                        </a:rPr>
                        <a:t>Unit 2 ESA - Free choice technique</a:t>
                      </a:r>
                      <a:endParaRPr sz="1000" b="1">
                        <a:solidFill>
                          <a:srgbClr val="262626"/>
                        </a:solidFill>
                        <a:latin typeface="Calibri"/>
                        <a:ea typeface="Calibri"/>
                        <a:cs typeface="Calibri"/>
                        <a:sym typeface="Calibri"/>
                      </a:endParaRPr>
                    </a:p>
                    <a:p>
                      <a:pPr marL="0" lvl="0" indent="0" algn="l" rtl="0">
                        <a:spcBef>
                          <a:spcPts val="0"/>
                        </a:spcBef>
                        <a:spcAft>
                          <a:spcPts val="0"/>
                        </a:spcAft>
                        <a:buNone/>
                      </a:pPr>
                      <a:r>
                        <a:rPr lang="en-GB" sz="1000">
                          <a:solidFill>
                            <a:srgbClr val="888888"/>
                          </a:solidFill>
                        </a:rPr>
                        <a:t>Externally Set theme</a:t>
                      </a:r>
                      <a:endParaRPr sz="1000">
                        <a:solidFill>
                          <a:srgbClr val="888888"/>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hMerge="1">
                  <a:txBody>
                    <a:bodyPr/>
                    <a:lstStyle/>
                    <a:p>
                      <a:endParaRPr lang="en-US"/>
                    </a:p>
                  </a:txBody>
                  <a:tcPr/>
                </a:tc>
                <a:tc>
                  <a:txBody>
                    <a:bodyPr/>
                    <a:lstStyle/>
                    <a:p>
                      <a:pPr marL="0" lvl="0" indent="0" algn="l" rtl="0">
                        <a:spcBef>
                          <a:spcPts val="0"/>
                        </a:spcBef>
                        <a:spcAft>
                          <a:spcPts val="0"/>
                        </a:spcAft>
                        <a:buClr>
                          <a:schemeClr val="dk1"/>
                        </a:buClr>
                        <a:buSzPts val="1000"/>
                        <a:buFont typeface="Arial"/>
                        <a:buNone/>
                      </a:pPr>
                      <a:r>
                        <a:rPr lang="en-GB" sz="1000" b="1">
                          <a:solidFill>
                            <a:schemeClr val="lt1"/>
                          </a:solidFill>
                        </a:rPr>
                        <a:t>Pathways </a:t>
                      </a:r>
                      <a:endParaRPr/>
                    </a:p>
                    <a:p>
                      <a:pPr marL="0" lvl="0" indent="0" algn="l" rtl="0">
                        <a:spcBef>
                          <a:spcPts val="0"/>
                        </a:spcBef>
                        <a:spcAft>
                          <a:spcPts val="0"/>
                        </a:spcAft>
                        <a:buClr>
                          <a:schemeClr val="dk1"/>
                        </a:buClr>
                        <a:buSzPts val="1000"/>
                        <a:buFont typeface="Arial"/>
                        <a:buNone/>
                      </a:pPr>
                      <a:r>
                        <a:rPr lang="en-GB" sz="1000">
                          <a:solidFill>
                            <a:schemeClr val="lt1"/>
                          </a:solidFill>
                        </a:rPr>
                        <a:t>Afterwards </a:t>
                      </a:r>
                      <a:endParaRPr sz="1000" b="1">
                        <a:solidFill>
                          <a:schemeClr val="lt1"/>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6622"/>
                    </a:solidFill>
                  </a:tcPr>
                </a:tc>
                <a:extLst>
                  <a:ext uri="{0D108BD9-81ED-4DB2-BD59-A6C34878D82A}">
                    <a16:rowId xmlns:a16="http://schemas.microsoft.com/office/drawing/2014/main" val="10000"/>
                  </a:ext>
                </a:extLst>
              </a:tr>
              <a:tr h="396250">
                <a:tc vMerge="1">
                  <a:txBody>
                    <a:bodyPr/>
                    <a:lstStyle/>
                    <a:p>
                      <a:endParaRPr lang="en-US"/>
                    </a:p>
                  </a:txBody>
                  <a:tcPr/>
                </a:tc>
                <a:tc rowSpan="2">
                  <a:txBody>
                    <a:bodyPr/>
                    <a:lstStyle/>
                    <a:p>
                      <a:pPr marL="0" marR="0" lvl="0" indent="0" algn="l" rtl="0">
                        <a:lnSpc>
                          <a:spcPct val="100000"/>
                        </a:lnSpc>
                        <a:spcBef>
                          <a:spcPts val="0"/>
                        </a:spcBef>
                        <a:spcAft>
                          <a:spcPts val="0"/>
                        </a:spcAft>
                        <a:buClr>
                          <a:srgbClr val="000000"/>
                        </a:buClr>
                        <a:buSzPts val="800"/>
                        <a:buFont typeface="Arial"/>
                        <a:buNone/>
                      </a:pPr>
                      <a:r>
                        <a:rPr lang="en-GB" sz="900">
                          <a:solidFill>
                            <a:srgbClr val="000000"/>
                          </a:solidFill>
                        </a:rPr>
                        <a:t>Free machining and embellishment techniques are developed further with more advanced techniques. </a:t>
                      </a:r>
                      <a:endParaRPr sz="900">
                        <a:solidFill>
                          <a:srgbClr val="000000"/>
                        </a:solidFill>
                      </a:endParaRPr>
                    </a:p>
                    <a:p>
                      <a:pPr marL="0" marR="0" lvl="0" indent="0" algn="l" rtl="0">
                        <a:lnSpc>
                          <a:spcPct val="100000"/>
                        </a:lnSpc>
                        <a:spcBef>
                          <a:spcPts val="0"/>
                        </a:spcBef>
                        <a:spcAft>
                          <a:spcPts val="0"/>
                        </a:spcAft>
                        <a:buClr>
                          <a:srgbClr val="000000"/>
                        </a:buClr>
                        <a:buSzPts val="800"/>
                        <a:buFont typeface="Arial"/>
                        <a:buNone/>
                      </a:pPr>
                      <a:r>
                        <a:rPr lang="en-GB" sz="900">
                          <a:solidFill>
                            <a:srgbClr val="000000"/>
                          </a:solidFill>
                        </a:rPr>
                        <a:t>The design process is embedded.</a:t>
                      </a:r>
                      <a:endParaRPr sz="900">
                        <a:solidFill>
                          <a:srgbClr val="000000"/>
                        </a:solidFill>
                      </a:endParaRPr>
                    </a:p>
                    <a:p>
                      <a:pPr marL="0" marR="0" lvl="0" indent="0" algn="l" rtl="0">
                        <a:lnSpc>
                          <a:spcPct val="100000"/>
                        </a:lnSpc>
                        <a:spcBef>
                          <a:spcPts val="0"/>
                        </a:spcBef>
                        <a:spcAft>
                          <a:spcPts val="0"/>
                        </a:spcAft>
                        <a:buClr>
                          <a:srgbClr val="000000"/>
                        </a:buClr>
                        <a:buSzPts val="800"/>
                        <a:buFont typeface="Arial"/>
                        <a:buNone/>
                      </a:pPr>
                      <a:r>
                        <a:rPr lang="en-GB" sz="900">
                          <a:solidFill>
                            <a:srgbClr val="000000"/>
                          </a:solidFill>
                        </a:rPr>
                        <a:t>Students have the knowledge to be more independent with their choices.</a:t>
                      </a:r>
                      <a:endParaRPr sz="900">
                        <a:solidFill>
                          <a:srgbClr val="000000"/>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gridSpan="2">
                  <a:txBody>
                    <a:bodyPr/>
                    <a:lstStyle/>
                    <a:p>
                      <a:pPr marL="0" lvl="0" indent="0" algn="l" rtl="0">
                        <a:spcBef>
                          <a:spcPts val="0"/>
                        </a:spcBef>
                        <a:spcAft>
                          <a:spcPts val="0"/>
                        </a:spcAft>
                        <a:buNone/>
                      </a:pPr>
                      <a:r>
                        <a:rPr lang="en-GB" sz="900">
                          <a:solidFill>
                            <a:srgbClr val="000000"/>
                          </a:solidFill>
                        </a:rPr>
                        <a:t>S</a:t>
                      </a:r>
                      <a:r>
                        <a:rPr lang="en-GB" sz="900">
                          <a:solidFill>
                            <a:srgbClr val="000000"/>
                          </a:solidFill>
                          <a:latin typeface="Calibri"/>
                          <a:ea typeface="Calibri"/>
                          <a:cs typeface="Calibri"/>
                          <a:sym typeface="Calibri"/>
                        </a:rPr>
                        <a:t>tudents learn a range of embellishment and fabric manipulation techniques, inspired by fashion and textile artists. Students apply their own choice of textile techniques learnt across the whole course to create a final fashion solution. Skills also covered include; pattern cutting and garment making. </a:t>
                      </a:r>
                      <a:endParaRPr sz="900">
                        <a:solidFill>
                          <a:srgbClr val="000000"/>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hMerge="1">
                  <a:txBody>
                    <a:bodyPr/>
                    <a:lstStyle/>
                    <a:p>
                      <a:endParaRPr lang="en-US"/>
                    </a:p>
                  </a:txBody>
                  <a:tcPr/>
                </a:tc>
                <a:tc rowSpan="2">
                  <a:txBody>
                    <a:bodyPr/>
                    <a:lstStyle/>
                    <a:p>
                      <a:pPr marL="0" lvl="0" indent="0" algn="l" rtl="0">
                        <a:spcBef>
                          <a:spcPts val="0"/>
                        </a:spcBef>
                        <a:spcAft>
                          <a:spcPts val="0"/>
                        </a:spcAft>
                        <a:buClr>
                          <a:schemeClr val="dk1"/>
                        </a:buClr>
                        <a:buSzPts val="1100"/>
                        <a:buFont typeface="Arial"/>
                        <a:buNone/>
                      </a:pPr>
                      <a:r>
                        <a:rPr lang="en-GB" sz="900">
                          <a:solidFill>
                            <a:srgbClr val="000000"/>
                          </a:solidFill>
                        </a:rPr>
                        <a:t>Students have this period of time in lessons to improve all coursework and final pieces.</a:t>
                      </a:r>
                      <a:endParaRPr sz="900">
                        <a:solidFill>
                          <a:srgbClr val="000000"/>
                        </a:solidFill>
                      </a:endParaRPr>
                    </a:p>
                    <a:p>
                      <a:pPr marL="0" lvl="0" indent="0" algn="l" rtl="0">
                        <a:spcBef>
                          <a:spcPts val="0"/>
                        </a:spcBef>
                        <a:spcAft>
                          <a:spcPts val="0"/>
                        </a:spcAft>
                        <a:buClr>
                          <a:schemeClr val="dk1"/>
                        </a:buClr>
                        <a:buSzPts val="1100"/>
                        <a:buFont typeface="Arial"/>
                        <a:buNone/>
                      </a:pPr>
                      <a:r>
                        <a:rPr lang="en-GB" sz="900">
                          <a:solidFill>
                            <a:srgbClr val="000000"/>
                          </a:solidFill>
                        </a:rPr>
                        <a:t>Coursework Cafe is also held afterschool once a week to access materials during January.</a:t>
                      </a:r>
                      <a:endParaRPr sz="900">
                        <a:solidFill>
                          <a:srgbClr val="000000"/>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gridSpan="3">
                  <a:txBody>
                    <a:bodyPr/>
                    <a:lstStyle/>
                    <a:p>
                      <a:pPr marL="0" lvl="0" indent="0" algn="l" rtl="0">
                        <a:spcBef>
                          <a:spcPts val="0"/>
                        </a:spcBef>
                        <a:spcAft>
                          <a:spcPts val="0"/>
                        </a:spcAft>
                        <a:buNone/>
                      </a:pPr>
                      <a:r>
                        <a:rPr lang="en-GB" sz="900">
                          <a:solidFill>
                            <a:srgbClr val="000000"/>
                          </a:solidFill>
                        </a:rPr>
                        <a:t>Students are set a theme from the exam board and follow the design process to develop their own response. Final solutions can include; print, 3D sculpture, fine art textiles or fashion.</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hMerge="1">
                  <a:txBody>
                    <a:bodyPr/>
                    <a:lstStyle/>
                    <a:p>
                      <a:endParaRPr lang="en-US"/>
                    </a:p>
                  </a:txBody>
                  <a:tcPr/>
                </a:tc>
                <a:tc rowSpan="2" hMerge="1">
                  <a:txBody>
                    <a:bodyPr/>
                    <a:lstStyle/>
                    <a:p>
                      <a:endParaRPr lang="en-US"/>
                    </a:p>
                  </a:txBody>
                  <a:tcPr/>
                </a:tc>
                <a:tc rowSpan="2">
                  <a:txBody>
                    <a:bodyPr/>
                    <a:lstStyle/>
                    <a:p>
                      <a:pPr marL="0" lvl="0" indent="0" algn="l" rtl="0">
                        <a:spcBef>
                          <a:spcPts val="0"/>
                        </a:spcBef>
                        <a:spcAft>
                          <a:spcPts val="0"/>
                        </a:spcAft>
                        <a:buNone/>
                      </a:pPr>
                      <a:r>
                        <a:rPr lang="en-GB" sz="900" b="1" dirty="0">
                          <a:solidFill>
                            <a:srgbClr val="595959"/>
                          </a:solidFill>
                          <a:latin typeface="Calibri"/>
                          <a:ea typeface="Calibri"/>
                          <a:cs typeface="Calibri"/>
                          <a:sym typeface="Calibri"/>
                        </a:rPr>
                        <a:t>A’ Level </a:t>
                      </a:r>
                      <a:r>
                        <a:rPr lang="en-GB" sz="900" dirty="0">
                          <a:solidFill>
                            <a:srgbClr val="595959"/>
                          </a:solidFill>
                          <a:latin typeface="Calibri"/>
                          <a:ea typeface="Calibri"/>
                          <a:cs typeface="Calibri"/>
                          <a:sym typeface="Calibri"/>
                        </a:rPr>
                        <a:t>in Textiles or in another visual arts specialism.</a:t>
                      </a:r>
                      <a:endParaRPr sz="900" dirty="0">
                        <a:solidFill>
                          <a:srgbClr val="595959"/>
                        </a:solidFill>
                        <a:latin typeface="Calibri"/>
                        <a:ea typeface="Calibri"/>
                        <a:cs typeface="Calibri"/>
                        <a:sym typeface="Calibri"/>
                      </a:endParaRPr>
                    </a:p>
                    <a:p>
                      <a:pPr marL="0" lvl="0" indent="0" algn="l" rtl="0">
                        <a:spcBef>
                          <a:spcPts val="0"/>
                        </a:spcBef>
                        <a:spcAft>
                          <a:spcPts val="0"/>
                        </a:spcAft>
                        <a:buNone/>
                      </a:pPr>
                      <a:endParaRPr sz="900" dirty="0">
                        <a:solidFill>
                          <a:srgbClr val="595959"/>
                        </a:solidFill>
                        <a:latin typeface="Calibri"/>
                        <a:ea typeface="Calibri"/>
                        <a:cs typeface="Calibri"/>
                        <a:sym typeface="Calibri"/>
                      </a:endParaRPr>
                    </a:p>
                    <a:p>
                      <a:pPr marL="0" lvl="0" indent="0" algn="l" rtl="0">
                        <a:spcBef>
                          <a:spcPts val="0"/>
                        </a:spcBef>
                        <a:spcAft>
                          <a:spcPts val="0"/>
                        </a:spcAft>
                        <a:buNone/>
                      </a:pPr>
                      <a:r>
                        <a:rPr lang="en-GB" sz="900" b="1" dirty="0">
                          <a:solidFill>
                            <a:schemeClr val="dk1"/>
                          </a:solidFill>
                          <a:highlight>
                            <a:srgbClr val="FFFFFF"/>
                          </a:highlight>
                          <a:latin typeface="Calibri"/>
                          <a:ea typeface="Calibri"/>
                          <a:cs typeface="Calibri"/>
                          <a:sym typeface="Calibri"/>
                        </a:rPr>
                        <a:t>UAL Level 1 Diploma in Art, Design &amp; Media </a:t>
                      </a:r>
                      <a:r>
                        <a:rPr lang="en-GB" sz="900" dirty="0">
                          <a:solidFill>
                            <a:schemeClr val="dk1"/>
                          </a:solidFill>
                          <a:highlight>
                            <a:srgbClr val="FFFFFF"/>
                          </a:highlight>
                          <a:latin typeface="Calibri"/>
                          <a:ea typeface="Calibri"/>
                          <a:cs typeface="Calibri"/>
                          <a:sym typeface="Calibri"/>
                        </a:rPr>
                        <a:t>at Abingdon &amp; Witney College</a:t>
                      </a:r>
                      <a:endParaRPr sz="900" dirty="0">
                        <a:solidFill>
                          <a:srgbClr val="595959"/>
                        </a:solidFill>
                        <a:latin typeface="Calibri"/>
                        <a:ea typeface="Calibri"/>
                        <a:cs typeface="Calibri"/>
                        <a:sym typeface="Calibri"/>
                      </a:endParaRPr>
                    </a:p>
                    <a:p>
                      <a:pPr marL="0" lvl="0" indent="0" algn="l" rtl="0">
                        <a:spcBef>
                          <a:spcPts val="0"/>
                        </a:spcBef>
                        <a:spcAft>
                          <a:spcPts val="0"/>
                        </a:spcAft>
                        <a:buNone/>
                      </a:pPr>
                      <a:endParaRPr sz="900" dirty="0">
                        <a:solidFill>
                          <a:srgbClr val="595959"/>
                        </a:solidFill>
                        <a:latin typeface="Calibri"/>
                        <a:ea typeface="Calibri"/>
                        <a:cs typeface="Calibri"/>
                        <a:sym typeface="Calibri"/>
                      </a:endParaRPr>
                    </a:p>
                    <a:p>
                      <a:pPr marL="0" lvl="0" indent="0" algn="l" rtl="0">
                        <a:spcBef>
                          <a:spcPts val="0"/>
                        </a:spcBef>
                        <a:spcAft>
                          <a:spcPts val="0"/>
                        </a:spcAft>
                        <a:buNone/>
                      </a:pPr>
                      <a:r>
                        <a:rPr lang="en-GB" sz="900" b="1" dirty="0">
                          <a:solidFill>
                            <a:srgbClr val="595959"/>
                          </a:solidFill>
                        </a:rPr>
                        <a:t>Careers include</a:t>
                      </a:r>
                      <a:r>
                        <a:rPr lang="en-GB" sz="900" dirty="0">
                          <a:solidFill>
                            <a:srgbClr val="595959"/>
                          </a:solidFill>
                          <a:latin typeface="Calibri"/>
                          <a:ea typeface="Calibri"/>
                          <a:cs typeface="Calibri"/>
                          <a:sym typeface="Calibri"/>
                        </a:rPr>
                        <a:t>; fashion designer, buyer, graphic design, costume &amp; theatre design, theatre make-up, photographer, textile designer</a:t>
                      </a:r>
                      <a:endParaRPr sz="900" u="none" strike="noStrike" cap="none" dirty="0">
                        <a:solidFill>
                          <a:srgbClr val="595959"/>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1645925">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113" name="Google Shape;113;p15"/>
          <p:cNvGraphicFramePr/>
          <p:nvPr>
            <p:extLst>
              <p:ext uri="{D42A27DB-BD31-4B8C-83A1-F6EECF244321}">
                <p14:modId xmlns:p14="http://schemas.microsoft.com/office/powerpoint/2010/main" val="1618904429"/>
              </p:ext>
            </p:extLst>
          </p:nvPr>
        </p:nvGraphicFramePr>
        <p:xfrm>
          <a:off x="162066" y="2281948"/>
          <a:ext cx="9370350" cy="1682275"/>
        </p:xfrm>
        <a:graphic>
          <a:graphicData uri="http://schemas.openxmlformats.org/drawingml/2006/table">
            <a:tbl>
              <a:tblPr firstRow="1" bandRow="1">
                <a:noFill/>
                <a:tableStyleId>{A5BC5B75-8C59-4657-952B-7A527A87C70C}</a:tableStyleId>
              </a:tblPr>
              <a:tblGrid>
                <a:gridCol w="382900">
                  <a:extLst>
                    <a:ext uri="{9D8B030D-6E8A-4147-A177-3AD203B41FA5}">
                      <a16:colId xmlns:a16="http://schemas.microsoft.com/office/drawing/2014/main" val="20000"/>
                    </a:ext>
                  </a:extLst>
                </a:gridCol>
                <a:gridCol w="1613075">
                  <a:extLst>
                    <a:ext uri="{9D8B030D-6E8A-4147-A177-3AD203B41FA5}">
                      <a16:colId xmlns:a16="http://schemas.microsoft.com/office/drawing/2014/main" val="20001"/>
                    </a:ext>
                  </a:extLst>
                </a:gridCol>
                <a:gridCol w="874000">
                  <a:extLst>
                    <a:ext uri="{9D8B030D-6E8A-4147-A177-3AD203B41FA5}">
                      <a16:colId xmlns:a16="http://schemas.microsoft.com/office/drawing/2014/main" val="20002"/>
                    </a:ext>
                  </a:extLst>
                </a:gridCol>
                <a:gridCol w="1300075">
                  <a:extLst>
                    <a:ext uri="{9D8B030D-6E8A-4147-A177-3AD203B41FA5}">
                      <a16:colId xmlns:a16="http://schemas.microsoft.com/office/drawing/2014/main" val="20003"/>
                    </a:ext>
                  </a:extLst>
                </a:gridCol>
                <a:gridCol w="1300075">
                  <a:extLst>
                    <a:ext uri="{9D8B030D-6E8A-4147-A177-3AD203B41FA5}">
                      <a16:colId xmlns:a16="http://schemas.microsoft.com/office/drawing/2014/main" val="20004"/>
                    </a:ext>
                  </a:extLst>
                </a:gridCol>
                <a:gridCol w="1300075">
                  <a:extLst>
                    <a:ext uri="{9D8B030D-6E8A-4147-A177-3AD203B41FA5}">
                      <a16:colId xmlns:a16="http://schemas.microsoft.com/office/drawing/2014/main" val="20005"/>
                    </a:ext>
                  </a:extLst>
                </a:gridCol>
                <a:gridCol w="1300075">
                  <a:extLst>
                    <a:ext uri="{9D8B030D-6E8A-4147-A177-3AD203B41FA5}">
                      <a16:colId xmlns:a16="http://schemas.microsoft.com/office/drawing/2014/main" val="20006"/>
                    </a:ext>
                  </a:extLst>
                </a:gridCol>
                <a:gridCol w="1300075">
                  <a:extLst>
                    <a:ext uri="{9D8B030D-6E8A-4147-A177-3AD203B41FA5}">
                      <a16:colId xmlns:a16="http://schemas.microsoft.com/office/drawing/2014/main" val="20007"/>
                    </a:ext>
                  </a:extLst>
                </a:gridCol>
              </a:tblGrid>
              <a:tr h="449350">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dirty="0">
                          <a:solidFill>
                            <a:schemeClr val="lt1"/>
                          </a:solidFill>
                        </a:rPr>
                        <a:t>Year 10</a:t>
                      </a:r>
                      <a:endParaRPr sz="1400" u="none" strike="noStrike" cap="none" dirty="0"/>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1C4254"/>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Prior Knowledge &amp; Skills </a:t>
                      </a:r>
                      <a:r>
                        <a:rPr lang="en-GB" sz="1000" b="0" u="none" strike="noStrike" cap="none">
                          <a:solidFill>
                            <a:srgbClr val="1C4254"/>
                          </a:solidFill>
                        </a:rPr>
                        <a:t>from Year 9</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gridSpan="2">
                  <a:txBody>
                    <a:bodyPr/>
                    <a:lstStyle/>
                    <a:p>
                      <a:pPr marL="0" lvl="0" indent="0" algn="l" rtl="0">
                        <a:spcBef>
                          <a:spcPts val="0"/>
                        </a:spcBef>
                        <a:spcAft>
                          <a:spcPts val="0"/>
                        </a:spcAft>
                        <a:buNone/>
                      </a:pPr>
                      <a:r>
                        <a:rPr lang="en-GB" sz="1000" b="1">
                          <a:solidFill>
                            <a:srgbClr val="262626"/>
                          </a:solidFill>
                        </a:rPr>
                        <a:t>Printing - Repeat panel</a:t>
                      </a:r>
                      <a:endParaRPr>
                        <a:solidFill>
                          <a:schemeClr val="dk1"/>
                        </a:solidFill>
                        <a:latin typeface="Calibri"/>
                        <a:ea typeface="Calibri"/>
                        <a:cs typeface="Calibri"/>
                        <a:sym typeface="Calibri"/>
                      </a:endParaRPr>
                    </a:p>
                    <a:p>
                      <a:pPr marL="0" lvl="0" indent="0" algn="l" rtl="0">
                        <a:spcBef>
                          <a:spcPts val="0"/>
                        </a:spcBef>
                        <a:spcAft>
                          <a:spcPts val="0"/>
                        </a:spcAft>
                        <a:buNone/>
                      </a:pPr>
                      <a:r>
                        <a:rPr lang="en-GB" sz="1000">
                          <a:solidFill>
                            <a:srgbClr val="7F7F7F"/>
                          </a:solidFill>
                        </a:rPr>
                        <a:t>P3: Nature’s Bounty</a:t>
                      </a:r>
                      <a:endParaRPr>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lvl="0" indent="0" algn="l" rtl="0">
                        <a:spcBef>
                          <a:spcPts val="0"/>
                        </a:spcBef>
                        <a:spcAft>
                          <a:spcPts val="0"/>
                        </a:spcAft>
                        <a:buClr>
                          <a:schemeClr val="dk1"/>
                        </a:buClr>
                        <a:buSzPts val="1100"/>
                        <a:buFont typeface="Arial"/>
                        <a:buNone/>
                      </a:pPr>
                      <a:r>
                        <a:rPr lang="en-GB" sz="1000" b="1">
                          <a:solidFill>
                            <a:srgbClr val="262626"/>
                          </a:solidFill>
                        </a:rPr>
                        <a:t>MOCK EXAM 1 - 5hrs - Fine art textiles</a:t>
                      </a:r>
                      <a:endParaRPr/>
                    </a:p>
                    <a:p>
                      <a:pPr marL="0" lvl="0" indent="0" algn="l" rtl="0">
                        <a:spcBef>
                          <a:spcPts val="0"/>
                        </a:spcBef>
                        <a:spcAft>
                          <a:spcPts val="0"/>
                        </a:spcAft>
                        <a:buNone/>
                      </a:pPr>
                      <a:r>
                        <a:rPr lang="en-GB" sz="1000">
                          <a:solidFill>
                            <a:srgbClr val="7F7F7F"/>
                          </a:solidFill>
                        </a:rPr>
                        <a:t>P4: Food                                                      </a:t>
                      </a:r>
                      <a:endParaRPr sz="1000" b="1">
                        <a:solidFill>
                          <a:srgbClr val="262626"/>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lvl="0" indent="0" algn="l" rtl="0">
                        <a:spcBef>
                          <a:spcPts val="0"/>
                        </a:spcBef>
                        <a:spcAft>
                          <a:spcPts val="0"/>
                        </a:spcAft>
                        <a:buNone/>
                      </a:pPr>
                      <a:r>
                        <a:rPr lang="en-GB" sz="1000" b="1">
                          <a:solidFill>
                            <a:srgbClr val="262626"/>
                          </a:solidFill>
                        </a:rPr>
                        <a:t>Soft sculpture Doll</a:t>
                      </a:r>
                      <a:endParaRPr>
                        <a:solidFill>
                          <a:schemeClr val="dk1"/>
                        </a:solidFill>
                        <a:latin typeface="Calibri"/>
                        <a:ea typeface="Calibri"/>
                        <a:cs typeface="Calibri"/>
                        <a:sym typeface="Calibri"/>
                      </a:endParaRPr>
                    </a:p>
                    <a:p>
                      <a:pPr marL="0" lvl="0" indent="0" algn="l" rtl="0">
                        <a:spcBef>
                          <a:spcPts val="0"/>
                        </a:spcBef>
                        <a:spcAft>
                          <a:spcPts val="0"/>
                        </a:spcAft>
                        <a:buNone/>
                      </a:pPr>
                      <a:r>
                        <a:rPr lang="en-GB" sz="1000">
                          <a:solidFill>
                            <a:srgbClr val="7F7F7F"/>
                          </a:solidFill>
                        </a:rPr>
                        <a:t>P5: Wonderland</a:t>
                      </a:r>
                      <a:endParaRPr>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extLst>
                  <a:ext uri="{0D108BD9-81ED-4DB2-BD59-A6C34878D82A}">
                    <a16:rowId xmlns:a16="http://schemas.microsoft.com/office/drawing/2014/main" val="10000"/>
                  </a:ext>
                </a:extLst>
              </a:tr>
              <a:tr h="1232925">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900">
                          <a:solidFill>
                            <a:srgbClr val="000000"/>
                          </a:solidFill>
                        </a:rPr>
                        <a:t>After learning how to free machine and hand embellishing techniques, students are ready to develop these to a higher standard and learn further advanced techniques.</a:t>
                      </a:r>
                      <a:endParaRPr sz="1500" u="none" strike="noStrike" cap="none">
                        <a:solidFill>
                          <a:srgbClr val="000000"/>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gridSpan="2">
                  <a:txBody>
                    <a:bodyPr/>
                    <a:lstStyle/>
                    <a:p>
                      <a:pPr marL="0" lvl="0" indent="0" algn="l" rtl="0">
                        <a:spcBef>
                          <a:spcPts val="0"/>
                        </a:spcBef>
                        <a:spcAft>
                          <a:spcPts val="0"/>
                        </a:spcAft>
                        <a:buNone/>
                      </a:pPr>
                      <a:r>
                        <a:rPr lang="en-GB" sz="900">
                          <a:solidFill>
                            <a:srgbClr val="000000"/>
                          </a:solidFill>
                        </a:rPr>
                        <a:t>Researching fruit and veg, students learn a variety of printing techniques to create samples. They learn how to create repeat patterns using CAD programs and how to layer shapes.</a:t>
                      </a:r>
                      <a:endParaRPr sz="900">
                        <a:solidFill>
                          <a:srgbClr val="000000"/>
                        </a:solidFill>
                      </a:endParaRPr>
                    </a:p>
                    <a:p>
                      <a:pPr marL="0" lvl="0" indent="0" algn="l" rtl="0">
                        <a:spcBef>
                          <a:spcPts val="0"/>
                        </a:spcBef>
                        <a:spcAft>
                          <a:spcPts val="0"/>
                        </a:spcAft>
                        <a:buNone/>
                      </a:pPr>
                      <a:r>
                        <a:rPr lang="en-GB" sz="900">
                          <a:solidFill>
                            <a:srgbClr val="000000"/>
                          </a:solidFill>
                        </a:rPr>
                        <a:t>Final solution is a personal repeated print panel.</a:t>
                      </a:r>
                      <a:endParaRPr sz="900">
                        <a:solidFill>
                          <a:srgbClr val="000000"/>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2">
                  <a:txBody>
                    <a:bodyPr/>
                    <a:lstStyle/>
                    <a:p>
                      <a:pPr marL="0" lvl="0" indent="0" algn="l" rtl="0">
                        <a:spcBef>
                          <a:spcPts val="0"/>
                        </a:spcBef>
                        <a:spcAft>
                          <a:spcPts val="0"/>
                        </a:spcAft>
                        <a:buNone/>
                      </a:pPr>
                      <a:r>
                        <a:rPr lang="en-GB" sz="900">
                          <a:solidFill>
                            <a:srgbClr val="000000"/>
                          </a:solidFill>
                        </a:rPr>
                        <a:t>Students research the theme food and respond to a wide variety of artists to create textile experiments. Personal ideas are explored through 1st hand photography. Students then apply skills in hand and machine embroidery,  applique, collage &amp; inking to create their final ‘food’ textile fine art solution</a:t>
                      </a:r>
                      <a:endParaRPr sz="1500">
                        <a:solidFill>
                          <a:srgbClr val="000000"/>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2">
                  <a:txBody>
                    <a:bodyPr/>
                    <a:lstStyle/>
                    <a:p>
                      <a:pPr marL="0" lvl="0" indent="0" algn="l" rtl="0">
                        <a:spcBef>
                          <a:spcPts val="0"/>
                        </a:spcBef>
                        <a:spcAft>
                          <a:spcPts val="0"/>
                        </a:spcAft>
                        <a:buNone/>
                      </a:pPr>
                      <a:r>
                        <a:rPr lang="en-GB" sz="900" dirty="0">
                          <a:solidFill>
                            <a:srgbClr val="000000"/>
                          </a:solidFill>
                        </a:rPr>
                        <a:t>Students explore Alice in Wonderland to create a soft sculptured doll. Skills developed include pattern cutting and construction as well as applying a range of techniques learnt so far to their designs. Wonderland characters are developed and a final character ‘doll’ is created.</a:t>
                      </a:r>
                      <a:endParaRPr sz="900" dirty="0">
                        <a:solidFill>
                          <a:srgbClr val="000000"/>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1"/>
                  </a:ext>
                </a:extLst>
              </a:tr>
            </a:tbl>
          </a:graphicData>
        </a:graphic>
      </p:graphicFrame>
      <p:sp>
        <p:nvSpPr>
          <p:cNvPr id="114" name="Google Shape;114;p15"/>
          <p:cNvSpPr/>
          <p:nvPr/>
        </p:nvSpPr>
        <p:spPr>
          <a:xfrm>
            <a:off x="7639373" y="4213777"/>
            <a:ext cx="295500" cy="357000"/>
          </a:xfrm>
          <a:prstGeom prst="downArrow">
            <a:avLst>
              <a:gd name="adj1" fmla="val 50000"/>
              <a:gd name="adj2" fmla="val 50000"/>
            </a:avLst>
          </a:prstGeom>
          <a:gradFill>
            <a:gsLst>
              <a:gs pos="0">
                <a:srgbClr val="E4A800"/>
              </a:gs>
              <a:gs pos="45000">
                <a:srgbClr val="FFC900"/>
              </a:gs>
              <a:gs pos="79000">
                <a:srgbClr val="FFFF00"/>
              </a:gs>
              <a:gs pos="99115">
                <a:schemeClr val="lt1"/>
              </a:gs>
              <a:gs pos="100000">
                <a:schemeClr val="lt1"/>
              </a:gs>
            </a:gsLst>
            <a:lin ang="16200000" scaled="0"/>
          </a:gra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aphicFrame>
        <p:nvGraphicFramePr>
          <p:cNvPr id="115" name="Google Shape;115;p15"/>
          <p:cNvGraphicFramePr/>
          <p:nvPr/>
        </p:nvGraphicFramePr>
        <p:xfrm>
          <a:off x="8079066" y="4098036"/>
          <a:ext cx="1698750" cy="2653910"/>
        </p:xfrm>
        <a:graphic>
          <a:graphicData uri="http://schemas.openxmlformats.org/drawingml/2006/table">
            <a:tbl>
              <a:tblPr firstRow="1" bandRow="1">
                <a:noFill/>
                <a:tableStyleId>{A5BC5B75-8C59-4657-952B-7A527A87C70C}</a:tableStyleId>
              </a:tblPr>
              <a:tblGrid>
                <a:gridCol w="1698750">
                  <a:extLst>
                    <a:ext uri="{9D8B030D-6E8A-4147-A177-3AD203B41FA5}">
                      <a16:colId xmlns:a16="http://schemas.microsoft.com/office/drawing/2014/main" val="20000"/>
                    </a:ext>
                  </a:extLst>
                </a:gridCol>
              </a:tblGrid>
              <a:tr h="439350">
                <a:tc>
                  <a:txBody>
                    <a:bodyPr/>
                    <a:lstStyle/>
                    <a:p>
                      <a:pPr marL="0" marR="0" lvl="0" indent="0" algn="l" rtl="0">
                        <a:lnSpc>
                          <a:spcPct val="100000"/>
                        </a:lnSpc>
                        <a:spcBef>
                          <a:spcPts val="0"/>
                        </a:spcBef>
                        <a:spcAft>
                          <a:spcPts val="0"/>
                        </a:spcAft>
                        <a:buClr>
                          <a:schemeClr val="lt1"/>
                        </a:buClr>
                        <a:buSzPts val="1400"/>
                        <a:buFont typeface="Calibri"/>
                        <a:buNone/>
                      </a:pPr>
                      <a:r>
                        <a:rPr lang="en-GB" sz="1200" b="1" u="none" strike="noStrike" cap="none">
                          <a:solidFill>
                            <a:schemeClr val="lt1"/>
                          </a:solidFill>
                        </a:rPr>
                        <a:t>Extra Curricular </a:t>
                      </a:r>
                      <a:r>
                        <a:rPr lang="en-GB" sz="1200" b="1">
                          <a:solidFill>
                            <a:schemeClr val="lt1"/>
                          </a:solidFill>
                        </a:rPr>
                        <a:t>Opportunities</a:t>
                      </a:r>
                      <a:endParaRPr sz="1200" b="0" u="none" strike="noStrike" cap="none">
                        <a:solidFill>
                          <a:schemeClr val="lt1"/>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C20D"/>
                    </a:solidFill>
                  </a:tcPr>
                </a:tc>
                <a:extLst>
                  <a:ext uri="{0D108BD9-81ED-4DB2-BD59-A6C34878D82A}">
                    <a16:rowId xmlns:a16="http://schemas.microsoft.com/office/drawing/2014/main" val="10000"/>
                  </a:ext>
                </a:extLst>
              </a:tr>
              <a:tr h="2196700">
                <a:tc>
                  <a:txBody>
                    <a:bodyPr/>
                    <a:lstStyle/>
                    <a:p>
                      <a:pPr marL="171450" marR="0" lvl="0" indent="-177800" algn="l" rtl="0">
                        <a:lnSpc>
                          <a:spcPct val="100000"/>
                        </a:lnSpc>
                        <a:spcBef>
                          <a:spcPts val="0"/>
                        </a:spcBef>
                        <a:spcAft>
                          <a:spcPts val="0"/>
                        </a:spcAft>
                        <a:buSzPts val="900"/>
                        <a:buFont typeface="Arial"/>
                        <a:buChar char="•"/>
                      </a:pPr>
                      <a:r>
                        <a:rPr lang="en-GB" sz="900">
                          <a:solidFill>
                            <a:srgbClr val="000000"/>
                          </a:solidFill>
                        </a:rPr>
                        <a:t>Knitting &amp; Stitching Show visit</a:t>
                      </a:r>
                      <a:endParaRPr sz="900">
                        <a:solidFill>
                          <a:srgbClr val="000000"/>
                        </a:solidFill>
                      </a:endParaRPr>
                    </a:p>
                    <a:p>
                      <a:pPr marL="171450" marR="0" lvl="0" indent="-177800" algn="l" rtl="0">
                        <a:lnSpc>
                          <a:spcPct val="100000"/>
                        </a:lnSpc>
                        <a:spcBef>
                          <a:spcPts val="0"/>
                        </a:spcBef>
                        <a:spcAft>
                          <a:spcPts val="0"/>
                        </a:spcAft>
                        <a:buSzPts val="900"/>
                        <a:buChar char="•"/>
                      </a:pPr>
                      <a:r>
                        <a:rPr lang="en-GB" sz="900">
                          <a:solidFill>
                            <a:srgbClr val="000000"/>
                          </a:solidFill>
                        </a:rPr>
                        <a:t>Costume club for school production</a:t>
                      </a:r>
                      <a:endParaRPr sz="900">
                        <a:solidFill>
                          <a:srgbClr val="000000"/>
                        </a:solidFill>
                      </a:endParaRPr>
                    </a:p>
                    <a:p>
                      <a:pPr marL="171450" marR="0" lvl="0" indent="-177800" algn="l" rtl="0">
                        <a:lnSpc>
                          <a:spcPct val="100000"/>
                        </a:lnSpc>
                        <a:spcBef>
                          <a:spcPts val="0"/>
                        </a:spcBef>
                        <a:spcAft>
                          <a:spcPts val="0"/>
                        </a:spcAft>
                        <a:buSzPts val="900"/>
                        <a:buChar char="•"/>
                      </a:pPr>
                      <a:r>
                        <a:rPr lang="en-GB" sz="900">
                          <a:solidFill>
                            <a:srgbClr val="000000"/>
                          </a:solidFill>
                        </a:rPr>
                        <a:t>Competition (local and national) entry (all years)</a:t>
                      </a:r>
                      <a:endParaRPr sz="900">
                        <a:solidFill>
                          <a:srgbClr val="000000"/>
                        </a:solidFill>
                      </a:endParaRPr>
                    </a:p>
                    <a:p>
                      <a:pPr marL="171450" marR="0" lvl="0" indent="-177800" algn="l" rtl="0">
                        <a:lnSpc>
                          <a:spcPct val="100000"/>
                        </a:lnSpc>
                        <a:spcBef>
                          <a:spcPts val="0"/>
                        </a:spcBef>
                        <a:spcAft>
                          <a:spcPts val="0"/>
                        </a:spcAft>
                        <a:buSzPts val="900"/>
                        <a:buChar char="•"/>
                      </a:pPr>
                      <a:r>
                        <a:rPr lang="en-GB" sz="900">
                          <a:solidFill>
                            <a:srgbClr val="000000"/>
                          </a:solidFill>
                        </a:rPr>
                        <a:t>Online Twitter gallery to celebrate achievement (all years)</a:t>
                      </a:r>
                      <a:endParaRPr sz="900">
                        <a:solidFill>
                          <a:srgbClr val="000000"/>
                        </a:solidFill>
                      </a:endParaRPr>
                    </a:p>
                    <a:p>
                      <a:pPr marL="171450" marR="0" lvl="0" indent="-177800" algn="l" rtl="0">
                        <a:lnSpc>
                          <a:spcPct val="100000"/>
                        </a:lnSpc>
                        <a:spcBef>
                          <a:spcPts val="0"/>
                        </a:spcBef>
                        <a:spcAft>
                          <a:spcPts val="0"/>
                        </a:spcAft>
                        <a:buSzPts val="900"/>
                        <a:buChar char="•"/>
                      </a:pPr>
                      <a:r>
                        <a:rPr lang="en-GB" sz="900">
                          <a:solidFill>
                            <a:srgbClr val="000000"/>
                          </a:solidFill>
                        </a:rPr>
                        <a:t>Stretch and Challenge group Term 2 (Y7-8)</a:t>
                      </a:r>
                      <a:endParaRPr sz="900">
                        <a:solidFill>
                          <a:srgbClr val="000000"/>
                        </a:solidFill>
                      </a:endParaRPr>
                    </a:p>
                    <a:p>
                      <a:pPr marL="171450" marR="0" lvl="0" indent="-177800" algn="l" rtl="0">
                        <a:lnSpc>
                          <a:spcPct val="100000"/>
                        </a:lnSpc>
                        <a:spcBef>
                          <a:spcPts val="0"/>
                        </a:spcBef>
                        <a:spcAft>
                          <a:spcPts val="0"/>
                        </a:spcAft>
                        <a:buSzPts val="900"/>
                        <a:buChar char="•"/>
                      </a:pPr>
                      <a:r>
                        <a:rPr lang="en-GB" sz="900">
                          <a:solidFill>
                            <a:srgbClr val="000000"/>
                          </a:solidFill>
                        </a:rPr>
                        <a:t>Coursework  Cafe (Y11) Term 3</a:t>
                      </a:r>
                      <a:endParaRPr sz="900">
                        <a:solidFill>
                          <a:srgbClr val="000000"/>
                        </a:solidFill>
                      </a:endParaRPr>
                    </a:p>
                    <a:p>
                      <a:pPr marL="171450" marR="0" lvl="0" indent="-177800" algn="l" rtl="0">
                        <a:lnSpc>
                          <a:spcPct val="100000"/>
                        </a:lnSpc>
                        <a:spcBef>
                          <a:spcPts val="0"/>
                        </a:spcBef>
                        <a:spcAft>
                          <a:spcPts val="0"/>
                        </a:spcAft>
                        <a:buSzPts val="900"/>
                        <a:buChar char="•"/>
                      </a:pPr>
                      <a:r>
                        <a:rPr lang="en-GB" sz="900">
                          <a:solidFill>
                            <a:srgbClr val="000000"/>
                          </a:solidFill>
                        </a:rPr>
                        <a:t>Community artwork involvement </a:t>
                      </a:r>
                      <a:endParaRPr sz="900">
                        <a:solidFill>
                          <a:srgbClr val="000000"/>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116" name="Google Shape;116;p15"/>
          <p:cNvGraphicFramePr/>
          <p:nvPr>
            <p:extLst>
              <p:ext uri="{D42A27DB-BD31-4B8C-83A1-F6EECF244321}">
                <p14:modId xmlns:p14="http://schemas.microsoft.com/office/powerpoint/2010/main" val="3941566352"/>
              </p:ext>
            </p:extLst>
          </p:nvPr>
        </p:nvGraphicFramePr>
        <p:xfrm>
          <a:off x="169462" y="608981"/>
          <a:ext cx="9368050" cy="1554500"/>
        </p:xfrm>
        <a:graphic>
          <a:graphicData uri="http://schemas.openxmlformats.org/drawingml/2006/table">
            <a:tbl>
              <a:tblPr firstRow="1" bandRow="1">
                <a:noFill/>
                <a:tableStyleId>{A5BC5B75-8C59-4657-952B-7A527A87C70C}</a:tableStyleId>
              </a:tblPr>
              <a:tblGrid>
                <a:gridCol w="382900">
                  <a:extLst>
                    <a:ext uri="{9D8B030D-6E8A-4147-A177-3AD203B41FA5}">
                      <a16:colId xmlns:a16="http://schemas.microsoft.com/office/drawing/2014/main" val="20000"/>
                    </a:ext>
                  </a:extLst>
                </a:gridCol>
                <a:gridCol w="2107150">
                  <a:extLst>
                    <a:ext uri="{9D8B030D-6E8A-4147-A177-3AD203B41FA5}">
                      <a16:colId xmlns:a16="http://schemas.microsoft.com/office/drawing/2014/main" val="20001"/>
                    </a:ext>
                  </a:extLst>
                </a:gridCol>
                <a:gridCol w="1010900">
                  <a:extLst>
                    <a:ext uri="{9D8B030D-6E8A-4147-A177-3AD203B41FA5}">
                      <a16:colId xmlns:a16="http://schemas.microsoft.com/office/drawing/2014/main" val="20002"/>
                    </a:ext>
                  </a:extLst>
                </a:gridCol>
                <a:gridCol w="1955700">
                  <a:extLst>
                    <a:ext uri="{9D8B030D-6E8A-4147-A177-3AD203B41FA5}">
                      <a16:colId xmlns:a16="http://schemas.microsoft.com/office/drawing/2014/main" val="20003"/>
                    </a:ext>
                  </a:extLst>
                </a:gridCol>
                <a:gridCol w="1955700">
                  <a:extLst>
                    <a:ext uri="{9D8B030D-6E8A-4147-A177-3AD203B41FA5}">
                      <a16:colId xmlns:a16="http://schemas.microsoft.com/office/drawing/2014/main" val="20004"/>
                    </a:ext>
                  </a:extLst>
                </a:gridCol>
                <a:gridCol w="1955700">
                  <a:extLst>
                    <a:ext uri="{9D8B030D-6E8A-4147-A177-3AD203B41FA5}">
                      <a16:colId xmlns:a16="http://schemas.microsoft.com/office/drawing/2014/main" val="20005"/>
                    </a:ext>
                  </a:extLst>
                </a:gridCol>
              </a:tblGrid>
              <a:tr h="396250">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dirty="0">
                          <a:solidFill>
                            <a:schemeClr val="lt1"/>
                          </a:solidFill>
                        </a:rPr>
                        <a:t>Year 9</a:t>
                      </a:r>
                      <a:endParaRPr sz="1400" u="none" strike="noStrike" cap="none" dirty="0"/>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F26622"/>
                          </a:solidFill>
                        </a:rPr>
                        <a:t>Prior Knowledge &amp; Skills </a:t>
                      </a:r>
                      <a:r>
                        <a:rPr lang="en-GB" sz="1000" b="0" u="none" strike="noStrike" cap="none">
                          <a:solidFill>
                            <a:srgbClr val="F26622"/>
                          </a:solidFill>
                        </a:rPr>
                        <a:t>from Year 8</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BE4D4"/>
                    </a:solidFill>
                  </a:tcPr>
                </a:tc>
                <a:tc gridSpan="2">
                  <a:txBody>
                    <a:bodyPr/>
                    <a:lstStyle/>
                    <a:p>
                      <a:pPr marL="0" lvl="0" indent="0" algn="l" rtl="0">
                        <a:spcBef>
                          <a:spcPts val="0"/>
                        </a:spcBef>
                        <a:spcAft>
                          <a:spcPts val="0"/>
                        </a:spcAft>
                        <a:buNone/>
                      </a:pPr>
                      <a:r>
                        <a:rPr lang="en-GB" sz="1000" b="1">
                          <a:solidFill>
                            <a:srgbClr val="1C4254"/>
                          </a:solidFill>
                        </a:rPr>
                        <a:t>Fine Art Textiles Illustration</a:t>
                      </a:r>
                      <a:endParaRPr sz="1000" b="1">
                        <a:solidFill>
                          <a:srgbClr val="1C4254"/>
                        </a:solidFill>
                      </a:endParaRPr>
                    </a:p>
                    <a:p>
                      <a:pPr marL="0" lvl="0" indent="0" algn="l" rtl="0">
                        <a:spcBef>
                          <a:spcPts val="0"/>
                        </a:spcBef>
                        <a:spcAft>
                          <a:spcPts val="0"/>
                        </a:spcAft>
                        <a:buNone/>
                      </a:pPr>
                      <a:r>
                        <a:rPr lang="en-GB" sz="1000">
                          <a:solidFill>
                            <a:srgbClr val="888888"/>
                          </a:solidFill>
                        </a:rPr>
                        <a:t>P1: Endangered Species</a:t>
                      </a:r>
                      <a:endParaRPr sz="1000">
                        <a:solidFill>
                          <a:srgbClr val="888888"/>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gridSpan="2">
                  <a:txBody>
                    <a:bodyPr/>
                    <a:lstStyle/>
                    <a:p>
                      <a:pPr marL="0" lvl="0" indent="0" algn="l" rtl="0">
                        <a:spcBef>
                          <a:spcPts val="0"/>
                        </a:spcBef>
                        <a:spcAft>
                          <a:spcPts val="0"/>
                        </a:spcAft>
                        <a:buNone/>
                      </a:pPr>
                      <a:r>
                        <a:rPr lang="en-GB" sz="1000" b="1">
                          <a:solidFill>
                            <a:srgbClr val="1C4254"/>
                          </a:solidFill>
                        </a:rPr>
                        <a:t>Soft Sculpture House</a:t>
                      </a:r>
                      <a:endParaRPr sz="1000" b="1">
                        <a:solidFill>
                          <a:srgbClr val="1C4254"/>
                        </a:solidFill>
                      </a:endParaRPr>
                    </a:p>
                    <a:p>
                      <a:pPr marL="0" lvl="0" indent="0" algn="l" rtl="0">
                        <a:spcBef>
                          <a:spcPts val="0"/>
                        </a:spcBef>
                        <a:spcAft>
                          <a:spcPts val="0"/>
                        </a:spcAft>
                        <a:buNone/>
                      </a:pPr>
                      <a:r>
                        <a:rPr lang="en-GB" sz="1000">
                          <a:solidFill>
                            <a:srgbClr val="888888"/>
                          </a:solidFill>
                        </a:rPr>
                        <a:t>P2: Houses from around the world</a:t>
                      </a:r>
                      <a:endParaRPr sz="1000">
                        <a:solidFill>
                          <a:srgbClr val="888888"/>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extLst>
                  <a:ext uri="{0D108BD9-81ED-4DB2-BD59-A6C34878D82A}">
                    <a16:rowId xmlns:a16="http://schemas.microsoft.com/office/drawing/2014/main" val="10000"/>
                  </a:ext>
                </a:extLst>
              </a:tr>
              <a:tr h="115825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1000"/>
                        <a:t>Students have built their confidence in hand embroidery &amp; applique as well as an introduction to weaving and using the sewing machine safely.</a:t>
                      </a:r>
                      <a:endParaRPr sz="10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gridSpan="2">
                  <a:txBody>
                    <a:bodyPr/>
                    <a:lstStyle/>
                    <a:p>
                      <a:pPr marL="0" lvl="0" indent="0" algn="l" rtl="0">
                        <a:spcBef>
                          <a:spcPts val="0"/>
                        </a:spcBef>
                        <a:spcAft>
                          <a:spcPts val="0"/>
                        </a:spcAft>
                        <a:buNone/>
                      </a:pPr>
                      <a:r>
                        <a:rPr lang="en-GB" sz="1000"/>
                        <a:t>Students explore mixed media techniques, including; collage, applique, patchwork, inking and embroidery, inspired by a range of artists. Learning free machine embroidery skills on the sewing machine. The design process is embedded with greater emphasis on experimenting. Final solution of a textile illustrated animal.</a:t>
                      </a:r>
                      <a:endParaRPr sz="1000">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2">
                  <a:txBody>
                    <a:bodyPr/>
                    <a:lstStyle/>
                    <a:p>
                      <a:pPr marL="0" lvl="0" indent="0" algn="l" rtl="0">
                        <a:spcBef>
                          <a:spcPts val="0"/>
                        </a:spcBef>
                        <a:spcAft>
                          <a:spcPts val="0"/>
                        </a:spcAft>
                        <a:buNone/>
                      </a:pPr>
                      <a:r>
                        <a:rPr lang="en-GB" sz="1000" dirty="0">
                          <a:solidFill>
                            <a:srgbClr val="262626"/>
                          </a:solidFill>
                        </a:rPr>
                        <a:t>Students explore working from 2D to 3D to create a soft sculptured 3D house. Students research around their countries culture for design inspiration. A wide range of embellishment techniques explored with paper pattern making and construction techniques.</a:t>
                      </a:r>
                      <a:endParaRPr sz="800" dirty="0">
                        <a:solidFill>
                          <a:srgbClr val="262626"/>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1"/>
                  </a:ext>
                </a:extLst>
              </a:tr>
            </a:tbl>
          </a:graphicData>
        </a:graphic>
      </p:graphicFrame>
      <p:sp>
        <p:nvSpPr>
          <p:cNvPr id="117" name="Google Shape;117;p15"/>
          <p:cNvSpPr txBox="1"/>
          <p:nvPr/>
        </p:nvSpPr>
        <p:spPr>
          <a:xfrm>
            <a:off x="472674" y="76200"/>
            <a:ext cx="68886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en-GB" sz="3200" b="1" dirty="0">
                <a:solidFill>
                  <a:schemeClr val="lt1"/>
                </a:solidFill>
                <a:latin typeface="Segoe Print" panose="02000800000000000000" pitchFamily="2" charset="0"/>
                <a:ea typeface="Quattrocento Sans"/>
                <a:cs typeface="Quattrocento Sans"/>
                <a:sym typeface="Quattrocento Sans"/>
              </a:rPr>
              <a:t>Textiles KS4</a:t>
            </a:r>
            <a:endParaRPr sz="2400" b="1" i="0" u="none" strike="noStrike" cap="none" dirty="0">
              <a:solidFill>
                <a:schemeClr val="lt1"/>
              </a:solidFill>
              <a:latin typeface="Segoe Print" panose="02000800000000000000" pitchFamily="2" charset="0"/>
              <a:ea typeface="Quattrocento Sans"/>
              <a:cs typeface="Quattrocento Sans"/>
              <a:sym typeface="Quattrocento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9DBC"/>
            </a:gs>
            <a:gs pos="15000">
              <a:srgbClr val="009DBC"/>
            </a:gs>
            <a:gs pos="84000">
              <a:srgbClr val="9BEEFF"/>
            </a:gs>
            <a:gs pos="100000">
              <a:srgbClr val="9BEEFF"/>
            </a:gs>
          </a:gsLst>
          <a:lin ang="5400012" scaled="0"/>
        </a:gradFill>
        <a:effectLst/>
      </p:bgPr>
    </p:bg>
    <p:spTree>
      <p:nvGrpSpPr>
        <p:cNvPr id="1" name="Shape 121"/>
        <p:cNvGrpSpPr/>
        <p:nvPr/>
      </p:nvGrpSpPr>
      <p:grpSpPr>
        <a:xfrm>
          <a:off x="0" y="0"/>
          <a:ext cx="0" cy="0"/>
          <a:chOff x="0" y="0"/>
          <a:chExt cx="0" cy="0"/>
        </a:xfrm>
      </p:grpSpPr>
      <p:graphicFrame>
        <p:nvGraphicFramePr>
          <p:cNvPr id="122" name="Google Shape;122;p16"/>
          <p:cNvGraphicFramePr/>
          <p:nvPr>
            <p:extLst>
              <p:ext uri="{D42A27DB-BD31-4B8C-83A1-F6EECF244321}">
                <p14:modId xmlns:p14="http://schemas.microsoft.com/office/powerpoint/2010/main" val="1309158742"/>
              </p:ext>
            </p:extLst>
          </p:nvPr>
        </p:nvGraphicFramePr>
        <p:xfrm>
          <a:off x="219216" y="4250424"/>
          <a:ext cx="7848900" cy="2342070"/>
        </p:xfrm>
        <a:graphic>
          <a:graphicData uri="http://schemas.openxmlformats.org/drawingml/2006/table">
            <a:tbl>
              <a:tblPr firstRow="1" bandRow="1">
                <a:noFill/>
                <a:tableStyleId>{A5BC5B75-8C59-4657-952B-7A527A87C70C}</a:tableStyleId>
              </a:tblPr>
              <a:tblGrid>
                <a:gridCol w="318700">
                  <a:extLst>
                    <a:ext uri="{9D8B030D-6E8A-4147-A177-3AD203B41FA5}">
                      <a16:colId xmlns:a16="http://schemas.microsoft.com/office/drawing/2014/main" val="20000"/>
                    </a:ext>
                  </a:extLst>
                </a:gridCol>
                <a:gridCol w="1138325">
                  <a:extLst>
                    <a:ext uri="{9D8B030D-6E8A-4147-A177-3AD203B41FA5}">
                      <a16:colId xmlns:a16="http://schemas.microsoft.com/office/drawing/2014/main" val="20001"/>
                    </a:ext>
                  </a:extLst>
                </a:gridCol>
                <a:gridCol w="1809425">
                  <a:extLst>
                    <a:ext uri="{9D8B030D-6E8A-4147-A177-3AD203B41FA5}">
                      <a16:colId xmlns:a16="http://schemas.microsoft.com/office/drawing/2014/main" val="20002"/>
                    </a:ext>
                  </a:extLst>
                </a:gridCol>
                <a:gridCol w="382900">
                  <a:extLst>
                    <a:ext uri="{9D8B030D-6E8A-4147-A177-3AD203B41FA5}">
                      <a16:colId xmlns:a16="http://schemas.microsoft.com/office/drawing/2014/main" val="20003"/>
                    </a:ext>
                  </a:extLst>
                </a:gridCol>
                <a:gridCol w="919100">
                  <a:extLst>
                    <a:ext uri="{9D8B030D-6E8A-4147-A177-3AD203B41FA5}">
                      <a16:colId xmlns:a16="http://schemas.microsoft.com/office/drawing/2014/main" val="20004"/>
                    </a:ext>
                  </a:extLst>
                </a:gridCol>
                <a:gridCol w="382900">
                  <a:extLst>
                    <a:ext uri="{9D8B030D-6E8A-4147-A177-3AD203B41FA5}">
                      <a16:colId xmlns:a16="http://schemas.microsoft.com/office/drawing/2014/main" val="20005"/>
                    </a:ext>
                  </a:extLst>
                </a:gridCol>
                <a:gridCol w="858475">
                  <a:extLst>
                    <a:ext uri="{9D8B030D-6E8A-4147-A177-3AD203B41FA5}">
                      <a16:colId xmlns:a16="http://schemas.microsoft.com/office/drawing/2014/main" val="20006"/>
                    </a:ext>
                  </a:extLst>
                </a:gridCol>
                <a:gridCol w="440500">
                  <a:extLst>
                    <a:ext uri="{9D8B030D-6E8A-4147-A177-3AD203B41FA5}">
                      <a16:colId xmlns:a16="http://schemas.microsoft.com/office/drawing/2014/main" val="20007"/>
                    </a:ext>
                  </a:extLst>
                </a:gridCol>
                <a:gridCol w="1598575">
                  <a:extLst>
                    <a:ext uri="{9D8B030D-6E8A-4147-A177-3AD203B41FA5}">
                      <a16:colId xmlns:a16="http://schemas.microsoft.com/office/drawing/2014/main" val="20008"/>
                    </a:ext>
                  </a:extLst>
                </a:gridCol>
              </a:tblGrid>
              <a:tr h="604700">
                <a:tc rowSpan="3">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dirty="0">
                          <a:solidFill>
                            <a:schemeClr val="lt1"/>
                          </a:solidFill>
                        </a:rPr>
                        <a:t>Year 11</a:t>
                      </a:r>
                      <a:endParaRPr sz="1400" u="none" strike="noStrike" cap="none" dirty="0"/>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1C4254"/>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Prior Knowledge &amp; Skills </a:t>
                      </a:r>
                      <a:r>
                        <a:rPr lang="en-GB" sz="1000" b="0" u="none" strike="noStrike" cap="none">
                          <a:solidFill>
                            <a:srgbClr val="1C4254"/>
                          </a:solidFill>
                        </a:rPr>
                        <a:t>from Year 10</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lvl="0" indent="0" algn="l" rtl="0">
                        <a:spcBef>
                          <a:spcPts val="0"/>
                        </a:spcBef>
                        <a:spcAft>
                          <a:spcPts val="0"/>
                        </a:spcAft>
                        <a:buClr>
                          <a:schemeClr val="dk1"/>
                        </a:buClr>
                        <a:buSzPts val="1100"/>
                        <a:buFont typeface="Arial"/>
                        <a:buNone/>
                      </a:pPr>
                      <a:r>
                        <a:rPr lang="en-GB" sz="1000" b="1">
                          <a:solidFill>
                            <a:srgbClr val="262626"/>
                          </a:solidFill>
                        </a:rPr>
                        <a:t>MOCK EXAM 2 - 10hrs -Architecture</a:t>
                      </a:r>
                      <a:endParaRPr sz="1000" b="1">
                        <a:solidFill>
                          <a:srgbClr val="262626"/>
                        </a:solidFill>
                      </a:endParaRPr>
                    </a:p>
                    <a:p>
                      <a:pPr marL="0" lvl="0" indent="0" algn="l" rtl="0">
                        <a:spcBef>
                          <a:spcPts val="0"/>
                        </a:spcBef>
                        <a:spcAft>
                          <a:spcPts val="0"/>
                        </a:spcAft>
                        <a:buClr>
                          <a:schemeClr val="dk1"/>
                        </a:buClr>
                        <a:buSzPts val="1100"/>
                        <a:buFont typeface="Arial"/>
                        <a:buNone/>
                      </a:pPr>
                      <a:r>
                        <a:rPr lang="en-GB" sz="1000">
                          <a:solidFill>
                            <a:srgbClr val="888888"/>
                          </a:solidFill>
                        </a:rPr>
                        <a:t>P6: Micro/macro</a:t>
                      </a:r>
                      <a:endParaRPr sz="1000">
                        <a:solidFill>
                          <a:srgbClr val="888888"/>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gridSpan="2">
                  <a:txBody>
                    <a:bodyPr/>
                    <a:lstStyle/>
                    <a:p>
                      <a:pPr marL="0" lvl="0" indent="0" algn="l" rtl="0">
                        <a:spcBef>
                          <a:spcPts val="0"/>
                        </a:spcBef>
                        <a:spcAft>
                          <a:spcPts val="0"/>
                        </a:spcAft>
                        <a:buClr>
                          <a:schemeClr val="dk1"/>
                        </a:buClr>
                        <a:buSzPts val="1000"/>
                        <a:buFont typeface="Arial"/>
                        <a:buNone/>
                      </a:pPr>
                      <a:r>
                        <a:rPr lang="en-GB" sz="1000" b="1">
                          <a:solidFill>
                            <a:srgbClr val="262626"/>
                          </a:solidFill>
                        </a:rPr>
                        <a:t>Unit 1 Refinement</a:t>
                      </a:r>
                      <a:endParaRPr/>
                    </a:p>
                    <a:p>
                      <a:pPr marL="0" lvl="0" indent="0" algn="l" rtl="0">
                        <a:spcBef>
                          <a:spcPts val="0"/>
                        </a:spcBef>
                        <a:spcAft>
                          <a:spcPts val="0"/>
                        </a:spcAft>
                        <a:buClr>
                          <a:schemeClr val="dk1"/>
                        </a:buClr>
                        <a:buSzPts val="1000"/>
                        <a:buFont typeface="Arial"/>
                        <a:buNone/>
                      </a:pPr>
                      <a:r>
                        <a:rPr lang="en-GB" sz="1000">
                          <a:solidFill>
                            <a:srgbClr val="7F7F7F"/>
                          </a:solidFill>
                        </a:rPr>
                        <a:t>DIRT </a:t>
                      </a:r>
                      <a:endParaRPr sz="1000" b="1">
                        <a:solidFill>
                          <a:srgbClr val="262626"/>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3">
                  <a:txBody>
                    <a:bodyPr/>
                    <a:lstStyle/>
                    <a:p>
                      <a:pPr marL="0" lvl="0" indent="0" algn="l" rtl="0">
                        <a:spcBef>
                          <a:spcPts val="0"/>
                        </a:spcBef>
                        <a:spcAft>
                          <a:spcPts val="0"/>
                        </a:spcAft>
                        <a:buClr>
                          <a:schemeClr val="dk1"/>
                        </a:buClr>
                        <a:buSzPts val="1100"/>
                        <a:buFont typeface="Arial"/>
                        <a:buNone/>
                      </a:pPr>
                      <a:r>
                        <a:rPr lang="en-GB" sz="1000" b="1">
                          <a:solidFill>
                            <a:srgbClr val="262626"/>
                          </a:solidFill>
                        </a:rPr>
                        <a:t>Unit 2 ESA - Free choice technique</a:t>
                      </a:r>
                      <a:endParaRPr sz="1000" b="1">
                        <a:solidFill>
                          <a:srgbClr val="262626"/>
                        </a:solidFill>
                      </a:endParaRPr>
                    </a:p>
                    <a:p>
                      <a:pPr marL="0" lvl="0" indent="0" algn="l" rtl="0">
                        <a:spcBef>
                          <a:spcPts val="0"/>
                        </a:spcBef>
                        <a:spcAft>
                          <a:spcPts val="0"/>
                        </a:spcAft>
                        <a:buClr>
                          <a:schemeClr val="dk1"/>
                        </a:buClr>
                        <a:buSzPts val="1100"/>
                        <a:buFont typeface="Arial"/>
                        <a:buNone/>
                      </a:pPr>
                      <a:r>
                        <a:rPr lang="en-GB" sz="1000">
                          <a:solidFill>
                            <a:srgbClr val="888888"/>
                          </a:solidFill>
                        </a:rPr>
                        <a:t>Externally Set theme</a:t>
                      </a:r>
                      <a:endParaRPr sz="1000">
                        <a:solidFill>
                          <a:srgbClr val="888888"/>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hMerge="1">
                  <a:txBody>
                    <a:bodyPr/>
                    <a:lstStyle/>
                    <a:p>
                      <a:endParaRPr lang="en-US"/>
                    </a:p>
                  </a:txBody>
                  <a:tcPr/>
                </a:tc>
                <a:tc>
                  <a:txBody>
                    <a:bodyPr/>
                    <a:lstStyle/>
                    <a:p>
                      <a:pPr marL="0" lvl="0" indent="0" algn="l" rtl="0">
                        <a:spcBef>
                          <a:spcPts val="0"/>
                        </a:spcBef>
                        <a:spcAft>
                          <a:spcPts val="0"/>
                        </a:spcAft>
                        <a:buClr>
                          <a:schemeClr val="dk1"/>
                        </a:buClr>
                        <a:buSzPts val="1000"/>
                        <a:buFont typeface="Arial"/>
                        <a:buNone/>
                      </a:pPr>
                      <a:r>
                        <a:rPr lang="en-GB" sz="1000" b="1">
                          <a:solidFill>
                            <a:schemeClr val="lt1"/>
                          </a:solidFill>
                        </a:rPr>
                        <a:t>Pathways </a:t>
                      </a:r>
                      <a:endParaRPr/>
                    </a:p>
                    <a:p>
                      <a:pPr marL="0" lvl="0" indent="0" algn="l" rtl="0">
                        <a:spcBef>
                          <a:spcPts val="0"/>
                        </a:spcBef>
                        <a:spcAft>
                          <a:spcPts val="0"/>
                        </a:spcAft>
                        <a:buClr>
                          <a:schemeClr val="dk1"/>
                        </a:buClr>
                        <a:buSzPts val="1000"/>
                        <a:buFont typeface="Arial"/>
                        <a:buNone/>
                      </a:pPr>
                      <a:r>
                        <a:rPr lang="en-GB" sz="1000">
                          <a:solidFill>
                            <a:schemeClr val="lt1"/>
                          </a:solidFill>
                        </a:rPr>
                        <a:t>Afterwards </a:t>
                      </a:r>
                      <a:endParaRPr sz="1000" b="1">
                        <a:solidFill>
                          <a:schemeClr val="lt1"/>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extLst>
                  <a:ext uri="{0D108BD9-81ED-4DB2-BD59-A6C34878D82A}">
                    <a16:rowId xmlns:a16="http://schemas.microsoft.com/office/drawing/2014/main" val="10000"/>
                  </a:ext>
                </a:extLst>
              </a:tr>
              <a:tr h="341800">
                <a:tc vMerge="1">
                  <a:txBody>
                    <a:bodyPr/>
                    <a:lstStyle/>
                    <a:p>
                      <a:endParaRPr lang="en-US"/>
                    </a:p>
                  </a:txBody>
                  <a:tcPr/>
                </a:tc>
                <a:tc rowSpan="2">
                  <a:txBody>
                    <a:bodyPr/>
                    <a:lstStyle/>
                    <a:p>
                      <a:pPr marL="0" marR="0" lvl="0" indent="0" algn="l" rtl="0">
                        <a:lnSpc>
                          <a:spcPct val="100000"/>
                        </a:lnSpc>
                        <a:spcBef>
                          <a:spcPts val="0"/>
                        </a:spcBef>
                        <a:spcAft>
                          <a:spcPts val="0"/>
                        </a:spcAft>
                        <a:buClr>
                          <a:srgbClr val="000000"/>
                        </a:buClr>
                        <a:buSzPts val="800"/>
                        <a:buFont typeface="Arial"/>
                        <a:buNone/>
                      </a:pPr>
                      <a:r>
                        <a:rPr lang="en-GB" sz="900">
                          <a:solidFill>
                            <a:srgbClr val="1C4254"/>
                          </a:solidFill>
                        </a:rPr>
                        <a:t>Clear understanding of the stages in the design process. Hand working skills and computer making skills.</a:t>
                      </a:r>
                      <a:endParaRPr sz="900">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a:txBody>
                    <a:bodyPr/>
                    <a:lstStyle/>
                    <a:p>
                      <a:pPr marL="0" lvl="0" indent="0" algn="l" rtl="0">
                        <a:spcBef>
                          <a:spcPts val="0"/>
                        </a:spcBef>
                        <a:spcAft>
                          <a:spcPts val="0"/>
                        </a:spcAft>
                        <a:buClr>
                          <a:schemeClr val="dk1"/>
                        </a:buClr>
                        <a:buSzPts val="1100"/>
                        <a:buFont typeface="Arial"/>
                        <a:buNone/>
                      </a:pPr>
                      <a:r>
                        <a:rPr lang="en-GB" sz="900"/>
                        <a:t>Students design and make a model of a building with a purpose or theme, researching Architects and architecture to help inform their design choices. They consider what makes a good building and how a building is part of its surroundings and community.</a:t>
                      </a:r>
                      <a:endParaRPr sz="900"/>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gridSpan="2">
                  <a:txBody>
                    <a:bodyPr/>
                    <a:lstStyle/>
                    <a:p>
                      <a:pPr marL="0" lvl="0" indent="0" algn="l" rtl="0">
                        <a:spcBef>
                          <a:spcPts val="0"/>
                        </a:spcBef>
                        <a:spcAft>
                          <a:spcPts val="0"/>
                        </a:spcAft>
                        <a:buClr>
                          <a:schemeClr val="dk1"/>
                        </a:buClr>
                        <a:buSzPts val="1100"/>
                        <a:buFont typeface="Arial"/>
                        <a:buNone/>
                      </a:pPr>
                      <a:r>
                        <a:rPr lang="en-GB" sz="900"/>
                        <a:t>Students have this period of time in lessons to improve all coursework and final pieces.</a:t>
                      </a:r>
                      <a:endParaRPr sz="900"/>
                    </a:p>
                    <a:p>
                      <a:pPr marL="0" lvl="0" indent="0" algn="l" rtl="0">
                        <a:spcBef>
                          <a:spcPts val="0"/>
                        </a:spcBef>
                        <a:spcAft>
                          <a:spcPts val="0"/>
                        </a:spcAft>
                        <a:buClr>
                          <a:schemeClr val="dk1"/>
                        </a:buClr>
                        <a:buSzPts val="1100"/>
                        <a:buFont typeface="Arial"/>
                        <a:buNone/>
                      </a:pPr>
                      <a:r>
                        <a:rPr lang="en-GB" sz="900"/>
                        <a:t>Coursework Cafe is also held after school once a week to access materials during January.</a:t>
                      </a:r>
                      <a:endParaRPr sz="900"/>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hMerge="1">
                  <a:txBody>
                    <a:bodyPr/>
                    <a:lstStyle/>
                    <a:p>
                      <a:endParaRPr lang="en-US"/>
                    </a:p>
                  </a:txBody>
                  <a:tcPr/>
                </a:tc>
                <a:tc rowSpan="2" gridSpan="3">
                  <a:txBody>
                    <a:bodyPr/>
                    <a:lstStyle/>
                    <a:p>
                      <a:pPr marL="0" lvl="0" indent="0" algn="l" rtl="0">
                        <a:spcBef>
                          <a:spcPts val="0"/>
                        </a:spcBef>
                        <a:spcAft>
                          <a:spcPts val="0"/>
                        </a:spcAft>
                        <a:buNone/>
                      </a:pPr>
                      <a:r>
                        <a:rPr lang="en-GB" sz="900">
                          <a:solidFill>
                            <a:srgbClr val="000000"/>
                          </a:solidFill>
                        </a:rPr>
                        <a:t>Students respond to a theme provided by the exam board to design and make a product or model.</a:t>
                      </a:r>
                      <a:endParaRPr sz="900">
                        <a:solidFill>
                          <a:srgbClr val="000000"/>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hMerge="1">
                  <a:txBody>
                    <a:bodyPr/>
                    <a:lstStyle/>
                    <a:p>
                      <a:endParaRPr lang="en-US"/>
                    </a:p>
                  </a:txBody>
                  <a:tcPr/>
                </a:tc>
                <a:tc rowSpan="2" hMerge="1">
                  <a:txBody>
                    <a:bodyPr/>
                    <a:lstStyle/>
                    <a:p>
                      <a:endParaRPr lang="en-US"/>
                    </a:p>
                  </a:txBody>
                  <a:tcPr/>
                </a:tc>
                <a:tc rowSpan="2">
                  <a:txBody>
                    <a:bodyPr/>
                    <a:lstStyle/>
                    <a:p>
                      <a:pPr marL="171450" lvl="0" indent="-177800" algn="l" rtl="0">
                        <a:spcBef>
                          <a:spcPts val="0"/>
                        </a:spcBef>
                        <a:spcAft>
                          <a:spcPts val="0"/>
                        </a:spcAft>
                        <a:buClr>
                          <a:srgbClr val="595959"/>
                        </a:buClr>
                        <a:buSzPts val="900"/>
                        <a:buChar char="•"/>
                      </a:pPr>
                      <a:r>
                        <a:rPr lang="en-GB" sz="900" dirty="0">
                          <a:solidFill>
                            <a:srgbClr val="595959"/>
                          </a:solidFill>
                          <a:latin typeface="Calibri"/>
                          <a:ea typeface="Calibri"/>
                          <a:cs typeface="Calibri"/>
                          <a:sym typeface="Calibri"/>
                        </a:rPr>
                        <a:t>?</a:t>
                      </a:r>
                      <a:r>
                        <a:rPr lang="en-GB" sz="900" b="1" dirty="0">
                          <a:solidFill>
                            <a:srgbClr val="595959"/>
                          </a:solidFill>
                          <a:latin typeface="Calibri"/>
                          <a:ea typeface="Calibri"/>
                          <a:cs typeface="Calibri"/>
                          <a:sym typeface="Calibri"/>
                        </a:rPr>
                        <a:t>A’ Level </a:t>
                      </a:r>
                      <a:r>
                        <a:rPr lang="en-GB" sz="900" dirty="0">
                          <a:solidFill>
                            <a:srgbClr val="595959"/>
                          </a:solidFill>
                          <a:latin typeface="Calibri"/>
                          <a:ea typeface="Calibri"/>
                          <a:cs typeface="Calibri"/>
                          <a:sym typeface="Calibri"/>
                        </a:rPr>
                        <a:t>in Product Design or in another visual arts specialism.</a:t>
                      </a:r>
                      <a:endParaRPr sz="900" dirty="0">
                        <a:solidFill>
                          <a:srgbClr val="595959"/>
                        </a:solidFill>
                        <a:latin typeface="Calibri"/>
                        <a:ea typeface="Calibri"/>
                        <a:cs typeface="Calibri"/>
                        <a:sym typeface="Calibri"/>
                      </a:endParaRPr>
                    </a:p>
                    <a:p>
                      <a:pPr marL="0" lvl="0" indent="0" algn="l" rtl="0">
                        <a:spcBef>
                          <a:spcPts val="0"/>
                        </a:spcBef>
                        <a:spcAft>
                          <a:spcPts val="0"/>
                        </a:spcAft>
                        <a:buNone/>
                      </a:pPr>
                      <a:endParaRPr sz="900" dirty="0">
                        <a:solidFill>
                          <a:srgbClr val="595959"/>
                        </a:solidFill>
                        <a:latin typeface="Calibri"/>
                        <a:ea typeface="Calibri"/>
                        <a:cs typeface="Calibri"/>
                        <a:sym typeface="Calibri"/>
                      </a:endParaRPr>
                    </a:p>
                    <a:p>
                      <a:pPr marL="0" lvl="0" indent="0" algn="l" rtl="0">
                        <a:spcBef>
                          <a:spcPts val="0"/>
                        </a:spcBef>
                        <a:spcAft>
                          <a:spcPts val="0"/>
                        </a:spcAft>
                        <a:buNone/>
                      </a:pPr>
                      <a:r>
                        <a:rPr lang="en-GB" sz="900" b="1" dirty="0">
                          <a:solidFill>
                            <a:schemeClr val="dk1"/>
                          </a:solidFill>
                          <a:highlight>
                            <a:schemeClr val="lt1"/>
                          </a:highlight>
                          <a:latin typeface="Calibri"/>
                          <a:ea typeface="Calibri"/>
                          <a:cs typeface="Calibri"/>
                          <a:sym typeface="Calibri"/>
                        </a:rPr>
                        <a:t>UAL Level 1 Diploma in Art, Design &amp; Media </a:t>
                      </a:r>
                      <a:r>
                        <a:rPr lang="en-GB" sz="900" dirty="0">
                          <a:solidFill>
                            <a:schemeClr val="dk1"/>
                          </a:solidFill>
                          <a:highlight>
                            <a:schemeClr val="lt1"/>
                          </a:highlight>
                          <a:latin typeface="Calibri"/>
                          <a:ea typeface="Calibri"/>
                          <a:cs typeface="Calibri"/>
                          <a:sym typeface="Calibri"/>
                        </a:rPr>
                        <a:t>at Abingdon &amp; Witney College</a:t>
                      </a:r>
                      <a:endParaRPr sz="400" dirty="0">
                        <a:solidFill>
                          <a:srgbClr val="595959"/>
                        </a:solidFill>
                        <a:latin typeface="Calibri"/>
                        <a:ea typeface="Calibri"/>
                        <a:cs typeface="Calibri"/>
                        <a:sym typeface="Calibri"/>
                      </a:endParaRPr>
                    </a:p>
                    <a:p>
                      <a:pPr marL="0" lvl="0" indent="0" algn="l" rtl="0">
                        <a:spcBef>
                          <a:spcPts val="0"/>
                        </a:spcBef>
                        <a:spcAft>
                          <a:spcPts val="0"/>
                        </a:spcAft>
                        <a:buNone/>
                      </a:pPr>
                      <a:endParaRPr sz="900" dirty="0">
                        <a:solidFill>
                          <a:srgbClr val="595959"/>
                        </a:solidFill>
                        <a:latin typeface="Calibri"/>
                        <a:ea typeface="Calibri"/>
                        <a:cs typeface="Calibri"/>
                        <a:sym typeface="Calibri"/>
                      </a:endParaRPr>
                    </a:p>
                    <a:p>
                      <a:pPr marL="0" lvl="0" indent="0" algn="l" rtl="0">
                        <a:spcBef>
                          <a:spcPts val="0"/>
                        </a:spcBef>
                        <a:spcAft>
                          <a:spcPts val="0"/>
                        </a:spcAft>
                        <a:buNone/>
                      </a:pPr>
                      <a:r>
                        <a:rPr lang="en-GB" sz="900" b="1" dirty="0">
                          <a:solidFill>
                            <a:srgbClr val="595959"/>
                          </a:solidFill>
                          <a:latin typeface="Calibri"/>
                          <a:ea typeface="Calibri"/>
                          <a:cs typeface="Calibri"/>
                          <a:sym typeface="Calibri"/>
                        </a:rPr>
                        <a:t>Careers include</a:t>
                      </a:r>
                      <a:r>
                        <a:rPr lang="en-GB" sz="900" dirty="0">
                          <a:solidFill>
                            <a:srgbClr val="595959"/>
                          </a:solidFill>
                          <a:latin typeface="Calibri"/>
                          <a:ea typeface="Calibri"/>
                          <a:cs typeface="Calibri"/>
                          <a:sym typeface="Calibri"/>
                        </a:rPr>
                        <a:t>; product designer, engineer, architect, carpenter, model maker</a:t>
                      </a:r>
                      <a:r>
                        <a:rPr lang="en-GB" sz="900" dirty="0">
                          <a:solidFill>
                            <a:srgbClr val="595959"/>
                          </a:solidFill>
                        </a:rPr>
                        <a:t>, interior design.</a:t>
                      </a:r>
                      <a:endParaRPr sz="900" u="none" strike="noStrike" cap="none" dirty="0">
                        <a:solidFill>
                          <a:srgbClr val="595959"/>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1276350">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123" name="Google Shape;123;p16"/>
          <p:cNvGraphicFramePr/>
          <p:nvPr>
            <p:extLst>
              <p:ext uri="{D42A27DB-BD31-4B8C-83A1-F6EECF244321}">
                <p14:modId xmlns:p14="http://schemas.microsoft.com/office/powerpoint/2010/main" val="790182485"/>
              </p:ext>
            </p:extLst>
          </p:nvPr>
        </p:nvGraphicFramePr>
        <p:xfrm>
          <a:off x="219216" y="2486773"/>
          <a:ext cx="9483200" cy="1652525"/>
        </p:xfrm>
        <a:graphic>
          <a:graphicData uri="http://schemas.openxmlformats.org/drawingml/2006/table">
            <a:tbl>
              <a:tblPr firstRow="1" bandRow="1">
                <a:noFill/>
                <a:tableStyleId>{A5BC5B75-8C59-4657-952B-7A527A87C70C}</a:tableStyleId>
              </a:tblPr>
              <a:tblGrid>
                <a:gridCol w="382900">
                  <a:extLst>
                    <a:ext uri="{9D8B030D-6E8A-4147-A177-3AD203B41FA5}">
                      <a16:colId xmlns:a16="http://schemas.microsoft.com/office/drawing/2014/main" val="20000"/>
                    </a:ext>
                  </a:extLst>
                </a:gridCol>
                <a:gridCol w="1637075">
                  <a:extLst>
                    <a:ext uri="{9D8B030D-6E8A-4147-A177-3AD203B41FA5}">
                      <a16:colId xmlns:a16="http://schemas.microsoft.com/office/drawing/2014/main" val="20001"/>
                    </a:ext>
                  </a:extLst>
                </a:gridCol>
                <a:gridCol w="1792975">
                  <a:extLst>
                    <a:ext uri="{9D8B030D-6E8A-4147-A177-3AD203B41FA5}">
                      <a16:colId xmlns:a16="http://schemas.microsoft.com/office/drawing/2014/main" val="20002"/>
                    </a:ext>
                  </a:extLst>
                </a:gridCol>
                <a:gridCol w="1792975">
                  <a:extLst>
                    <a:ext uri="{9D8B030D-6E8A-4147-A177-3AD203B41FA5}">
                      <a16:colId xmlns:a16="http://schemas.microsoft.com/office/drawing/2014/main" val="20003"/>
                    </a:ext>
                  </a:extLst>
                </a:gridCol>
                <a:gridCol w="2554875">
                  <a:extLst>
                    <a:ext uri="{9D8B030D-6E8A-4147-A177-3AD203B41FA5}">
                      <a16:colId xmlns:a16="http://schemas.microsoft.com/office/drawing/2014/main" val="20004"/>
                    </a:ext>
                  </a:extLst>
                </a:gridCol>
                <a:gridCol w="1322400">
                  <a:extLst>
                    <a:ext uri="{9D8B030D-6E8A-4147-A177-3AD203B41FA5}">
                      <a16:colId xmlns:a16="http://schemas.microsoft.com/office/drawing/2014/main" val="20005"/>
                    </a:ext>
                  </a:extLst>
                </a:gridCol>
              </a:tblGrid>
              <a:tr h="541700">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dirty="0">
                          <a:solidFill>
                            <a:schemeClr val="lt1"/>
                          </a:solidFill>
                        </a:rPr>
                        <a:t>Year 10</a:t>
                      </a:r>
                      <a:endParaRPr sz="1400" u="none" strike="noStrike" cap="none" dirty="0"/>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1C4254"/>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Prior Knowledge &amp; Skills </a:t>
                      </a:r>
                      <a:r>
                        <a:rPr lang="en-GB" sz="1000" b="0" u="none" strike="noStrike" cap="none">
                          <a:solidFill>
                            <a:srgbClr val="1C4254"/>
                          </a:solidFill>
                        </a:rPr>
                        <a:t>from Year 9</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gridSpan="2">
                  <a:txBody>
                    <a:bodyPr/>
                    <a:lstStyle/>
                    <a:p>
                      <a:pPr marL="0" lvl="0" indent="0" algn="l" rtl="0">
                        <a:spcBef>
                          <a:spcPts val="0"/>
                        </a:spcBef>
                        <a:spcAft>
                          <a:spcPts val="0"/>
                        </a:spcAft>
                        <a:buNone/>
                      </a:pPr>
                      <a:r>
                        <a:rPr lang="en-GB" sz="1000" b="1">
                          <a:solidFill>
                            <a:srgbClr val="262626"/>
                          </a:solidFill>
                          <a:latin typeface="Calibri"/>
                          <a:ea typeface="Calibri"/>
                          <a:cs typeface="Calibri"/>
                          <a:sym typeface="Calibri"/>
                        </a:rPr>
                        <a:t>Bee House</a:t>
                      </a:r>
                      <a:endParaRPr>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GB" sz="1000" b="1">
                          <a:solidFill>
                            <a:srgbClr val="888888"/>
                          </a:solidFill>
                        </a:rPr>
                        <a:t>P4: National Trust</a:t>
                      </a:r>
                      <a:endParaRPr>
                        <a:solidFill>
                          <a:srgbClr val="888888"/>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lvl="0" indent="0" algn="l" rtl="0">
                        <a:spcBef>
                          <a:spcPts val="0"/>
                        </a:spcBef>
                        <a:spcAft>
                          <a:spcPts val="0"/>
                        </a:spcAft>
                        <a:buNone/>
                      </a:pPr>
                      <a:r>
                        <a:rPr lang="en-GB" sz="1000" b="1">
                          <a:solidFill>
                            <a:srgbClr val="262626"/>
                          </a:solidFill>
                        </a:rPr>
                        <a:t>Mock exam 1: </a:t>
                      </a:r>
                      <a:r>
                        <a:rPr lang="en-GB" sz="1000" b="1">
                          <a:solidFill>
                            <a:srgbClr val="262626"/>
                          </a:solidFill>
                          <a:latin typeface="Calibri"/>
                          <a:ea typeface="Calibri"/>
                          <a:cs typeface="Calibri"/>
                          <a:sym typeface="Calibri"/>
                        </a:rPr>
                        <a:t>Shadow puppet theatre</a:t>
                      </a:r>
                      <a:endParaRPr>
                        <a:solidFill>
                          <a:schemeClr val="dk1"/>
                        </a:solidFill>
                        <a:latin typeface="Calibri"/>
                        <a:ea typeface="Calibri"/>
                        <a:cs typeface="Calibri"/>
                        <a:sym typeface="Calibri"/>
                      </a:endParaRPr>
                    </a:p>
                    <a:p>
                      <a:pPr marL="0" lvl="0" indent="0" algn="l" rtl="0">
                        <a:spcBef>
                          <a:spcPts val="0"/>
                        </a:spcBef>
                        <a:spcAft>
                          <a:spcPts val="0"/>
                        </a:spcAft>
                        <a:buNone/>
                      </a:pPr>
                      <a:r>
                        <a:rPr lang="en-GB" sz="1000">
                          <a:solidFill>
                            <a:srgbClr val="7F7F7F"/>
                          </a:solidFill>
                        </a:rPr>
                        <a:t>P5: </a:t>
                      </a:r>
                      <a:r>
                        <a:rPr lang="en-GB" sz="1000">
                          <a:solidFill>
                            <a:srgbClr val="7F7F7F"/>
                          </a:solidFill>
                          <a:latin typeface="Calibri"/>
                          <a:ea typeface="Calibri"/>
                          <a:cs typeface="Calibri"/>
                          <a:sym typeface="Calibri"/>
                        </a:rPr>
                        <a:t>Chinese folk story</a:t>
                      </a:r>
                      <a:endParaRPr sz="1000">
                        <a:solidFill>
                          <a:srgbClr val="7F7F7F"/>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000">
                        <a:solidFill>
                          <a:srgbClr val="7F7F7F"/>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extLst>
                  <a:ext uri="{0D108BD9-81ED-4DB2-BD59-A6C34878D82A}">
                    <a16:rowId xmlns:a16="http://schemas.microsoft.com/office/drawing/2014/main" val="10000"/>
                  </a:ext>
                </a:extLst>
              </a:tr>
              <a:tr h="1103875">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900">
                          <a:solidFill>
                            <a:srgbClr val="000000"/>
                          </a:solidFill>
                        </a:rPr>
                        <a:t>Creating Research pages and annotating them fully. </a:t>
                      </a:r>
                      <a:endParaRPr sz="900">
                        <a:solidFill>
                          <a:srgbClr val="000000"/>
                        </a:solidFill>
                      </a:endParaRPr>
                    </a:p>
                    <a:p>
                      <a:pPr marL="0" marR="0" lvl="0" indent="0" algn="l" rtl="0">
                        <a:lnSpc>
                          <a:spcPct val="100000"/>
                        </a:lnSpc>
                        <a:spcBef>
                          <a:spcPts val="0"/>
                        </a:spcBef>
                        <a:spcAft>
                          <a:spcPts val="0"/>
                        </a:spcAft>
                        <a:buClr>
                          <a:srgbClr val="000000"/>
                        </a:buClr>
                        <a:buSzPts val="800"/>
                        <a:buFont typeface="Arial"/>
                        <a:buNone/>
                      </a:pPr>
                      <a:r>
                        <a:rPr lang="en-GB" sz="900">
                          <a:solidFill>
                            <a:srgbClr val="000000"/>
                          </a:solidFill>
                        </a:rPr>
                        <a:t>Creating and  designing from relevant research.</a:t>
                      </a:r>
                      <a:endParaRPr sz="900">
                        <a:solidFill>
                          <a:srgbClr val="000000"/>
                        </a:solidFill>
                      </a:endParaRPr>
                    </a:p>
                    <a:p>
                      <a:pPr marL="0" marR="0" lvl="0" indent="0" algn="l" rtl="0">
                        <a:lnSpc>
                          <a:spcPct val="100000"/>
                        </a:lnSpc>
                        <a:spcBef>
                          <a:spcPts val="0"/>
                        </a:spcBef>
                        <a:spcAft>
                          <a:spcPts val="0"/>
                        </a:spcAft>
                        <a:buClr>
                          <a:srgbClr val="000000"/>
                        </a:buClr>
                        <a:buSzPts val="800"/>
                        <a:buFont typeface="Arial"/>
                        <a:buNone/>
                      </a:pPr>
                      <a:r>
                        <a:rPr lang="en-GB" sz="900">
                          <a:solidFill>
                            <a:srgbClr val="000000"/>
                          </a:solidFill>
                        </a:rPr>
                        <a:t>The process of developing and refine a unique design.</a:t>
                      </a:r>
                      <a:endParaRPr sz="900">
                        <a:solidFill>
                          <a:srgbClr val="000000"/>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gridSpan="2">
                  <a:txBody>
                    <a:bodyPr/>
                    <a:lstStyle/>
                    <a:p>
                      <a:pPr marL="0" lvl="0" indent="0" algn="l" rtl="0">
                        <a:spcBef>
                          <a:spcPts val="0"/>
                        </a:spcBef>
                        <a:spcAft>
                          <a:spcPts val="0"/>
                        </a:spcAft>
                        <a:buClr>
                          <a:schemeClr val="dk1"/>
                        </a:buClr>
                        <a:buSzPts val="1100"/>
                        <a:buFont typeface="Arial"/>
                        <a:buNone/>
                      </a:pPr>
                      <a:r>
                        <a:rPr lang="en-GB" sz="900"/>
                        <a:t>Students research lone bees and their needs and explore the environmental issues surrounding the bee populations. They develop an awareness of customer requirements while designing and making their second coursework project a bee house aimed to be sold in a National trust shop.</a:t>
                      </a:r>
                      <a:endParaRPr sz="9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2">
                  <a:txBody>
                    <a:bodyPr/>
                    <a:lstStyle/>
                    <a:p>
                      <a:pPr marL="0" lvl="0" indent="0" algn="l" rtl="0">
                        <a:spcBef>
                          <a:spcPts val="0"/>
                        </a:spcBef>
                        <a:spcAft>
                          <a:spcPts val="0"/>
                        </a:spcAft>
                        <a:buClr>
                          <a:schemeClr val="dk1"/>
                        </a:buClr>
                        <a:buSzPts val="1100"/>
                        <a:buFont typeface="Arial"/>
                        <a:buNone/>
                      </a:pPr>
                      <a:r>
                        <a:rPr lang="en-GB" sz="900" dirty="0"/>
                        <a:t>Students research Balinese puppet culture and design and make a shadow puppet theatre for a performance of a Chinese folk story. They develop new skills while having to consider how  space and light can be used effectively. This is their third coursework project and mock exam.</a:t>
                      </a:r>
                      <a:endParaRPr sz="900" dirty="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1"/>
                  </a:ext>
                </a:extLst>
              </a:tr>
            </a:tbl>
          </a:graphicData>
        </a:graphic>
      </p:graphicFrame>
      <p:sp>
        <p:nvSpPr>
          <p:cNvPr id="124" name="Google Shape;124;p16"/>
          <p:cNvSpPr/>
          <p:nvPr/>
        </p:nvSpPr>
        <p:spPr>
          <a:xfrm>
            <a:off x="7642023" y="4422527"/>
            <a:ext cx="295500" cy="357000"/>
          </a:xfrm>
          <a:prstGeom prst="downArrow">
            <a:avLst>
              <a:gd name="adj1" fmla="val 50000"/>
              <a:gd name="adj2" fmla="val 50000"/>
            </a:avLst>
          </a:prstGeom>
          <a:gradFill>
            <a:gsLst>
              <a:gs pos="0">
                <a:srgbClr val="E4A800"/>
              </a:gs>
              <a:gs pos="45000">
                <a:srgbClr val="FFC900"/>
              </a:gs>
              <a:gs pos="79000">
                <a:srgbClr val="FFFF00"/>
              </a:gs>
              <a:gs pos="99110">
                <a:schemeClr val="lt1"/>
              </a:gs>
              <a:gs pos="100000">
                <a:schemeClr val="lt1"/>
              </a:gs>
            </a:gsLst>
            <a:lin ang="16200038" scaled="0"/>
          </a:gra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aphicFrame>
        <p:nvGraphicFramePr>
          <p:cNvPr id="125" name="Google Shape;125;p16"/>
          <p:cNvGraphicFramePr/>
          <p:nvPr/>
        </p:nvGraphicFramePr>
        <p:xfrm>
          <a:off x="8208041" y="4213746"/>
          <a:ext cx="1494375" cy="2430025"/>
        </p:xfrm>
        <a:graphic>
          <a:graphicData uri="http://schemas.openxmlformats.org/drawingml/2006/table">
            <a:tbl>
              <a:tblPr firstRow="1" bandRow="1">
                <a:noFill/>
                <a:tableStyleId>{A5BC5B75-8C59-4657-952B-7A527A87C70C}</a:tableStyleId>
              </a:tblPr>
              <a:tblGrid>
                <a:gridCol w="1494375">
                  <a:extLst>
                    <a:ext uri="{9D8B030D-6E8A-4147-A177-3AD203B41FA5}">
                      <a16:colId xmlns:a16="http://schemas.microsoft.com/office/drawing/2014/main" val="20000"/>
                    </a:ext>
                  </a:extLst>
                </a:gridCol>
              </a:tblGrid>
              <a:tr h="503350">
                <a:tc>
                  <a:txBody>
                    <a:bodyPr/>
                    <a:lstStyle/>
                    <a:p>
                      <a:pPr marL="0" marR="0" lvl="0" indent="0" algn="l" rtl="0">
                        <a:lnSpc>
                          <a:spcPct val="100000"/>
                        </a:lnSpc>
                        <a:spcBef>
                          <a:spcPts val="0"/>
                        </a:spcBef>
                        <a:spcAft>
                          <a:spcPts val="0"/>
                        </a:spcAft>
                        <a:buClr>
                          <a:schemeClr val="lt1"/>
                        </a:buClr>
                        <a:buSzPts val="1400"/>
                        <a:buFont typeface="Calibri"/>
                        <a:buNone/>
                      </a:pPr>
                      <a:r>
                        <a:rPr lang="en-GB" sz="1200" b="1" u="none" strike="noStrike" cap="none">
                          <a:solidFill>
                            <a:schemeClr val="lt1"/>
                          </a:solidFill>
                        </a:rPr>
                        <a:t>Extra Curricular </a:t>
                      </a:r>
                      <a:r>
                        <a:rPr lang="en-GB" sz="1200" b="1">
                          <a:solidFill>
                            <a:schemeClr val="lt1"/>
                          </a:solidFill>
                        </a:rPr>
                        <a:t>Opportunities</a:t>
                      </a:r>
                      <a:endParaRPr sz="1200" b="0" u="none" strike="noStrike" cap="none">
                        <a:solidFill>
                          <a:schemeClr val="lt1"/>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C20D"/>
                    </a:solidFill>
                  </a:tcPr>
                </a:tc>
                <a:extLst>
                  <a:ext uri="{0D108BD9-81ED-4DB2-BD59-A6C34878D82A}">
                    <a16:rowId xmlns:a16="http://schemas.microsoft.com/office/drawing/2014/main" val="10000"/>
                  </a:ext>
                </a:extLst>
              </a:tr>
              <a:tr h="1926675">
                <a:tc>
                  <a:txBody>
                    <a:bodyPr/>
                    <a:lstStyle/>
                    <a:p>
                      <a:pPr marL="171450" marR="0" lvl="0" indent="-177800" algn="l" rtl="0">
                        <a:lnSpc>
                          <a:spcPct val="100000"/>
                        </a:lnSpc>
                        <a:spcBef>
                          <a:spcPts val="0"/>
                        </a:spcBef>
                        <a:spcAft>
                          <a:spcPts val="0"/>
                        </a:spcAft>
                        <a:buSzPts val="900"/>
                        <a:buFont typeface="Arial"/>
                        <a:buChar char="•"/>
                      </a:pPr>
                      <a:r>
                        <a:rPr lang="en-GB" sz="900">
                          <a:solidFill>
                            <a:srgbClr val="000000"/>
                          </a:solidFill>
                        </a:rPr>
                        <a:t>Design plus club</a:t>
                      </a:r>
                      <a:endParaRPr sz="900">
                        <a:solidFill>
                          <a:srgbClr val="000000"/>
                        </a:solidFill>
                      </a:endParaRPr>
                    </a:p>
                    <a:p>
                      <a:pPr marL="171450" marR="0" lvl="0" indent="-177800" algn="l" rtl="0">
                        <a:lnSpc>
                          <a:spcPct val="100000"/>
                        </a:lnSpc>
                        <a:spcBef>
                          <a:spcPts val="0"/>
                        </a:spcBef>
                        <a:spcAft>
                          <a:spcPts val="0"/>
                        </a:spcAft>
                        <a:buSzPts val="900"/>
                        <a:buFont typeface="Arial"/>
                        <a:buChar char="•"/>
                      </a:pPr>
                      <a:r>
                        <a:rPr lang="en-GB" sz="900">
                          <a:solidFill>
                            <a:srgbClr val="000000"/>
                          </a:solidFill>
                        </a:rPr>
                        <a:t>Competition (local and national) entry (all years)</a:t>
                      </a:r>
                      <a:endParaRPr sz="900">
                        <a:solidFill>
                          <a:srgbClr val="000000"/>
                        </a:solidFill>
                      </a:endParaRPr>
                    </a:p>
                    <a:p>
                      <a:pPr marL="171450" marR="0" lvl="0" indent="-177800" algn="l" rtl="0">
                        <a:lnSpc>
                          <a:spcPct val="100000"/>
                        </a:lnSpc>
                        <a:spcBef>
                          <a:spcPts val="0"/>
                        </a:spcBef>
                        <a:spcAft>
                          <a:spcPts val="0"/>
                        </a:spcAft>
                        <a:buSzPts val="900"/>
                        <a:buFont typeface="Arial"/>
                        <a:buChar char="•"/>
                      </a:pPr>
                      <a:r>
                        <a:rPr lang="en-GB" sz="900">
                          <a:solidFill>
                            <a:srgbClr val="000000"/>
                          </a:solidFill>
                        </a:rPr>
                        <a:t>Online Twitter gallery to celebrate achievement (all years)</a:t>
                      </a:r>
                      <a:endParaRPr sz="900">
                        <a:solidFill>
                          <a:srgbClr val="000000"/>
                        </a:solidFill>
                      </a:endParaRPr>
                    </a:p>
                    <a:p>
                      <a:pPr marL="171450" marR="0" lvl="0" indent="-177800" algn="l" rtl="0">
                        <a:lnSpc>
                          <a:spcPct val="100000"/>
                        </a:lnSpc>
                        <a:spcBef>
                          <a:spcPts val="0"/>
                        </a:spcBef>
                        <a:spcAft>
                          <a:spcPts val="0"/>
                        </a:spcAft>
                        <a:buSzPts val="900"/>
                        <a:buFont typeface="Arial"/>
                        <a:buChar char="•"/>
                      </a:pPr>
                      <a:r>
                        <a:rPr lang="en-GB" sz="900">
                          <a:solidFill>
                            <a:srgbClr val="000000"/>
                          </a:solidFill>
                        </a:rPr>
                        <a:t>Stretch and Challenge group Term 2 (Y7-8)</a:t>
                      </a:r>
                      <a:endParaRPr sz="900">
                        <a:solidFill>
                          <a:srgbClr val="000000"/>
                        </a:solidFill>
                      </a:endParaRPr>
                    </a:p>
                    <a:p>
                      <a:pPr marL="171450" marR="0" lvl="0" indent="-177800" algn="l" rtl="0">
                        <a:lnSpc>
                          <a:spcPct val="100000"/>
                        </a:lnSpc>
                        <a:spcBef>
                          <a:spcPts val="0"/>
                        </a:spcBef>
                        <a:spcAft>
                          <a:spcPts val="0"/>
                        </a:spcAft>
                        <a:buSzPts val="900"/>
                        <a:buFont typeface="Arial"/>
                        <a:buChar char="•"/>
                      </a:pPr>
                      <a:r>
                        <a:rPr lang="en-GB" sz="900">
                          <a:solidFill>
                            <a:srgbClr val="000000"/>
                          </a:solidFill>
                        </a:rPr>
                        <a:t>Coursework  Cafe (Y11) Term 3</a:t>
                      </a:r>
                      <a:endParaRPr sz="900">
                        <a:solidFill>
                          <a:srgbClr val="000000"/>
                        </a:solidFill>
                      </a:endParaRPr>
                    </a:p>
                    <a:p>
                      <a:pPr marL="171450" marR="0" lvl="0" indent="-177800" algn="l" rtl="0">
                        <a:lnSpc>
                          <a:spcPct val="100000"/>
                        </a:lnSpc>
                        <a:spcBef>
                          <a:spcPts val="0"/>
                        </a:spcBef>
                        <a:spcAft>
                          <a:spcPts val="0"/>
                        </a:spcAft>
                        <a:buSzPts val="900"/>
                        <a:buFont typeface="Arial"/>
                        <a:buChar char="•"/>
                      </a:pPr>
                      <a:r>
                        <a:rPr lang="en-GB" sz="900">
                          <a:solidFill>
                            <a:srgbClr val="000000"/>
                          </a:solidFill>
                        </a:rPr>
                        <a:t>Community artwork involvement </a:t>
                      </a:r>
                      <a:endParaRPr sz="800">
                        <a:solidFill>
                          <a:srgbClr val="000000"/>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126" name="Google Shape;126;p16"/>
          <p:cNvGraphicFramePr/>
          <p:nvPr>
            <p:extLst>
              <p:ext uri="{D42A27DB-BD31-4B8C-83A1-F6EECF244321}">
                <p14:modId xmlns:p14="http://schemas.microsoft.com/office/powerpoint/2010/main" val="1679582526"/>
              </p:ext>
            </p:extLst>
          </p:nvPr>
        </p:nvGraphicFramePr>
        <p:xfrm>
          <a:off x="219237" y="637556"/>
          <a:ext cx="9483200" cy="1750825"/>
        </p:xfrm>
        <a:graphic>
          <a:graphicData uri="http://schemas.openxmlformats.org/drawingml/2006/table">
            <a:tbl>
              <a:tblPr firstRow="1" bandRow="1">
                <a:noFill/>
                <a:tableStyleId>{A5BC5B75-8C59-4657-952B-7A527A87C70C}</a:tableStyleId>
              </a:tblPr>
              <a:tblGrid>
                <a:gridCol w="382900">
                  <a:extLst>
                    <a:ext uri="{9D8B030D-6E8A-4147-A177-3AD203B41FA5}">
                      <a16:colId xmlns:a16="http://schemas.microsoft.com/office/drawing/2014/main" val="20000"/>
                    </a:ext>
                  </a:extLst>
                </a:gridCol>
                <a:gridCol w="1219500">
                  <a:extLst>
                    <a:ext uri="{9D8B030D-6E8A-4147-A177-3AD203B41FA5}">
                      <a16:colId xmlns:a16="http://schemas.microsoft.com/office/drawing/2014/main" val="20001"/>
                    </a:ext>
                  </a:extLst>
                </a:gridCol>
                <a:gridCol w="1335625">
                  <a:extLst>
                    <a:ext uri="{9D8B030D-6E8A-4147-A177-3AD203B41FA5}">
                      <a16:colId xmlns:a16="http://schemas.microsoft.com/office/drawing/2014/main" val="20002"/>
                    </a:ext>
                  </a:extLst>
                </a:gridCol>
                <a:gridCol w="1335625">
                  <a:extLst>
                    <a:ext uri="{9D8B030D-6E8A-4147-A177-3AD203B41FA5}">
                      <a16:colId xmlns:a16="http://schemas.microsoft.com/office/drawing/2014/main" val="20003"/>
                    </a:ext>
                  </a:extLst>
                </a:gridCol>
                <a:gridCol w="1335625">
                  <a:extLst>
                    <a:ext uri="{9D8B030D-6E8A-4147-A177-3AD203B41FA5}">
                      <a16:colId xmlns:a16="http://schemas.microsoft.com/office/drawing/2014/main" val="20004"/>
                    </a:ext>
                  </a:extLst>
                </a:gridCol>
                <a:gridCol w="1335625">
                  <a:extLst>
                    <a:ext uri="{9D8B030D-6E8A-4147-A177-3AD203B41FA5}">
                      <a16:colId xmlns:a16="http://schemas.microsoft.com/office/drawing/2014/main" val="20005"/>
                    </a:ext>
                  </a:extLst>
                </a:gridCol>
                <a:gridCol w="1335625">
                  <a:extLst>
                    <a:ext uri="{9D8B030D-6E8A-4147-A177-3AD203B41FA5}">
                      <a16:colId xmlns:a16="http://schemas.microsoft.com/office/drawing/2014/main" val="20006"/>
                    </a:ext>
                  </a:extLst>
                </a:gridCol>
                <a:gridCol w="1202675">
                  <a:extLst>
                    <a:ext uri="{9D8B030D-6E8A-4147-A177-3AD203B41FA5}">
                      <a16:colId xmlns:a16="http://schemas.microsoft.com/office/drawing/2014/main" val="20007"/>
                    </a:ext>
                  </a:extLst>
                </a:gridCol>
              </a:tblGrid>
              <a:tr h="391350">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dirty="0">
                          <a:solidFill>
                            <a:schemeClr val="lt1"/>
                          </a:solidFill>
                        </a:rPr>
                        <a:t>Year 9</a:t>
                      </a:r>
                      <a:endParaRPr sz="1400" u="none" strike="noStrike" cap="none" dirty="0"/>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F26622"/>
                          </a:solidFill>
                        </a:rPr>
                        <a:t>Prior Knowledge &amp; Skills </a:t>
                      </a:r>
                      <a:r>
                        <a:rPr lang="en-GB" sz="1000" b="0" u="none" strike="noStrike" cap="none">
                          <a:solidFill>
                            <a:srgbClr val="F26622"/>
                          </a:solidFill>
                        </a:rPr>
                        <a:t>from Year 8</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BE4D4"/>
                    </a:solidFill>
                  </a:tcPr>
                </a:tc>
                <a:tc gridSpan="2">
                  <a:txBody>
                    <a:bodyPr/>
                    <a:lstStyle/>
                    <a:p>
                      <a:pPr marL="0" lvl="0" indent="0" algn="l" rtl="0">
                        <a:spcBef>
                          <a:spcPts val="0"/>
                        </a:spcBef>
                        <a:spcAft>
                          <a:spcPts val="0"/>
                        </a:spcAft>
                        <a:buNone/>
                      </a:pPr>
                      <a:r>
                        <a:rPr lang="en-GB" sz="1000" b="1">
                          <a:solidFill>
                            <a:srgbClr val="1C4254"/>
                          </a:solidFill>
                        </a:rPr>
                        <a:t>Phone stand </a:t>
                      </a:r>
                      <a:endParaRPr sz="1000" b="1">
                        <a:solidFill>
                          <a:srgbClr val="1C4254"/>
                        </a:solidFill>
                      </a:endParaRPr>
                    </a:p>
                    <a:p>
                      <a:pPr marL="0" lvl="0" indent="0" algn="l" rtl="0">
                        <a:spcBef>
                          <a:spcPts val="0"/>
                        </a:spcBef>
                        <a:spcAft>
                          <a:spcPts val="0"/>
                        </a:spcAft>
                        <a:buClr>
                          <a:schemeClr val="dk1"/>
                        </a:buClr>
                        <a:buSzPts val="1100"/>
                        <a:buFont typeface="Arial"/>
                        <a:buNone/>
                      </a:pPr>
                      <a:r>
                        <a:rPr lang="en-GB" sz="1000">
                          <a:solidFill>
                            <a:srgbClr val="7F7F7F"/>
                          </a:solidFill>
                        </a:rPr>
                        <a:t>P1: 50s Space race</a:t>
                      </a:r>
                      <a:endParaRPr sz="1000" b="1">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gridSpan="2">
                  <a:txBody>
                    <a:bodyPr/>
                    <a:lstStyle/>
                    <a:p>
                      <a:pPr marL="0" lvl="0" indent="0" algn="l" rtl="0">
                        <a:spcBef>
                          <a:spcPts val="0"/>
                        </a:spcBef>
                        <a:spcAft>
                          <a:spcPts val="0"/>
                        </a:spcAft>
                        <a:buNone/>
                      </a:pPr>
                      <a:r>
                        <a:rPr lang="en-GB" sz="1000" b="1">
                          <a:solidFill>
                            <a:srgbClr val="1C4254"/>
                          </a:solidFill>
                        </a:rPr>
                        <a:t>Pull along Wooden Toy</a:t>
                      </a:r>
                      <a:endParaRPr sz="1000" b="1">
                        <a:solidFill>
                          <a:srgbClr val="FF0000"/>
                        </a:solidFill>
                      </a:endParaRPr>
                    </a:p>
                    <a:p>
                      <a:pPr marL="0" lvl="0" indent="0" algn="l" rtl="0">
                        <a:spcBef>
                          <a:spcPts val="0"/>
                        </a:spcBef>
                        <a:spcAft>
                          <a:spcPts val="0"/>
                        </a:spcAft>
                        <a:buClr>
                          <a:schemeClr val="dk1"/>
                        </a:buClr>
                        <a:buSzPts val="1100"/>
                        <a:buFont typeface="Arial"/>
                        <a:buNone/>
                      </a:pPr>
                      <a:r>
                        <a:rPr lang="en-GB" sz="1000">
                          <a:solidFill>
                            <a:srgbClr val="7F7F7F"/>
                          </a:solidFill>
                        </a:rPr>
                        <a:t>P2:  Animals</a:t>
                      </a:r>
                      <a:endParaRPr sz="1000" b="1">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gridSpan="2">
                  <a:txBody>
                    <a:bodyPr/>
                    <a:lstStyle/>
                    <a:p>
                      <a:pPr marL="0" lvl="0" indent="0" algn="l" rtl="0">
                        <a:spcBef>
                          <a:spcPts val="0"/>
                        </a:spcBef>
                        <a:spcAft>
                          <a:spcPts val="0"/>
                        </a:spcAft>
                        <a:buNone/>
                      </a:pPr>
                      <a:r>
                        <a:rPr lang="en-GB" sz="1000" b="1">
                          <a:solidFill>
                            <a:srgbClr val="1C4254"/>
                          </a:solidFill>
                        </a:rPr>
                        <a:t>USB Lamp</a:t>
                      </a:r>
                      <a:endParaRPr sz="1000" b="1">
                        <a:solidFill>
                          <a:srgbClr val="1C4254"/>
                        </a:solidFill>
                      </a:endParaRPr>
                    </a:p>
                    <a:p>
                      <a:pPr marL="0" lvl="0" indent="0" algn="l" rtl="0">
                        <a:spcBef>
                          <a:spcPts val="0"/>
                        </a:spcBef>
                        <a:spcAft>
                          <a:spcPts val="0"/>
                        </a:spcAft>
                        <a:buClr>
                          <a:schemeClr val="dk1"/>
                        </a:buClr>
                        <a:buSzPts val="1100"/>
                        <a:buFont typeface="Arial"/>
                        <a:buNone/>
                      </a:pPr>
                      <a:r>
                        <a:rPr lang="en-GB" sz="1000">
                          <a:solidFill>
                            <a:srgbClr val="7F7F7F"/>
                          </a:solidFill>
                        </a:rPr>
                        <a:t>P3: Organic forms</a:t>
                      </a:r>
                      <a:endParaRPr sz="1000" b="1">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extLst>
                  <a:ext uri="{0D108BD9-81ED-4DB2-BD59-A6C34878D82A}">
                    <a16:rowId xmlns:a16="http://schemas.microsoft.com/office/drawing/2014/main" val="10000"/>
                  </a:ext>
                </a:extLst>
              </a:tr>
              <a:tr h="1354575">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900">
                          <a:solidFill>
                            <a:srgbClr val="000000"/>
                          </a:solidFill>
                        </a:rPr>
                        <a:t>2D Design</a:t>
                      </a:r>
                      <a:endParaRPr sz="900">
                        <a:solidFill>
                          <a:srgbClr val="000000"/>
                        </a:solidFill>
                      </a:endParaRPr>
                    </a:p>
                    <a:p>
                      <a:pPr marL="0" marR="0" lvl="0" indent="0" algn="l" rtl="0">
                        <a:lnSpc>
                          <a:spcPct val="100000"/>
                        </a:lnSpc>
                        <a:spcBef>
                          <a:spcPts val="0"/>
                        </a:spcBef>
                        <a:spcAft>
                          <a:spcPts val="0"/>
                        </a:spcAft>
                        <a:buClr>
                          <a:srgbClr val="000000"/>
                        </a:buClr>
                        <a:buSzPts val="800"/>
                        <a:buFont typeface="Arial"/>
                        <a:buNone/>
                      </a:pPr>
                      <a:r>
                        <a:rPr lang="en-GB" sz="900">
                          <a:solidFill>
                            <a:srgbClr val="000000"/>
                          </a:solidFill>
                        </a:rPr>
                        <a:t>Research pages and annotation</a:t>
                      </a:r>
                      <a:endParaRPr sz="900">
                        <a:solidFill>
                          <a:srgbClr val="000000"/>
                        </a:solidFill>
                      </a:endParaRPr>
                    </a:p>
                    <a:p>
                      <a:pPr marL="0" marR="0" lvl="0" indent="0" algn="l" rtl="0">
                        <a:lnSpc>
                          <a:spcPct val="100000"/>
                        </a:lnSpc>
                        <a:spcBef>
                          <a:spcPts val="0"/>
                        </a:spcBef>
                        <a:spcAft>
                          <a:spcPts val="0"/>
                        </a:spcAft>
                        <a:buClr>
                          <a:srgbClr val="000000"/>
                        </a:buClr>
                        <a:buSzPts val="800"/>
                        <a:buFont typeface="Arial"/>
                        <a:buNone/>
                      </a:pPr>
                      <a:r>
                        <a:rPr lang="en-GB" sz="900">
                          <a:solidFill>
                            <a:srgbClr val="000000"/>
                          </a:solidFill>
                        </a:rPr>
                        <a:t>Creating designs from research</a:t>
                      </a:r>
                      <a:endParaRPr sz="900">
                        <a:solidFill>
                          <a:srgbClr val="000000"/>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gridSpan="2">
                  <a:txBody>
                    <a:bodyPr/>
                    <a:lstStyle/>
                    <a:p>
                      <a:pPr marL="0" lvl="0" indent="0" algn="l" rtl="0">
                        <a:spcBef>
                          <a:spcPts val="0"/>
                        </a:spcBef>
                        <a:spcAft>
                          <a:spcPts val="0"/>
                        </a:spcAft>
                        <a:buNone/>
                      </a:pPr>
                      <a:r>
                        <a:rPr lang="en-GB" sz="900"/>
                        <a:t>Students explore card as a material to make products from and make a phone stand with a 1950s space race theme, learning to use the design process and exam board requirements.</a:t>
                      </a:r>
                      <a:endParaRPr sz="900"/>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2">
                  <a:txBody>
                    <a:bodyPr/>
                    <a:lstStyle/>
                    <a:p>
                      <a:pPr marL="0" lvl="0" indent="0" algn="l" rtl="0">
                        <a:spcBef>
                          <a:spcPts val="0"/>
                        </a:spcBef>
                        <a:spcAft>
                          <a:spcPts val="0"/>
                        </a:spcAft>
                        <a:buClr>
                          <a:schemeClr val="dk1"/>
                        </a:buClr>
                        <a:buSzPts val="1100"/>
                        <a:buFont typeface="Arial"/>
                        <a:buNone/>
                      </a:pPr>
                      <a:r>
                        <a:rPr lang="en-GB" sz="900"/>
                        <a:t> </a:t>
                      </a:r>
                      <a:r>
                        <a:rPr lang="en-GB" sz="900">
                          <a:solidFill>
                            <a:srgbClr val="262626"/>
                          </a:solidFill>
                        </a:rPr>
                        <a:t>Students learn about toy safety requirement (legal and moral) and increase their woodworking hand skills, learning to use new tools, such as a coping saw, materials, like leather and hardwoods and techniques. They also increase their knowledge on how to produce an original design and  a high quality finish.</a:t>
                      </a:r>
                      <a:endParaRPr sz="9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2">
                  <a:txBody>
                    <a:bodyPr/>
                    <a:lstStyle/>
                    <a:p>
                      <a:pPr marL="0" lvl="0" indent="0" algn="l" rtl="0">
                        <a:spcBef>
                          <a:spcPts val="0"/>
                        </a:spcBef>
                        <a:spcAft>
                          <a:spcPts val="0"/>
                        </a:spcAft>
                        <a:buClr>
                          <a:schemeClr val="dk1"/>
                        </a:buClr>
                        <a:buSzPts val="1100"/>
                        <a:buFont typeface="Arial"/>
                        <a:buNone/>
                      </a:pPr>
                      <a:r>
                        <a:rPr lang="en-GB" sz="900" dirty="0"/>
                        <a:t>Students learn about electrical circuits and soldering make a simple circuit with an LED output. They continue to develop their design skills making a cover for the circuit based on organic forms aimed at a particular target market. They also include materials experimentation and their impact on the environment in their first course work project.</a:t>
                      </a:r>
                      <a:endParaRPr sz="900" dirty="0"/>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1"/>
                  </a:ext>
                </a:extLst>
              </a:tr>
            </a:tbl>
          </a:graphicData>
        </a:graphic>
      </p:graphicFrame>
      <p:sp>
        <p:nvSpPr>
          <p:cNvPr id="127" name="Google Shape;127;p16"/>
          <p:cNvSpPr txBox="1"/>
          <p:nvPr/>
        </p:nvSpPr>
        <p:spPr>
          <a:xfrm>
            <a:off x="472674" y="76200"/>
            <a:ext cx="68886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en-GB" sz="3200" b="1" dirty="0">
                <a:solidFill>
                  <a:schemeClr val="lt1"/>
                </a:solidFill>
                <a:latin typeface="Segoe Print" panose="02000800000000000000" pitchFamily="2" charset="0"/>
                <a:ea typeface="Quattrocento Sans"/>
                <a:cs typeface="Quattrocento Sans"/>
                <a:sym typeface="Quattrocento Sans"/>
              </a:rPr>
              <a:t>3D Design KS4</a:t>
            </a:r>
            <a:endParaRPr sz="2400" b="1" i="0" u="none" strike="noStrike" cap="none" dirty="0">
              <a:solidFill>
                <a:schemeClr val="lt1"/>
              </a:solidFill>
              <a:latin typeface="Segoe Print" panose="02000800000000000000" pitchFamily="2" charset="0"/>
              <a:ea typeface="Quattrocento Sans"/>
              <a:cs typeface="Quattrocento Sans"/>
              <a:sym typeface="Quattrocento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09DBC"/>
            </a:gs>
            <a:gs pos="15000">
              <a:srgbClr val="009DBC"/>
            </a:gs>
            <a:gs pos="84000">
              <a:srgbClr val="9BEEFF"/>
            </a:gs>
            <a:gs pos="100000">
              <a:srgbClr val="9BEEFF"/>
            </a:gs>
          </a:gsLst>
          <a:lin ang="5400012" scaled="0"/>
        </a:gradFill>
        <a:effectLst/>
      </p:bgPr>
    </p:bg>
    <p:spTree>
      <p:nvGrpSpPr>
        <p:cNvPr id="1" name="Shape 131"/>
        <p:cNvGrpSpPr/>
        <p:nvPr/>
      </p:nvGrpSpPr>
      <p:grpSpPr>
        <a:xfrm>
          <a:off x="0" y="0"/>
          <a:ext cx="0" cy="0"/>
          <a:chOff x="0" y="0"/>
          <a:chExt cx="0" cy="0"/>
        </a:xfrm>
      </p:grpSpPr>
      <p:graphicFrame>
        <p:nvGraphicFramePr>
          <p:cNvPr id="132" name="Google Shape;132;p17"/>
          <p:cNvGraphicFramePr/>
          <p:nvPr>
            <p:extLst>
              <p:ext uri="{D42A27DB-BD31-4B8C-83A1-F6EECF244321}">
                <p14:modId xmlns:p14="http://schemas.microsoft.com/office/powerpoint/2010/main" val="2261965835"/>
              </p:ext>
            </p:extLst>
          </p:nvPr>
        </p:nvGraphicFramePr>
        <p:xfrm>
          <a:off x="141241" y="2157373"/>
          <a:ext cx="9424475" cy="2068850"/>
        </p:xfrm>
        <a:graphic>
          <a:graphicData uri="http://schemas.openxmlformats.org/drawingml/2006/table">
            <a:tbl>
              <a:tblPr firstRow="1" bandRow="1">
                <a:noFill/>
                <a:tableStyleId>{A5BC5B75-8C59-4657-952B-7A527A87C70C}</a:tableStyleId>
              </a:tblPr>
              <a:tblGrid>
                <a:gridCol w="382900">
                  <a:extLst>
                    <a:ext uri="{9D8B030D-6E8A-4147-A177-3AD203B41FA5}">
                      <a16:colId xmlns:a16="http://schemas.microsoft.com/office/drawing/2014/main" val="20000"/>
                    </a:ext>
                  </a:extLst>
                </a:gridCol>
                <a:gridCol w="1534475">
                  <a:extLst>
                    <a:ext uri="{9D8B030D-6E8A-4147-A177-3AD203B41FA5}">
                      <a16:colId xmlns:a16="http://schemas.microsoft.com/office/drawing/2014/main" val="20001"/>
                    </a:ext>
                  </a:extLst>
                </a:gridCol>
                <a:gridCol w="967600">
                  <a:extLst>
                    <a:ext uri="{9D8B030D-6E8A-4147-A177-3AD203B41FA5}">
                      <a16:colId xmlns:a16="http://schemas.microsoft.com/office/drawing/2014/main" val="20002"/>
                    </a:ext>
                  </a:extLst>
                </a:gridCol>
                <a:gridCol w="1307900">
                  <a:extLst>
                    <a:ext uri="{9D8B030D-6E8A-4147-A177-3AD203B41FA5}">
                      <a16:colId xmlns:a16="http://schemas.microsoft.com/office/drawing/2014/main" val="20003"/>
                    </a:ext>
                  </a:extLst>
                </a:gridCol>
                <a:gridCol w="1307900">
                  <a:extLst>
                    <a:ext uri="{9D8B030D-6E8A-4147-A177-3AD203B41FA5}">
                      <a16:colId xmlns:a16="http://schemas.microsoft.com/office/drawing/2014/main" val="20004"/>
                    </a:ext>
                  </a:extLst>
                </a:gridCol>
                <a:gridCol w="1118400">
                  <a:extLst>
                    <a:ext uri="{9D8B030D-6E8A-4147-A177-3AD203B41FA5}">
                      <a16:colId xmlns:a16="http://schemas.microsoft.com/office/drawing/2014/main" val="20005"/>
                    </a:ext>
                  </a:extLst>
                </a:gridCol>
                <a:gridCol w="1497400">
                  <a:extLst>
                    <a:ext uri="{9D8B030D-6E8A-4147-A177-3AD203B41FA5}">
                      <a16:colId xmlns:a16="http://schemas.microsoft.com/office/drawing/2014/main" val="20006"/>
                    </a:ext>
                  </a:extLst>
                </a:gridCol>
                <a:gridCol w="1307900">
                  <a:extLst>
                    <a:ext uri="{9D8B030D-6E8A-4147-A177-3AD203B41FA5}">
                      <a16:colId xmlns:a16="http://schemas.microsoft.com/office/drawing/2014/main" val="20007"/>
                    </a:ext>
                  </a:extLst>
                </a:gridCol>
              </a:tblGrid>
              <a:tr h="605800">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dirty="0">
                          <a:solidFill>
                            <a:schemeClr val="lt1"/>
                          </a:solidFill>
                        </a:rPr>
                        <a:t>Year 10</a:t>
                      </a:r>
                      <a:endParaRPr sz="1400" u="none" strike="noStrike" cap="none" dirty="0"/>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1C4254"/>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Prior Knowledge &amp; Skills </a:t>
                      </a:r>
                      <a:r>
                        <a:rPr lang="en-GB" sz="1000" b="0" u="none" strike="noStrike" cap="none">
                          <a:solidFill>
                            <a:srgbClr val="1C4254"/>
                          </a:solidFill>
                        </a:rPr>
                        <a:t>from Year 9</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gridSpan="2">
                  <a:txBody>
                    <a:bodyPr/>
                    <a:lstStyle/>
                    <a:p>
                      <a:pPr marL="0" lvl="0" indent="0" algn="l" rtl="0">
                        <a:spcBef>
                          <a:spcPts val="0"/>
                        </a:spcBef>
                        <a:spcAft>
                          <a:spcPts val="0"/>
                        </a:spcAft>
                        <a:buNone/>
                      </a:pPr>
                      <a:r>
                        <a:rPr lang="en-GB" sz="1000" b="1">
                          <a:solidFill>
                            <a:srgbClr val="262626"/>
                          </a:solidFill>
                        </a:rPr>
                        <a:t>Editorial design</a:t>
                      </a:r>
                      <a:endParaRPr sz="1000" b="1">
                        <a:solidFill>
                          <a:srgbClr val="262626"/>
                        </a:solidFill>
                      </a:endParaRPr>
                    </a:p>
                    <a:p>
                      <a:pPr marL="0" lvl="0" indent="0" algn="l" rtl="0">
                        <a:spcBef>
                          <a:spcPts val="0"/>
                        </a:spcBef>
                        <a:spcAft>
                          <a:spcPts val="0"/>
                        </a:spcAft>
                        <a:buClr>
                          <a:schemeClr val="dk1"/>
                        </a:buClr>
                        <a:buSzPts val="1100"/>
                        <a:buFont typeface="Arial"/>
                        <a:buNone/>
                      </a:pPr>
                      <a:r>
                        <a:rPr lang="en-GB" sz="1000">
                          <a:solidFill>
                            <a:srgbClr val="7F7F7F"/>
                          </a:solidFill>
                        </a:rPr>
                        <a:t>P3: Pop Icons (Raygun magazine)</a:t>
                      </a:r>
                      <a:endParaRPr>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lvl="0" indent="0" algn="l" rtl="0">
                        <a:spcBef>
                          <a:spcPts val="0"/>
                        </a:spcBef>
                        <a:spcAft>
                          <a:spcPts val="0"/>
                        </a:spcAft>
                        <a:buClr>
                          <a:schemeClr val="dk1"/>
                        </a:buClr>
                        <a:buSzPts val="1100"/>
                        <a:buFont typeface="Arial"/>
                        <a:buNone/>
                      </a:pPr>
                      <a:r>
                        <a:rPr lang="en-GB" sz="1000" b="1">
                          <a:solidFill>
                            <a:srgbClr val="262626"/>
                          </a:solidFill>
                        </a:rPr>
                        <a:t>MOCK EXAM 1 - 5hrs - Book Cover Design</a:t>
                      </a:r>
                      <a:endParaRPr>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GB" sz="1000">
                          <a:solidFill>
                            <a:srgbClr val="888888"/>
                          </a:solidFill>
                        </a:rPr>
                        <a:t>P4: Graphic Communication</a:t>
                      </a:r>
                      <a:r>
                        <a:rPr lang="en-GB" sz="1000">
                          <a:solidFill>
                            <a:srgbClr val="262626"/>
                          </a:solidFill>
                        </a:rPr>
                        <a:t>    </a:t>
                      </a:r>
                      <a:r>
                        <a:rPr lang="en-GB" sz="1000" b="1">
                          <a:solidFill>
                            <a:srgbClr val="262626"/>
                          </a:solidFill>
                        </a:rPr>
                        <a:t>                          </a:t>
                      </a:r>
                      <a:endParaRPr sz="1000">
                        <a:solidFill>
                          <a:srgbClr val="7F7F7F"/>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lvl="0" indent="0" algn="l" rtl="0">
                        <a:spcBef>
                          <a:spcPts val="0"/>
                        </a:spcBef>
                        <a:spcAft>
                          <a:spcPts val="0"/>
                        </a:spcAft>
                        <a:buNone/>
                      </a:pPr>
                      <a:r>
                        <a:rPr lang="en-GB" sz="1000" b="1">
                          <a:solidFill>
                            <a:srgbClr val="262626"/>
                          </a:solidFill>
                        </a:rPr>
                        <a:t>Logo design</a:t>
                      </a:r>
                      <a:endParaRPr>
                        <a:solidFill>
                          <a:schemeClr val="dk1"/>
                        </a:solidFill>
                        <a:latin typeface="Calibri"/>
                        <a:ea typeface="Calibri"/>
                        <a:cs typeface="Calibri"/>
                        <a:sym typeface="Calibri"/>
                      </a:endParaRPr>
                    </a:p>
                    <a:p>
                      <a:pPr marL="0" lvl="0" indent="0" algn="l" rtl="0">
                        <a:spcBef>
                          <a:spcPts val="0"/>
                        </a:spcBef>
                        <a:spcAft>
                          <a:spcPts val="0"/>
                        </a:spcAft>
                        <a:buNone/>
                      </a:pPr>
                      <a:r>
                        <a:rPr lang="en-GB" sz="1000">
                          <a:solidFill>
                            <a:srgbClr val="7F7F7F"/>
                          </a:solidFill>
                        </a:rPr>
                        <a:t>P5: Festivals                     </a:t>
                      </a:r>
                      <a:endParaRPr>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extLst>
                  <a:ext uri="{0D108BD9-81ED-4DB2-BD59-A6C34878D82A}">
                    <a16:rowId xmlns:a16="http://schemas.microsoft.com/office/drawing/2014/main" val="10000"/>
                  </a:ext>
                </a:extLst>
              </a:tr>
              <a:tr h="134925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900">
                          <a:solidFill>
                            <a:srgbClr val="000000"/>
                          </a:solidFill>
                        </a:rPr>
                        <a:t>Students have a good understanding of composition and the basic rules of design. Students will have a beginners understanding of Adobe Photoshop and will have started to take photographs for design use.</a:t>
                      </a:r>
                      <a:endParaRPr sz="900" u="none" strike="noStrike" cap="none">
                        <a:solidFill>
                          <a:srgbClr val="000000"/>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gridSpan="2">
                  <a:txBody>
                    <a:bodyPr/>
                    <a:lstStyle/>
                    <a:p>
                      <a:pPr marL="0" lvl="0" indent="0" algn="l" rtl="0">
                        <a:spcBef>
                          <a:spcPts val="0"/>
                        </a:spcBef>
                        <a:spcAft>
                          <a:spcPts val="0"/>
                        </a:spcAft>
                        <a:buNone/>
                      </a:pPr>
                      <a:r>
                        <a:rPr lang="en-GB" sz="900">
                          <a:solidFill>
                            <a:srgbClr val="000000"/>
                          </a:solidFill>
                        </a:rPr>
                        <a:t>Students will understand how to design using a grid and how to break the rules of design to create really creative editorial design in the style of RayGun magazine, students will look at the iconic designers David Carson and Chris Ashworth. Students will take their own photographs to use in their magazine spreads. They will also explore creative typography to communicate the theme of their magazine article.</a:t>
                      </a:r>
                      <a:endParaRPr sz="1500">
                        <a:solidFill>
                          <a:srgbClr val="000000"/>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2">
                  <a:txBody>
                    <a:bodyPr/>
                    <a:lstStyle/>
                    <a:p>
                      <a:pPr marL="0" lvl="0" indent="0" algn="l" rtl="0">
                        <a:spcBef>
                          <a:spcPts val="0"/>
                        </a:spcBef>
                        <a:spcAft>
                          <a:spcPts val="0"/>
                        </a:spcAft>
                        <a:buNone/>
                      </a:pPr>
                      <a:r>
                        <a:rPr lang="en-GB" sz="900">
                          <a:solidFill>
                            <a:srgbClr val="000000"/>
                          </a:solidFill>
                        </a:rPr>
                        <a:t>Students use a given theme to explore. They will then research the use of illustrators to influence their design ideas and develop an illustrated book cover. Students will have the opportunity to explore how typography is used in book cover design and  how to interpret a story through a cover design.</a:t>
                      </a:r>
                      <a:endParaRPr sz="900">
                        <a:solidFill>
                          <a:srgbClr val="000000"/>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2">
                  <a:txBody>
                    <a:bodyPr/>
                    <a:lstStyle/>
                    <a:p>
                      <a:pPr marL="0" lvl="0" indent="0" algn="l" rtl="0">
                        <a:spcBef>
                          <a:spcPts val="0"/>
                        </a:spcBef>
                        <a:spcAft>
                          <a:spcPts val="0"/>
                        </a:spcAft>
                        <a:buNone/>
                      </a:pPr>
                      <a:r>
                        <a:rPr lang="en-GB" sz="900" dirty="0">
                          <a:solidFill>
                            <a:srgbClr val="000000"/>
                          </a:solidFill>
                        </a:rPr>
                        <a:t>Students will start their Festival project in year 10 and this will continue through to </a:t>
                      </a:r>
                      <a:r>
                        <a:rPr lang="en-GB" sz="900" dirty="0" err="1">
                          <a:solidFill>
                            <a:srgbClr val="000000"/>
                          </a:solidFill>
                        </a:rPr>
                        <a:t>yr</a:t>
                      </a:r>
                      <a:r>
                        <a:rPr lang="en-GB" sz="900" dirty="0">
                          <a:solidFill>
                            <a:srgbClr val="000000"/>
                          </a:solidFill>
                        </a:rPr>
                        <a:t> 11. This first section of the project will see students researching logo design and developing a logo for their festival to appear on their posters and merchandise. Students will follow the design process to create a successful logo. Students will explore the use of typography and how to turn an image into an icon. Students will also learn how to use Adobe Illustrator.</a:t>
                      </a:r>
                      <a:r>
                        <a:rPr lang="en-GB" sz="800" dirty="0">
                          <a:solidFill>
                            <a:srgbClr val="000000"/>
                          </a:solidFill>
                        </a:rPr>
                        <a:t> </a:t>
                      </a:r>
                      <a:endParaRPr sz="800" dirty="0">
                        <a:solidFill>
                          <a:srgbClr val="000000"/>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1"/>
                  </a:ext>
                </a:extLst>
              </a:tr>
            </a:tbl>
          </a:graphicData>
        </a:graphic>
      </p:graphicFrame>
      <p:graphicFrame>
        <p:nvGraphicFramePr>
          <p:cNvPr id="133" name="Google Shape;133;p17"/>
          <p:cNvGraphicFramePr/>
          <p:nvPr>
            <p:extLst>
              <p:ext uri="{D42A27DB-BD31-4B8C-83A1-F6EECF244321}">
                <p14:modId xmlns:p14="http://schemas.microsoft.com/office/powerpoint/2010/main" val="792948124"/>
              </p:ext>
            </p:extLst>
          </p:nvPr>
        </p:nvGraphicFramePr>
        <p:xfrm>
          <a:off x="169462" y="608981"/>
          <a:ext cx="9368050" cy="1459250"/>
        </p:xfrm>
        <a:graphic>
          <a:graphicData uri="http://schemas.openxmlformats.org/drawingml/2006/table">
            <a:tbl>
              <a:tblPr firstRow="1" bandRow="1">
                <a:noFill/>
                <a:tableStyleId>{A5BC5B75-8C59-4657-952B-7A527A87C70C}</a:tableStyleId>
              </a:tblPr>
              <a:tblGrid>
                <a:gridCol w="382900">
                  <a:extLst>
                    <a:ext uri="{9D8B030D-6E8A-4147-A177-3AD203B41FA5}">
                      <a16:colId xmlns:a16="http://schemas.microsoft.com/office/drawing/2014/main" val="20000"/>
                    </a:ext>
                  </a:extLst>
                </a:gridCol>
                <a:gridCol w="1240375">
                  <a:extLst>
                    <a:ext uri="{9D8B030D-6E8A-4147-A177-3AD203B41FA5}">
                      <a16:colId xmlns:a16="http://schemas.microsoft.com/office/drawing/2014/main" val="20001"/>
                    </a:ext>
                  </a:extLst>
                </a:gridCol>
                <a:gridCol w="1877675">
                  <a:extLst>
                    <a:ext uri="{9D8B030D-6E8A-4147-A177-3AD203B41FA5}">
                      <a16:colId xmlns:a16="http://schemas.microsoft.com/office/drawing/2014/main" val="20002"/>
                    </a:ext>
                  </a:extLst>
                </a:gridCol>
                <a:gridCol w="1955700">
                  <a:extLst>
                    <a:ext uri="{9D8B030D-6E8A-4147-A177-3AD203B41FA5}">
                      <a16:colId xmlns:a16="http://schemas.microsoft.com/office/drawing/2014/main" val="20003"/>
                    </a:ext>
                  </a:extLst>
                </a:gridCol>
                <a:gridCol w="1955700">
                  <a:extLst>
                    <a:ext uri="{9D8B030D-6E8A-4147-A177-3AD203B41FA5}">
                      <a16:colId xmlns:a16="http://schemas.microsoft.com/office/drawing/2014/main" val="20004"/>
                    </a:ext>
                  </a:extLst>
                </a:gridCol>
                <a:gridCol w="1955700">
                  <a:extLst>
                    <a:ext uri="{9D8B030D-6E8A-4147-A177-3AD203B41FA5}">
                      <a16:colId xmlns:a16="http://schemas.microsoft.com/office/drawing/2014/main" val="20005"/>
                    </a:ext>
                  </a:extLst>
                </a:gridCol>
              </a:tblGrid>
              <a:tr h="396250">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dirty="0">
                          <a:solidFill>
                            <a:schemeClr val="lt1"/>
                          </a:solidFill>
                        </a:rPr>
                        <a:t>Year 9</a:t>
                      </a:r>
                      <a:endParaRPr sz="1400" u="none" strike="noStrike" cap="none" dirty="0"/>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F26622"/>
                          </a:solidFill>
                        </a:rPr>
                        <a:t>Prior Knowledge &amp; Skills from Year 8</a:t>
                      </a:r>
                      <a:endParaRPr sz="1400" b="1"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BE4D4"/>
                    </a:solidFill>
                  </a:tcPr>
                </a:tc>
                <a:tc gridSpan="2">
                  <a:txBody>
                    <a:bodyPr/>
                    <a:lstStyle/>
                    <a:p>
                      <a:pPr marL="0" lvl="0" indent="0" algn="l" rtl="0">
                        <a:spcBef>
                          <a:spcPts val="0"/>
                        </a:spcBef>
                        <a:spcAft>
                          <a:spcPts val="0"/>
                        </a:spcAft>
                        <a:buNone/>
                      </a:pPr>
                      <a:r>
                        <a:rPr lang="en-GB" sz="1000" b="1">
                          <a:solidFill>
                            <a:srgbClr val="888888"/>
                          </a:solidFill>
                        </a:rPr>
                        <a:t>Graphic illustration</a:t>
                      </a:r>
                      <a:endParaRPr sz="1000" b="1">
                        <a:solidFill>
                          <a:srgbClr val="888888"/>
                        </a:solidFill>
                      </a:endParaRPr>
                    </a:p>
                    <a:p>
                      <a:pPr marL="0" lvl="0" indent="0" algn="l" rtl="0">
                        <a:spcBef>
                          <a:spcPts val="0"/>
                        </a:spcBef>
                        <a:spcAft>
                          <a:spcPts val="0"/>
                        </a:spcAft>
                        <a:buNone/>
                      </a:pPr>
                      <a:r>
                        <a:rPr lang="en-GB" sz="1000">
                          <a:solidFill>
                            <a:srgbClr val="888888"/>
                          </a:solidFill>
                        </a:rPr>
                        <a:t>P1: Typography as art</a:t>
                      </a:r>
                      <a:endParaRPr sz="1000">
                        <a:solidFill>
                          <a:srgbClr val="888888"/>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gridSpan="2">
                  <a:txBody>
                    <a:bodyPr/>
                    <a:lstStyle/>
                    <a:p>
                      <a:pPr marL="0" lvl="0" indent="0" algn="l" rtl="0">
                        <a:spcBef>
                          <a:spcPts val="0"/>
                        </a:spcBef>
                        <a:spcAft>
                          <a:spcPts val="0"/>
                        </a:spcAft>
                        <a:buNone/>
                      </a:pPr>
                      <a:r>
                        <a:rPr lang="en-GB" sz="1000" b="1">
                          <a:solidFill>
                            <a:srgbClr val="888888"/>
                          </a:solidFill>
                        </a:rPr>
                        <a:t>Collage design</a:t>
                      </a:r>
                      <a:endParaRPr sz="1000" b="1">
                        <a:solidFill>
                          <a:srgbClr val="888888"/>
                        </a:solidFill>
                      </a:endParaRPr>
                    </a:p>
                    <a:p>
                      <a:pPr marL="0" lvl="0" indent="0" algn="l" rtl="0">
                        <a:spcBef>
                          <a:spcPts val="0"/>
                        </a:spcBef>
                        <a:spcAft>
                          <a:spcPts val="0"/>
                        </a:spcAft>
                        <a:buNone/>
                      </a:pPr>
                      <a:r>
                        <a:rPr lang="en-GB" sz="1000">
                          <a:solidFill>
                            <a:srgbClr val="888888"/>
                          </a:solidFill>
                        </a:rPr>
                        <a:t>P2: Vintage (Eduado Recife)</a:t>
                      </a:r>
                      <a:endParaRPr sz="1000">
                        <a:solidFill>
                          <a:srgbClr val="888888"/>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extLst>
                  <a:ext uri="{0D108BD9-81ED-4DB2-BD59-A6C34878D82A}">
                    <a16:rowId xmlns:a16="http://schemas.microsoft.com/office/drawing/2014/main" val="10000"/>
                  </a:ext>
                </a:extLst>
              </a:tr>
              <a:tr h="106300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900"/>
                        <a:t>Students have built their understanding of designing to a brief, illustration techniques,  colour psychology, composition.</a:t>
                      </a:r>
                      <a:endParaRPr sz="9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gridSpan="2">
                  <a:txBody>
                    <a:bodyPr/>
                    <a:lstStyle/>
                    <a:p>
                      <a:pPr marL="0" lvl="0" indent="0" algn="l" rtl="0">
                        <a:spcBef>
                          <a:spcPts val="0"/>
                        </a:spcBef>
                        <a:spcAft>
                          <a:spcPts val="0"/>
                        </a:spcAft>
                        <a:buNone/>
                      </a:pPr>
                      <a:r>
                        <a:rPr lang="en-GB" sz="900"/>
                        <a:t>Students explore the use of typography as an artform as well as a communication tool. Students will use the influence of renowned typographers to create typographic compositions using a range of  materials and techniques. Students use experimental techniques and combine it with their own photography and illustrations to design a piece of packaging. Students will understand the need for a brief and how to work to the needs of a specific target audience.</a:t>
                      </a:r>
                      <a:endParaRPr sz="900"/>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2">
                  <a:txBody>
                    <a:bodyPr/>
                    <a:lstStyle/>
                    <a:p>
                      <a:pPr marL="0" lvl="0" indent="0" algn="l" rtl="0">
                        <a:spcBef>
                          <a:spcPts val="0"/>
                        </a:spcBef>
                        <a:spcAft>
                          <a:spcPts val="0"/>
                        </a:spcAft>
                        <a:buNone/>
                      </a:pPr>
                      <a:r>
                        <a:rPr lang="en-GB" sz="900" dirty="0">
                          <a:solidFill>
                            <a:srgbClr val="262626"/>
                          </a:solidFill>
                        </a:rPr>
                        <a:t>Students will learn the basic rules of composition and graphic design  through the medium of  collage and digital collage. They will learn to design a poster to highlight their chosen social issue to explore how design can be used to affect social change. Student will have the opportunity to learn some of the functions of Adobe Photoshop and their final design will be an A3 poster.</a:t>
                      </a:r>
                      <a:endParaRPr sz="900" dirty="0">
                        <a:solidFill>
                          <a:srgbClr val="262626"/>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1"/>
                  </a:ext>
                </a:extLst>
              </a:tr>
            </a:tbl>
          </a:graphicData>
        </a:graphic>
      </p:graphicFrame>
      <p:sp>
        <p:nvSpPr>
          <p:cNvPr id="134" name="Google Shape;134;p17"/>
          <p:cNvSpPr txBox="1"/>
          <p:nvPr/>
        </p:nvSpPr>
        <p:spPr>
          <a:xfrm>
            <a:off x="472674" y="76200"/>
            <a:ext cx="68886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en-GB" sz="3200" b="1" dirty="0">
                <a:solidFill>
                  <a:schemeClr val="lt1"/>
                </a:solidFill>
                <a:latin typeface="Segoe Print" panose="02000800000000000000" pitchFamily="2" charset="0"/>
                <a:ea typeface="Quattrocento Sans"/>
                <a:cs typeface="Quattrocento Sans"/>
                <a:sym typeface="Quattrocento Sans"/>
              </a:rPr>
              <a:t>Graphics KS4</a:t>
            </a:r>
            <a:endParaRPr sz="2400" b="1" i="0" u="none" strike="noStrike" cap="none" dirty="0">
              <a:solidFill>
                <a:schemeClr val="lt1"/>
              </a:solidFill>
              <a:latin typeface="Segoe Print" panose="02000800000000000000" pitchFamily="2" charset="0"/>
              <a:ea typeface="Quattrocento Sans"/>
              <a:cs typeface="Quattrocento Sans"/>
              <a:sym typeface="Quattrocento Sans"/>
            </a:endParaRPr>
          </a:p>
        </p:txBody>
      </p:sp>
      <p:graphicFrame>
        <p:nvGraphicFramePr>
          <p:cNvPr id="135" name="Google Shape;135;p17"/>
          <p:cNvGraphicFramePr/>
          <p:nvPr/>
        </p:nvGraphicFramePr>
        <p:xfrm>
          <a:off x="8208041" y="4315371"/>
          <a:ext cx="1402475" cy="2480330"/>
        </p:xfrm>
        <a:graphic>
          <a:graphicData uri="http://schemas.openxmlformats.org/drawingml/2006/table">
            <a:tbl>
              <a:tblPr firstRow="1" bandRow="1">
                <a:noFill/>
                <a:tableStyleId>{A5BC5B75-8C59-4657-952B-7A527A87C70C}</a:tableStyleId>
              </a:tblPr>
              <a:tblGrid>
                <a:gridCol w="1402475">
                  <a:extLst>
                    <a:ext uri="{9D8B030D-6E8A-4147-A177-3AD203B41FA5}">
                      <a16:colId xmlns:a16="http://schemas.microsoft.com/office/drawing/2014/main" val="20000"/>
                    </a:ext>
                  </a:extLst>
                </a:gridCol>
              </a:tblGrid>
              <a:tr h="605800">
                <a:tc>
                  <a:txBody>
                    <a:bodyPr/>
                    <a:lstStyle/>
                    <a:p>
                      <a:pPr marL="0" marR="0" lvl="0" indent="0" algn="l" rtl="0">
                        <a:lnSpc>
                          <a:spcPct val="100000"/>
                        </a:lnSpc>
                        <a:spcBef>
                          <a:spcPts val="0"/>
                        </a:spcBef>
                        <a:spcAft>
                          <a:spcPts val="0"/>
                        </a:spcAft>
                        <a:buClr>
                          <a:schemeClr val="lt1"/>
                        </a:buClr>
                        <a:buSzPts val="1400"/>
                        <a:buFont typeface="Calibri"/>
                        <a:buNone/>
                      </a:pPr>
                      <a:r>
                        <a:rPr lang="en-GB" sz="1200" b="1" u="none" strike="noStrike" cap="none">
                          <a:solidFill>
                            <a:schemeClr val="lt1"/>
                          </a:solidFill>
                        </a:rPr>
                        <a:t>Extra Curricular </a:t>
                      </a:r>
                      <a:r>
                        <a:rPr lang="en-GB" sz="1200" b="1">
                          <a:solidFill>
                            <a:schemeClr val="lt1"/>
                          </a:solidFill>
                        </a:rPr>
                        <a:t>Opportunities</a:t>
                      </a:r>
                      <a:endParaRPr sz="1200" b="0" u="none" strike="noStrike" cap="none">
                        <a:solidFill>
                          <a:schemeClr val="lt1"/>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C20D"/>
                    </a:solidFill>
                  </a:tcPr>
                </a:tc>
                <a:extLst>
                  <a:ext uri="{0D108BD9-81ED-4DB2-BD59-A6C34878D82A}">
                    <a16:rowId xmlns:a16="http://schemas.microsoft.com/office/drawing/2014/main" val="10000"/>
                  </a:ext>
                </a:extLst>
              </a:tr>
              <a:tr h="1500275">
                <a:tc>
                  <a:txBody>
                    <a:bodyPr/>
                    <a:lstStyle/>
                    <a:p>
                      <a:pPr marL="171450" lvl="0" indent="-177800" algn="l" rtl="0">
                        <a:spcBef>
                          <a:spcPts val="0"/>
                        </a:spcBef>
                        <a:spcAft>
                          <a:spcPts val="0"/>
                        </a:spcAft>
                        <a:buClr>
                          <a:srgbClr val="000000"/>
                        </a:buClr>
                        <a:buSzPts val="900"/>
                        <a:buChar char="•"/>
                      </a:pPr>
                      <a:r>
                        <a:rPr lang="en-GB" sz="900" dirty="0">
                          <a:solidFill>
                            <a:srgbClr val="000000"/>
                          </a:solidFill>
                        </a:rPr>
                        <a:t>Competition (local and national) entry (all years)</a:t>
                      </a:r>
                      <a:endParaRPr sz="900" dirty="0">
                        <a:solidFill>
                          <a:srgbClr val="000000"/>
                        </a:solidFill>
                      </a:endParaRPr>
                    </a:p>
                    <a:p>
                      <a:pPr marL="171450" lvl="0" indent="-177800" algn="l" rtl="0">
                        <a:spcBef>
                          <a:spcPts val="0"/>
                        </a:spcBef>
                        <a:spcAft>
                          <a:spcPts val="0"/>
                        </a:spcAft>
                        <a:buClr>
                          <a:srgbClr val="000000"/>
                        </a:buClr>
                        <a:buSzPts val="900"/>
                        <a:buChar char="•"/>
                      </a:pPr>
                      <a:r>
                        <a:rPr lang="en-GB" sz="900" dirty="0">
                          <a:solidFill>
                            <a:srgbClr val="000000"/>
                          </a:solidFill>
                        </a:rPr>
                        <a:t>Online Twitter gallery to celebrate achievement (all years)</a:t>
                      </a:r>
                      <a:endParaRPr sz="900" dirty="0">
                        <a:solidFill>
                          <a:srgbClr val="000000"/>
                        </a:solidFill>
                      </a:endParaRPr>
                    </a:p>
                    <a:p>
                      <a:pPr marL="171450" lvl="0" indent="-177800" algn="l" rtl="0">
                        <a:spcBef>
                          <a:spcPts val="0"/>
                        </a:spcBef>
                        <a:spcAft>
                          <a:spcPts val="0"/>
                        </a:spcAft>
                        <a:buClr>
                          <a:srgbClr val="000000"/>
                        </a:buClr>
                        <a:buSzPts val="900"/>
                        <a:buChar char="•"/>
                      </a:pPr>
                      <a:r>
                        <a:rPr lang="en-GB" sz="900" dirty="0">
                          <a:solidFill>
                            <a:srgbClr val="000000"/>
                          </a:solidFill>
                        </a:rPr>
                        <a:t>Stretch and Challenge group Term 2 (Y7-8)</a:t>
                      </a:r>
                      <a:endParaRPr sz="900" dirty="0">
                        <a:solidFill>
                          <a:srgbClr val="000000"/>
                        </a:solidFill>
                      </a:endParaRPr>
                    </a:p>
                    <a:p>
                      <a:pPr marL="171450" lvl="0" indent="-177800" algn="l" rtl="0">
                        <a:spcBef>
                          <a:spcPts val="0"/>
                        </a:spcBef>
                        <a:spcAft>
                          <a:spcPts val="0"/>
                        </a:spcAft>
                        <a:buClr>
                          <a:srgbClr val="000000"/>
                        </a:buClr>
                        <a:buSzPts val="900"/>
                        <a:buChar char="•"/>
                      </a:pPr>
                      <a:r>
                        <a:rPr lang="en-GB" sz="900" dirty="0">
                          <a:solidFill>
                            <a:srgbClr val="000000"/>
                          </a:solidFill>
                        </a:rPr>
                        <a:t>Coursework  Cafe (Y11) Term 3</a:t>
                      </a:r>
                      <a:endParaRPr sz="900" dirty="0">
                        <a:solidFill>
                          <a:srgbClr val="000000"/>
                        </a:solidFill>
                      </a:endParaRPr>
                    </a:p>
                    <a:p>
                      <a:pPr marL="171450" lvl="0" indent="-177800" algn="l" rtl="0">
                        <a:spcBef>
                          <a:spcPts val="0"/>
                        </a:spcBef>
                        <a:spcAft>
                          <a:spcPts val="0"/>
                        </a:spcAft>
                        <a:buClr>
                          <a:srgbClr val="000000"/>
                        </a:buClr>
                        <a:buSzPts val="900"/>
                        <a:buChar char="•"/>
                      </a:pPr>
                      <a:r>
                        <a:rPr lang="en-GB" sz="900" dirty="0">
                          <a:solidFill>
                            <a:srgbClr val="000000"/>
                          </a:solidFill>
                        </a:rPr>
                        <a:t>Community artwork involvement </a:t>
                      </a:r>
                      <a:endParaRPr sz="1100" dirty="0">
                        <a:solidFill>
                          <a:srgbClr val="000000"/>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136" name="Google Shape;136;p17"/>
          <p:cNvGraphicFramePr/>
          <p:nvPr>
            <p:extLst>
              <p:ext uri="{D42A27DB-BD31-4B8C-83A1-F6EECF244321}">
                <p14:modId xmlns:p14="http://schemas.microsoft.com/office/powerpoint/2010/main" val="2014005811"/>
              </p:ext>
            </p:extLst>
          </p:nvPr>
        </p:nvGraphicFramePr>
        <p:xfrm>
          <a:off x="157516" y="4315374"/>
          <a:ext cx="7923150" cy="2571770"/>
        </p:xfrm>
        <a:graphic>
          <a:graphicData uri="http://schemas.openxmlformats.org/drawingml/2006/table">
            <a:tbl>
              <a:tblPr firstRow="1" bandRow="1">
                <a:noFill/>
                <a:tableStyleId>{A5BC5B75-8C59-4657-952B-7A527A87C70C}</a:tableStyleId>
              </a:tblPr>
              <a:tblGrid>
                <a:gridCol w="382900">
                  <a:extLst>
                    <a:ext uri="{9D8B030D-6E8A-4147-A177-3AD203B41FA5}">
                      <a16:colId xmlns:a16="http://schemas.microsoft.com/office/drawing/2014/main" val="20000"/>
                    </a:ext>
                  </a:extLst>
                </a:gridCol>
                <a:gridCol w="1147100">
                  <a:extLst>
                    <a:ext uri="{9D8B030D-6E8A-4147-A177-3AD203B41FA5}">
                      <a16:colId xmlns:a16="http://schemas.microsoft.com/office/drawing/2014/main" val="20001"/>
                    </a:ext>
                  </a:extLst>
                </a:gridCol>
                <a:gridCol w="1159075">
                  <a:extLst>
                    <a:ext uri="{9D8B030D-6E8A-4147-A177-3AD203B41FA5}">
                      <a16:colId xmlns:a16="http://schemas.microsoft.com/office/drawing/2014/main" val="20002"/>
                    </a:ext>
                  </a:extLst>
                </a:gridCol>
                <a:gridCol w="382850">
                  <a:extLst>
                    <a:ext uri="{9D8B030D-6E8A-4147-A177-3AD203B41FA5}">
                      <a16:colId xmlns:a16="http://schemas.microsoft.com/office/drawing/2014/main" val="20003"/>
                    </a:ext>
                  </a:extLst>
                </a:gridCol>
                <a:gridCol w="1443575">
                  <a:extLst>
                    <a:ext uri="{9D8B030D-6E8A-4147-A177-3AD203B41FA5}">
                      <a16:colId xmlns:a16="http://schemas.microsoft.com/office/drawing/2014/main" val="20004"/>
                    </a:ext>
                  </a:extLst>
                </a:gridCol>
                <a:gridCol w="526925">
                  <a:extLst>
                    <a:ext uri="{9D8B030D-6E8A-4147-A177-3AD203B41FA5}">
                      <a16:colId xmlns:a16="http://schemas.microsoft.com/office/drawing/2014/main" val="20005"/>
                    </a:ext>
                  </a:extLst>
                </a:gridCol>
                <a:gridCol w="922125">
                  <a:extLst>
                    <a:ext uri="{9D8B030D-6E8A-4147-A177-3AD203B41FA5}">
                      <a16:colId xmlns:a16="http://schemas.microsoft.com/office/drawing/2014/main" val="20006"/>
                    </a:ext>
                  </a:extLst>
                </a:gridCol>
                <a:gridCol w="382850">
                  <a:extLst>
                    <a:ext uri="{9D8B030D-6E8A-4147-A177-3AD203B41FA5}">
                      <a16:colId xmlns:a16="http://schemas.microsoft.com/office/drawing/2014/main" val="20007"/>
                    </a:ext>
                  </a:extLst>
                </a:gridCol>
                <a:gridCol w="1575750">
                  <a:extLst>
                    <a:ext uri="{9D8B030D-6E8A-4147-A177-3AD203B41FA5}">
                      <a16:colId xmlns:a16="http://schemas.microsoft.com/office/drawing/2014/main" val="20008"/>
                    </a:ext>
                  </a:extLst>
                </a:gridCol>
              </a:tblGrid>
              <a:tr h="605800">
                <a:tc rowSpan="3">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dirty="0">
                          <a:solidFill>
                            <a:schemeClr val="lt1"/>
                          </a:solidFill>
                        </a:rPr>
                        <a:t>Year 11</a:t>
                      </a:r>
                      <a:endParaRPr sz="1400" u="none" strike="noStrike" cap="none" dirty="0"/>
                    </a:p>
                  </a:txBody>
                  <a:tcPr marL="91450" marR="91450" marT="45725" marB="45725" vert="vert27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1C4254"/>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Prior Knowledge &amp; Skills </a:t>
                      </a:r>
                      <a:r>
                        <a:rPr lang="en-GB" sz="1000" b="0" u="none" strike="noStrike" cap="none">
                          <a:solidFill>
                            <a:srgbClr val="1C4254"/>
                          </a:solidFill>
                        </a:rPr>
                        <a:t>from Year 10</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gridSpan="2">
                  <a:txBody>
                    <a:bodyPr/>
                    <a:lstStyle/>
                    <a:p>
                      <a:pPr marL="0" lvl="0" indent="0" algn="l" rtl="0">
                        <a:spcBef>
                          <a:spcPts val="0"/>
                        </a:spcBef>
                        <a:spcAft>
                          <a:spcPts val="0"/>
                        </a:spcAft>
                        <a:buClr>
                          <a:schemeClr val="dk1"/>
                        </a:buClr>
                        <a:buSzPts val="1100"/>
                        <a:buFont typeface="Arial"/>
                        <a:buNone/>
                      </a:pPr>
                      <a:r>
                        <a:rPr lang="en-GB" sz="1000" b="1">
                          <a:solidFill>
                            <a:srgbClr val="262626"/>
                          </a:solidFill>
                        </a:rPr>
                        <a:t>MOCK EXAM 2 - 10hrs - </a:t>
                      </a:r>
                      <a:endParaRPr sz="1000" b="1">
                        <a:solidFill>
                          <a:srgbClr val="262626"/>
                        </a:solidFill>
                      </a:endParaRPr>
                    </a:p>
                    <a:p>
                      <a:pPr marL="0" lvl="0" indent="0" algn="l" rtl="0">
                        <a:spcBef>
                          <a:spcPts val="0"/>
                        </a:spcBef>
                        <a:spcAft>
                          <a:spcPts val="0"/>
                        </a:spcAft>
                        <a:buNone/>
                      </a:pPr>
                      <a:r>
                        <a:rPr lang="en-GB" sz="1000">
                          <a:solidFill>
                            <a:srgbClr val="888888"/>
                          </a:solidFill>
                        </a:rPr>
                        <a:t>P6: Festivals</a:t>
                      </a:r>
                      <a:endParaRPr sz="1000">
                        <a:solidFill>
                          <a:srgbClr val="888888"/>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a:txBody>
                    <a:bodyPr/>
                    <a:lstStyle/>
                    <a:p>
                      <a:pPr marL="0" lvl="0" indent="0" algn="l" rtl="0">
                        <a:spcBef>
                          <a:spcPts val="0"/>
                        </a:spcBef>
                        <a:spcAft>
                          <a:spcPts val="0"/>
                        </a:spcAft>
                        <a:buClr>
                          <a:schemeClr val="dk1"/>
                        </a:buClr>
                        <a:buSzPts val="1000"/>
                        <a:buFont typeface="Arial"/>
                        <a:buNone/>
                      </a:pPr>
                      <a:r>
                        <a:rPr lang="en-GB" sz="1000" b="1">
                          <a:solidFill>
                            <a:srgbClr val="262626"/>
                          </a:solidFill>
                        </a:rPr>
                        <a:t>Unit 1 Refinement</a:t>
                      </a:r>
                      <a:endParaRPr/>
                    </a:p>
                    <a:p>
                      <a:pPr marL="0" lvl="0" indent="0" algn="l" rtl="0">
                        <a:spcBef>
                          <a:spcPts val="0"/>
                        </a:spcBef>
                        <a:spcAft>
                          <a:spcPts val="0"/>
                        </a:spcAft>
                        <a:buClr>
                          <a:schemeClr val="dk1"/>
                        </a:buClr>
                        <a:buSzPts val="1000"/>
                        <a:buFont typeface="Arial"/>
                        <a:buNone/>
                      </a:pPr>
                      <a:r>
                        <a:rPr lang="en-GB" sz="1000">
                          <a:solidFill>
                            <a:srgbClr val="7F7F7F"/>
                          </a:solidFill>
                        </a:rPr>
                        <a:t>DIRT</a:t>
                      </a:r>
                      <a:endParaRPr sz="1000" b="1">
                        <a:solidFill>
                          <a:srgbClr val="262626"/>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gridSpan="3">
                  <a:txBody>
                    <a:bodyPr/>
                    <a:lstStyle/>
                    <a:p>
                      <a:pPr marL="0" lvl="0" indent="0" algn="l" rtl="0">
                        <a:spcBef>
                          <a:spcPts val="0"/>
                        </a:spcBef>
                        <a:spcAft>
                          <a:spcPts val="0"/>
                        </a:spcAft>
                        <a:buClr>
                          <a:schemeClr val="dk1"/>
                        </a:buClr>
                        <a:buSzPts val="1100"/>
                        <a:buFont typeface="Arial"/>
                        <a:buNone/>
                      </a:pPr>
                      <a:r>
                        <a:rPr lang="en-GB" sz="1000" b="1">
                          <a:solidFill>
                            <a:srgbClr val="262626"/>
                          </a:solidFill>
                        </a:rPr>
                        <a:t>Unit 2 ESA - Free choice technique</a:t>
                      </a:r>
                      <a:endParaRPr sz="1000" b="1">
                        <a:solidFill>
                          <a:srgbClr val="262626"/>
                        </a:solidFill>
                      </a:endParaRPr>
                    </a:p>
                    <a:p>
                      <a:pPr marL="0" lvl="0" indent="0" algn="l" rtl="0">
                        <a:spcBef>
                          <a:spcPts val="0"/>
                        </a:spcBef>
                        <a:spcAft>
                          <a:spcPts val="0"/>
                        </a:spcAft>
                        <a:buClr>
                          <a:schemeClr val="dk1"/>
                        </a:buClr>
                        <a:buSzPts val="1100"/>
                        <a:buFont typeface="Arial"/>
                        <a:buNone/>
                      </a:pPr>
                      <a:r>
                        <a:rPr lang="en-GB" sz="1000">
                          <a:solidFill>
                            <a:srgbClr val="888888"/>
                          </a:solidFill>
                        </a:rPr>
                        <a:t>Externally Set theme</a:t>
                      </a:r>
                      <a:endParaRPr sz="1000">
                        <a:solidFill>
                          <a:srgbClr val="888888"/>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hMerge="1">
                  <a:txBody>
                    <a:bodyPr/>
                    <a:lstStyle/>
                    <a:p>
                      <a:endParaRPr lang="en-US"/>
                    </a:p>
                  </a:txBody>
                  <a:tcPr/>
                </a:tc>
                <a:tc>
                  <a:txBody>
                    <a:bodyPr/>
                    <a:lstStyle/>
                    <a:p>
                      <a:pPr marL="0" lvl="0" indent="0" algn="l" rtl="0">
                        <a:spcBef>
                          <a:spcPts val="0"/>
                        </a:spcBef>
                        <a:spcAft>
                          <a:spcPts val="0"/>
                        </a:spcAft>
                        <a:buClr>
                          <a:schemeClr val="dk1"/>
                        </a:buClr>
                        <a:buSzPts val="1000"/>
                        <a:buFont typeface="Arial"/>
                        <a:buNone/>
                      </a:pPr>
                      <a:r>
                        <a:rPr lang="en-GB" sz="1000" b="1">
                          <a:solidFill>
                            <a:schemeClr val="lt1"/>
                          </a:solidFill>
                        </a:rPr>
                        <a:t>Pathways </a:t>
                      </a:r>
                      <a:endParaRPr/>
                    </a:p>
                    <a:p>
                      <a:pPr marL="0" lvl="0" indent="0" algn="l" rtl="0">
                        <a:spcBef>
                          <a:spcPts val="0"/>
                        </a:spcBef>
                        <a:spcAft>
                          <a:spcPts val="0"/>
                        </a:spcAft>
                        <a:buClr>
                          <a:schemeClr val="dk1"/>
                        </a:buClr>
                        <a:buSzPts val="1000"/>
                        <a:buFont typeface="Arial"/>
                        <a:buNone/>
                      </a:pPr>
                      <a:r>
                        <a:rPr lang="en-GB" sz="1000">
                          <a:solidFill>
                            <a:schemeClr val="lt1"/>
                          </a:solidFill>
                        </a:rPr>
                        <a:t>Afterwards </a:t>
                      </a:r>
                      <a:endParaRPr sz="1000" b="1">
                        <a:solidFill>
                          <a:schemeClr val="lt1"/>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6622"/>
                    </a:solidFill>
                  </a:tcPr>
                </a:tc>
                <a:extLst>
                  <a:ext uri="{0D108BD9-81ED-4DB2-BD59-A6C34878D82A}">
                    <a16:rowId xmlns:a16="http://schemas.microsoft.com/office/drawing/2014/main" val="10000"/>
                  </a:ext>
                </a:extLst>
              </a:tr>
              <a:tr h="352825">
                <a:tc vMerge="1">
                  <a:txBody>
                    <a:bodyPr/>
                    <a:lstStyle/>
                    <a:p>
                      <a:endParaRPr lang="en-US"/>
                    </a:p>
                  </a:txBody>
                  <a:tcPr/>
                </a:tc>
                <a:tc rowSpan="2">
                  <a:txBody>
                    <a:bodyPr/>
                    <a:lstStyle/>
                    <a:p>
                      <a:pPr marL="0" marR="0" lvl="0" indent="0" algn="l" rtl="0">
                        <a:lnSpc>
                          <a:spcPct val="100000"/>
                        </a:lnSpc>
                        <a:spcBef>
                          <a:spcPts val="0"/>
                        </a:spcBef>
                        <a:spcAft>
                          <a:spcPts val="0"/>
                        </a:spcAft>
                        <a:buClr>
                          <a:srgbClr val="000000"/>
                        </a:buClr>
                        <a:buSzPts val="800"/>
                        <a:buFont typeface="Arial"/>
                        <a:buNone/>
                      </a:pPr>
                      <a:r>
                        <a:rPr lang="en-GB" sz="900">
                          <a:solidFill>
                            <a:srgbClr val="1C4254"/>
                          </a:solidFill>
                        </a:rPr>
                        <a:t>Students should have confident skills using photoshop and some illustrator. They will have a good understanding of using typography and photography to communicate visually.</a:t>
                      </a:r>
                      <a:endParaRPr sz="900">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gridSpan="2">
                  <a:txBody>
                    <a:bodyPr/>
                    <a:lstStyle/>
                    <a:p>
                      <a:pPr marL="0" lvl="0" indent="0" algn="l" rtl="0">
                        <a:spcBef>
                          <a:spcPts val="0"/>
                        </a:spcBef>
                        <a:spcAft>
                          <a:spcPts val="0"/>
                        </a:spcAft>
                        <a:buNone/>
                      </a:pPr>
                      <a:r>
                        <a:rPr lang="en-GB" sz="900"/>
                        <a:t>Students will create the advertising and merchandise for a festival of their own choice. Students will have the opportunity to create their own brief and design to their interests. Students will also have the opportunity to choose their own design influences to support their experiments and design development.</a:t>
                      </a:r>
                      <a:endParaRPr sz="900">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hMerge="1">
                  <a:txBody>
                    <a:bodyPr/>
                    <a:lstStyle/>
                    <a:p>
                      <a:endParaRPr lang="en-US"/>
                    </a:p>
                  </a:txBody>
                  <a:tcPr/>
                </a:tc>
                <a:tc rowSpan="2">
                  <a:txBody>
                    <a:bodyPr/>
                    <a:lstStyle/>
                    <a:p>
                      <a:pPr marL="0" lvl="0" indent="0" algn="l" rtl="0">
                        <a:spcBef>
                          <a:spcPts val="0"/>
                        </a:spcBef>
                        <a:spcAft>
                          <a:spcPts val="0"/>
                        </a:spcAft>
                        <a:buNone/>
                      </a:pPr>
                      <a:r>
                        <a:rPr lang="en-GB" sz="900"/>
                        <a:t>Students have this period of time in lessons to improve all coursework and final pieces.</a:t>
                      </a:r>
                      <a:endParaRPr sz="900"/>
                    </a:p>
                    <a:p>
                      <a:pPr marL="0" lvl="0" indent="0" algn="l" rtl="0">
                        <a:spcBef>
                          <a:spcPts val="0"/>
                        </a:spcBef>
                        <a:spcAft>
                          <a:spcPts val="0"/>
                        </a:spcAft>
                        <a:buNone/>
                      </a:pPr>
                      <a:r>
                        <a:rPr lang="en-GB" sz="900"/>
                        <a:t>Coursework Cafe is also held after school once a week to access materials during January.</a:t>
                      </a:r>
                      <a:endParaRPr sz="900"/>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gridSpan="3">
                  <a:txBody>
                    <a:bodyPr/>
                    <a:lstStyle/>
                    <a:p>
                      <a:pPr marL="0" lvl="0" indent="0" algn="l" rtl="0">
                        <a:spcBef>
                          <a:spcPts val="0"/>
                        </a:spcBef>
                        <a:spcAft>
                          <a:spcPts val="0"/>
                        </a:spcAft>
                        <a:buNone/>
                      </a:pPr>
                      <a:r>
                        <a:rPr lang="en-GB" sz="900">
                          <a:solidFill>
                            <a:srgbClr val="000000"/>
                          </a:solidFill>
                        </a:rPr>
                        <a:t>Students are set a theme from the exam board and follow the design process to develop their own response. Final solutions can include; packaging, editorial design, poster, book cover,  information graphics, illustration.</a:t>
                      </a:r>
                      <a:endParaRPr sz="900">
                        <a:solidFill>
                          <a:srgbClr val="000000"/>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hMerge="1">
                  <a:txBody>
                    <a:bodyPr/>
                    <a:lstStyle/>
                    <a:p>
                      <a:endParaRPr lang="en-US"/>
                    </a:p>
                  </a:txBody>
                  <a:tcPr/>
                </a:tc>
                <a:tc rowSpan="2" hMerge="1">
                  <a:txBody>
                    <a:bodyPr/>
                    <a:lstStyle/>
                    <a:p>
                      <a:endParaRPr lang="en-US"/>
                    </a:p>
                  </a:txBody>
                  <a:tcPr/>
                </a:tc>
                <a:tc rowSpan="2">
                  <a:txBody>
                    <a:bodyPr/>
                    <a:lstStyle/>
                    <a:p>
                      <a:pPr marL="0" lvl="0" indent="0" algn="l" rtl="0">
                        <a:spcBef>
                          <a:spcPts val="0"/>
                        </a:spcBef>
                        <a:spcAft>
                          <a:spcPts val="0"/>
                        </a:spcAft>
                        <a:buNone/>
                      </a:pPr>
                      <a:r>
                        <a:rPr lang="en-GB" sz="900" b="1" dirty="0">
                          <a:solidFill>
                            <a:srgbClr val="595959"/>
                          </a:solidFill>
                          <a:latin typeface="Calibri"/>
                          <a:ea typeface="Calibri"/>
                          <a:cs typeface="Calibri"/>
                          <a:sym typeface="Calibri"/>
                        </a:rPr>
                        <a:t>A’ Level </a:t>
                      </a:r>
                      <a:r>
                        <a:rPr lang="en-GB" sz="900" dirty="0">
                          <a:solidFill>
                            <a:srgbClr val="595959"/>
                          </a:solidFill>
                          <a:latin typeface="Calibri"/>
                          <a:ea typeface="Calibri"/>
                          <a:cs typeface="Calibri"/>
                          <a:sym typeface="Calibri"/>
                        </a:rPr>
                        <a:t>in </a:t>
                      </a:r>
                      <a:r>
                        <a:rPr lang="en-GB" sz="900" dirty="0">
                          <a:solidFill>
                            <a:srgbClr val="595959"/>
                          </a:solidFill>
                        </a:rPr>
                        <a:t>Graphic Design </a:t>
                      </a:r>
                      <a:r>
                        <a:rPr lang="en-GB" sz="900" dirty="0">
                          <a:solidFill>
                            <a:srgbClr val="595959"/>
                          </a:solidFill>
                          <a:latin typeface="Calibri"/>
                          <a:ea typeface="Calibri"/>
                          <a:cs typeface="Calibri"/>
                          <a:sym typeface="Calibri"/>
                        </a:rPr>
                        <a:t>or in another visual arts specialism.</a:t>
                      </a:r>
                      <a:endParaRPr sz="900" dirty="0">
                        <a:solidFill>
                          <a:srgbClr val="595959"/>
                        </a:solidFill>
                        <a:latin typeface="Calibri"/>
                        <a:ea typeface="Calibri"/>
                        <a:cs typeface="Calibri"/>
                        <a:sym typeface="Calibri"/>
                      </a:endParaRPr>
                    </a:p>
                    <a:p>
                      <a:pPr marL="0" lvl="0" indent="0" algn="l" rtl="0">
                        <a:spcBef>
                          <a:spcPts val="0"/>
                        </a:spcBef>
                        <a:spcAft>
                          <a:spcPts val="0"/>
                        </a:spcAft>
                        <a:buNone/>
                      </a:pPr>
                      <a:endParaRPr sz="900" dirty="0">
                        <a:solidFill>
                          <a:srgbClr val="595959"/>
                        </a:solidFill>
                        <a:latin typeface="Calibri"/>
                        <a:ea typeface="Calibri"/>
                        <a:cs typeface="Calibri"/>
                        <a:sym typeface="Calibri"/>
                      </a:endParaRPr>
                    </a:p>
                    <a:p>
                      <a:pPr marL="0" lvl="0" indent="0" algn="l" rtl="0">
                        <a:spcBef>
                          <a:spcPts val="0"/>
                        </a:spcBef>
                        <a:spcAft>
                          <a:spcPts val="0"/>
                        </a:spcAft>
                        <a:buNone/>
                      </a:pPr>
                      <a:r>
                        <a:rPr lang="en-GB" sz="900" b="1" dirty="0">
                          <a:solidFill>
                            <a:schemeClr val="dk1"/>
                          </a:solidFill>
                          <a:highlight>
                            <a:srgbClr val="FFFFFF"/>
                          </a:highlight>
                          <a:latin typeface="Calibri"/>
                          <a:ea typeface="Calibri"/>
                          <a:cs typeface="Calibri"/>
                          <a:sym typeface="Calibri"/>
                        </a:rPr>
                        <a:t>UAL Level 1 Diploma in Art, Design &amp; Media </a:t>
                      </a:r>
                      <a:r>
                        <a:rPr lang="en-GB" sz="900" dirty="0">
                          <a:solidFill>
                            <a:schemeClr val="dk1"/>
                          </a:solidFill>
                          <a:highlight>
                            <a:srgbClr val="FFFFFF"/>
                          </a:highlight>
                          <a:latin typeface="Calibri"/>
                          <a:ea typeface="Calibri"/>
                          <a:cs typeface="Calibri"/>
                          <a:sym typeface="Calibri"/>
                        </a:rPr>
                        <a:t>at Abingdon &amp; Witney College</a:t>
                      </a:r>
                      <a:endParaRPr sz="900" dirty="0">
                        <a:solidFill>
                          <a:srgbClr val="595959"/>
                        </a:solidFill>
                        <a:latin typeface="Calibri"/>
                        <a:ea typeface="Calibri"/>
                        <a:cs typeface="Calibri"/>
                        <a:sym typeface="Calibri"/>
                      </a:endParaRPr>
                    </a:p>
                    <a:p>
                      <a:pPr marL="0" lvl="0" indent="0" algn="l" rtl="0">
                        <a:spcBef>
                          <a:spcPts val="0"/>
                        </a:spcBef>
                        <a:spcAft>
                          <a:spcPts val="0"/>
                        </a:spcAft>
                        <a:buNone/>
                      </a:pPr>
                      <a:endParaRPr sz="900" dirty="0">
                        <a:solidFill>
                          <a:srgbClr val="595959"/>
                        </a:solidFill>
                        <a:latin typeface="Calibri"/>
                        <a:ea typeface="Calibri"/>
                        <a:cs typeface="Calibri"/>
                        <a:sym typeface="Calibri"/>
                      </a:endParaRPr>
                    </a:p>
                    <a:p>
                      <a:pPr marL="0" lvl="0" indent="0" algn="l" rtl="0">
                        <a:spcBef>
                          <a:spcPts val="0"/>
                        </a:spcBef>
                        <a:spcAft>
                          <a:spcPts val="0"/>
                        </a:spcAft>
                        <a:buNone/>
                      </a:pPr>
                      <a:r>
                        <a:rPr lang="en-GB" sz="900" b="1" dirty="0">
                          <a:solidFill>
                            <a:srgbClr val="595959"/>
                          </a:solidFill>
                        </a:rPr>
                        <a:t>Careers include</a:t>
                      </a:r>
                      <a:r>
                        <a:rPr lang="en-GB" sz="900" dirty="0">
                          <a:solidFill>
                            <a:srgbClr val="595959"/>
                          </a:solidFill>
                          <a:latin typeface="Calibri"/>
                          <a:ea typeface="Calibri"/>
                          <a:cs typeface="Calibri"/>
                          <a:sym typeface="Calibri"/>
                        </a:rPr>
                        <a:t>; </a:t>
                      </a:r>
                      <a:r>
                        <a:rPr lang="en-GB" sz="900" dirty="0">
                          <a:solidFill>
                            <a:srgbClr val="595959"/>
                          </a:solidFill>
                        </a:rPr>
                        <a:t>Graphic designer, illustrat</a:t>
                      </a:r>
                      <a:r>
                        <a:rPr lang="en-GB" sz="800" dirty="0">
                          <a:solidFill>
                            <a:srgbClr val="595959"/>
                          </a:solidFill>
                        </a:rPr>
                        <a:t>or, </a:t>
                      </a:r>
                      <a:r>
                        <a:rPr lang="en-GB" sz="800" dirty="0">
                          <a:solidFill>
                            <a:srgbClr val="202124"/>
                          </a:solidFill>
                          <a:highlight>
                            <a:srgbClr val="FFFFFF"/>
                          </a:highlight>
                        </a:rPr>
                        <a:t>advertising art director, animator, artworker, concept artist, creative director.</a:t>
                      </a:r>
                      <a:endParaRPr sz="800" dirty="0">
                        <a:solidFill>
                          <a:srgbClr val="202124"/>
                        </a:solidFill>
                        <a:highlight>
                          <a:srgbClr val="FFFFFF"/>
                        </a:highlight>
                      </a:endParaRPr>
                    </a:p>
                    <a:p>
                      <a:pPr marL="0" lvl="0" indent="0" algn="l" rtl="0">
                        <a:spcBef>
                          <a:spcPts val="0"/>
                        </a:spcBef>
                        <a:spcAft>
                          <a:spcPts val="0"/>
                        </a:spcAft>
                        <a:buNone/>
                      </a:pPr>
                      <a:endParaRPr sz="900" dirty="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1458075">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bl>
          </a:graphicData>
        </a:graphic>
      </p:graphicFrame>
      <p:sp>
        <p:nvSpPr>
          <p:cNvPr id="137" name="Google Shape;137;p17"/>
          <p:cNvSpPr/>
          <p:nvPr/>
        </p:nvSpPr>
        <p:spPr>
          <a:xfrm>
            <a:off x="7642023" y="4524927"/>
            <a:ext cx="295500" cy="357000"/>
          </a:xfrm>
          <a:prstGeom prst="downArrow">
            <a:avLst>
              <a:gd name="adj1" fmla="val 50000"/>
              <a:gd name="adj2" fmla="val 50000"/>
            </a:avLst>
          </a:prstGeom>
          <a:gradFill>
            <a:gsLst>
              <a:gs pos="0">
                <a:srgbClr val="E4A800"/>
              </a:gs>
              <a:gs pos="45000">
                <a:srgbClr val="FFC900"/>
              </a:gs>
              <a:gs pos="79000">
                <a:srgbClr val="FFFF00"/>
              </a:gs>
              <a:gs pos="99110">
                <a:schemeClr val="lt1"/>
              </a:gs>
              <a:gs pos="100000">
                <a:schemeClr val="lt1"/>
              </a:gs>
            </a:gsLst>
            <a:lin ang="16200038" scaled="0"/>
          </a:gra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9DBC"/>
            </a:gs>
            <a:gs pos="15000">
              <a:srgbClr val="009DBC"/>
            </a:gs>
            <a:gs pos="84000">
              <a:srgbClr val="9BEEFF"/>
            </a:gs>
            <a:gs pos="100000">
              <a:srgbClr val="9BEEFF"/>
            </a:gs>
          </a:gsLst>
          <a:lin ang="5400012" scaled="0"/>
        </a:gradFill>
        <a:effectLst/>
      </p:bgPr>
    </p:bg>
    <p:spTree>
      <p:nvGrpSpPr>
        <p:cNvPr id="1" name="Shape 141"/>
        <p:cNvGrpSpPr/>
        <p:nvPr/>
      </p:nvGrpSpPr>
      <p:grpSpPr>
        <a:xfrm>
          <a:off x="0" y="0"/>
          <a:ext cx="0" cy="0"/>
          <a:chOff x="0" y="0"/>
          <a:chExt cx="0" cy="0"/>
        </a:xfrm>
      </p:grpSpPr>
      <p:graphicFrame>
        <p:nvGraphicFramePr>
          <p:cNvPr id="142" name="Google Shape;142;p18"/>
          <p:cNvGraphicFramePr/>
          <p:nvPr>
            <p:extLst>
              <p:ext uri="{D42A27DB-BD31-4B8C-83A1-F6EECF244321}">
                <p14:modId xmlns:p14="http://schemas.microsoft.com/office/powerpoint/2010/main" val="3759441202"/>
              </p:ext>
            </p:extLst>
          </p:nvPr>
        </p:nvGraphicFramePr>
        <p:xfrm>
          <a:off x="162078" y="4803328"/>
          <a:ext cx="9446350" cy="2043676"/>
        </p:xfrm>
        <a:graphic>
          <a:graphicData uri="http://schemas.openxmlformats.org/drawingml/2006/table">
            <a:tbl>
              <a:tblPr firstRow="1" bandRow="1">
                <a:noFill/>
                <a:tableStyleId>{A5BC5B75-8C59-4657-952B-7A527A87C70C}</a:tableStyleId>
              </a:tblPr>
              <a:tblGrid>
                <a:gridCol w="409725">
                  <a:extLst>
                    <a:ext uri="{9D8B030D-6E8A-4147-A177-3AD203B41FA5}">
                      <a16:colId xmlns:a16="http://schemas.microsoft.com/office/drawing/2014/main" val="20000"/>
                    </a:ext>
                  </a:extLst>
                </a:gridCol>
                <a:gridCol w="1179275">
                  <a:extLst>
                    <a:ext uri="{9D8B030D-6E8A-4147-A177-3AD203B41FA5}">
                      <a16:colId xmlns:a16="http://schemas.microsoft.com/office/drawing/2014/main" val="20001"/>
                    </a:ext>
                  </a:extLst>
                </a:gridCol>
                <a:gridCol w="2577775">
                  <a:extLst>
                    <a:ext uri="{9D8B030D-6E8A-4147-A177-3AD203B41FA5}">
                      <a16:colId xmlns:a16="http://schemas.microsoft.com/office/drawing/2014/main" val="20002"/>
                    </a:ext>
                  </a:extLst>
                </a:gridCol>
                <a:gridCol w="2633850">
                  <a:extLst>
                    <a:ext uri="{9D8B030D-6E8A-4147-A177-3AD203B41FA5}">
                      <a16:colId xmlns:a16="http://schemas.microsoft.com/office/drawing/2014/main" val="20003"/>
                    </a:ext>
                  </a:extLst>
                </a:gridCol>
                <a:gridCol w="1278925">
                  <a:extLst>
                    <a:ext uri="{9D8B030D-6E8A-4147-A177-3AD203B41FA5}">
                      <a16:colId xmlns:a16="http://schemas.microsoft.com/office/drawing/2014/main" val="20004"/>
                    </a:ext>
                  </a:extLst>
                </a:gridCol>
                <a:gridCol w="1366800">
                  <a:extLst>
                    <a:ext uri="{9D8B030D-6E8A-4147-A177-3AD203B41FA5}">
                      <a16:colId xmlns:a16="http://schemas.microsoft.com/office/drawing/2014/main" val="20005"/>
                    </a:ext>
                  </a:extLst>
                </a:gridCol>
              </a:tblGrid>
              <a:tr h="428226">
                <a:tc rowSpan="2">
                  <a:txBody>
                    <a:bodyPr/>
                    <a:lstStyle/>
                    <a:p>
                      <a:pPr marL="0" marR="0" lvl="0" indent="0" algn="ctr" rtl="0">
                        <a:lnSpc>
                          <a:spcPct val="100000"/>
                        </a:lnSpc>
                        <a:spcBef>
                          <a:spcPts val="0"/>
                        </a:spcBef>
                        <a:spcAft>
                          <a:spcPts val="0"/>
                        </a:spcAft>
                        <a:buClr>
                          <a:srgbClr val="000000"/>
                        </a:buClr>
                        <a:buSzPts val="1400"/>
                        <a:buFont typeface="Arial"/>
                        <a:buNone/>
                      </a:pPr>
                      <a:endParaRPr sz="1400" u="none" strike="noStrike" cap="none"/>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1C4254"/>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Prior Knowledge &amp; Skills </a:t>
                      </a:r>
                      <a:r>
                        <a:rPr lang="en-GB" sz="1000" b="0" u="none" strike="noStrike" cap="none">
                          <a:solidFill>
                            <a:srgbClr val="1C4254"/>
                          </a:solidFill>
                        </a:rPr>
                        <a:t>from Year 10</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lvl="0" indent="0" algn="l" rtl="0">
                        <a:spcBef>
                          <a:spcPts val="0"/>
                        </a:spcBef>
                        <a:spcAft>
                          <a:spcPts val="0"/>
                        </a:spcAft>
                        <a:buClr>
                          <a:schemeClr val="dk1"/>
                        </a:buClr>
                        <a:buSzPts val="1100"/>
                        <a:buFont typeface="Arial"/>
                        <a:buNone/>
                      </a:pPr>
                      <a:r>
                        <a:rPr lang="en-GB" sz="1000" b="1">
                          <a:solidFill>
                            <a:srgbClr val="1C4254"/>
                          </a:solidFill>
                        </a:rPr>
                        <a:t>Understand menu planning. Unit 2. Term 1-2</a:t>
                      </a:r>
                      <a:endParaRPr sz="1000" b="1">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lvl="0" indent="0" algn="l" rtl="0">
                        <a:spcBef>
                          <a:spcPts val="0"/>
                        </a:spcBef>
                        <a:spcAft>
                          <a:spcPts val="0"/>
                        </a:spcAft>
                        <a:buNone/>
                      </a:pPr>
                      <a:r>
                        <a:rPr lang="en-GB" sz="1000" b="1">
                          <a:solidFill>
                            <a:srgbClr val="1C4254"/>
                          </a:solidFill>
                        </a:rPr>
                        <a:t>Non Exam Assessment 60%. Term 3-4</a:t>
                      </a:r>
                      <a:endParaRPr sz="1000" b="1">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lvl="0" indent="0" algn="l" rtl="0">
                        <a:spcBef>
                          <a:spcPts val="0"/>
                        </a:spcBef>
                        <a:spcAft>
                          <a:spcPts val="0"/>
                        </a:spcAft>
                        <a:buNone/>
                      </a:pPr>
                      <a:r>
                        <a:rPr lang="en-GB" sz="1000" b="1">
                          <a:solidFill>
                            <a:srgbClr val="1C4254"/>
                          </a:solidFill>
                        </a:rPr>
                        <a:t>Written exam 40%</a:t>
                      </a:r>
                      <a:endParaRPr sz="1000" b="1">
                        <a:solidFill>
                          <a:srgbClr val="1C4254"/>
                        </a:solidFill>
                      </a:endParaRPr>
                    </a:p>
                    <a:p>
                      <a:pPr marL="0" lvl="0" indent="0" algn="l" rtl="0">
                        <a:spcBef>
                          <a:spcPts val="0"/>
                        </a:spcBef>
                        <a:spcAft>
                          <a:spcPts val="0"/>
                        </a:spcAft>
                        <a:buNone/>
                      </a:pPr>
                      <a:r>
                        <a:rPr lang="en-GB" sz="1000" b="1">
                          <a:solidFill>
                            <a:srgbClr val="1C4254"/>
                          </a:solidFill>
                        </a:rPr>
                        <a:t>Term 5</a:t>
                      </a:r>
                      <a:endParaRPr sz="1000" b="1">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lvl="0" indent="0" algn="l" rtl="0">
                        <a:spcBef>
                          <a:spcPts val="0"/>
                        </a:spcBef>
                        <a:spcAft>
                          <a:spcPts val="0"/>
                        </a:spcAft>
                        <a:buClr>
                          <a:schemeClr val="dk1"/>
                        </a:buClr>
                        <a:buSzPts val="1000"/>
                        <a:buFont typeface="Arial"/>
                        <a:buNone/>
                      </a:pPr>
                      <a:r>
                        <a:rPr lang="en-GB" sz="1000" b="1">
                          <a:solidFill>
                            <a:schemeClr val="lt1"/>
                          </a:solidFill>
                        </a:rPr>
                        <a:t>Pathways </a:t>
                      </a:r>
                      <a:endParaRPr/>
                    </a:p>
                    <a:p>
                      <a:pPr marL="0" lvl="0" indent="0" algn="l" rtl="0">
                        <a:spcBef>
                          <a:spcPts val="0"/>
                        </a:spcBef>
                        <a:spcAft>
                          <a:spcPts val="0"/>
                        </a:spcAft>
                        <a:buClr>
                          <a:schemeClr val="dk1"/>
                        </a:buClr>
                        <a:buSzPts val="1000"/>
                        <a:buFont typeface="Arial"/>
                        <a:buNone/>
                      </a:pPr>
                      <a:r>
                        <a:rPr lang="en-GB" sz="1000">
                          <a:solidFill>
                            <a:schemeClr val="lt1"/>
                          </a:solidFill>
                        </a:rPr>
                        <a:t>After GCSE</a:t>
                      </a:r>
                      <a:endParaRPr sz="1000" b="1">
                        <a:solidFill>
                          <a:schemeClr val="lt1"/>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6622"/>
                    </a:solidFill>
                  </a:tcPr>
                </a:tc>
                <a:extLst>
                  <a:ext uri="{0D108BD9-81ED-4DB2-BD59-A6C34878D82A}">
                    <a16:rowId xmlns:a16="http://schemas.microsoft.com/office/drawing/2014/main" val="10000"/>
                  </a:ext>
                </a:extLst>
              </a:tr>
              <a:tr h="1550246">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1000">
                          <a:solidFill>
                            <a:srgbClr val="1C4254"/>
                          </a:solidFill>
                        </a:rPr>
                        <a:t>Building on the mock NEA understanding, and developing research skills ready for final NEA. Continuing to learn high level skills for final practical exam</a:t>
                      </a:r>
                      <a:endParaRPr sz="10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r>
                        <a:rPr lang="en-GB" sz="1000">
                          <a:solidFill>
                            <a:srgbClr val="595959"/>
                          </a:solidFill>
                        </a:rPr>
                        <a:t>Students will be able to explain things to consider when proposing dishes for a menu and explain how they meet customer needs. Students will research environmental issues affect their menu choices when planning the production of a menu.</a:t>
                      </a:r>
                      <a:endParaRPr sz="10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lvl="0" indent="0" algn="l" rtl="0">
                        <a:spcBef>
                          <a:spcPts val="0"/>
                        </a:spcBef>
                        <a:spcAft>
                          <a:spcPts val="0"/>
                        </a:spcAft>
                        <a:buNone/>
                      </a:pPr>
                      <a:r>
                        <a:rPr lang="en-GB" sz="1000">
                          <a:solidFill>
                            <a:srgbClr val="595959"/>
                          </a:solidFill>
                        </a:rPr>
                        <a:t>Internally assessed exam and coursework that is a culmination of the Unit 2 learning. Students will use their knowledge and learning in order to carry out preparation, cooking and presentation of nutritional dishes in a 3 hour practical exam.</a:t>
                      </a:r>
                      <a:endParaRPr sz="10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lvl="0" indent="0" algn="l" rtl="0">
                        <a:spcBef>
                          <a:spcPts val="0"/>
                        </a:spcBef>
                        <a:spcAft>
                          <a:spcPts val="0"/>
                        </a:spcAft>
                        <a:buNone/>
                      </a:pPr>
                      <a:r>
                        <a:rPr lang="en-GB" sz="1000">
                          <a:solidFill>
                            <a:srgbClr val="595959"/>
                          </a:solidFill>
                        </a:rPr>
                        <a:t>Externally marked written paper that will assess Unit 1 knowledge and understanding. </a:t>
                      </a:r>
                      <a:endParaRPr sz="10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lvl="0" indent="0" algn="l" rtl="0">
                        <a:spcBef>
                          <a:spcPts val="200"/>
                        </a:spcBef>
                        <a:spcAft>
                          <a:spcPts val="0"/>
                        </a:spcAft>
                        <a:buNone/>
                      </a:pPr>
                      <a:r>
                        <a:rPr lang="en-GB" sz="800" dirty="0">
                          <a:solidFill>
                            <a:srgbClr val="595959"/>
                          </a:solidFill>
                        </a:rPr>
                        <a:t>Apprenticeships with full time work.</a:t>
                      </a:r>
                      <a:endParaRPr sz="800" dirty="0">
                        <a:solidFill>
                          <a:srgbClr val="595959"/>
                        </a:solidFill>
                      </a:endParaRPr>
                    </a:p>
                    <a:p>
                      <a:pPr marL="0" lvl="0" indent="0" algn="l" rtl="0">
                        <a:spcBef>
                          <a:spcPts val="200"/>
                        </a:spcBef>
                        <a:spcAft>
                          <a:spcPts val="0"/>
                        </a:spcAft>
                        <a:buNone/>
                      </a:pPr>
                      <a:endParaRPr sz="800" dirty="0">
                        <a:solidFill>
                          <a:srgbClr val="595959"/>
                        </a:solidFill>
                      </a:endParaRPr>
                    </a:p>
                    <a:p>
                      <a:pPr marL="0" lvl="0" indent="0" algn="l" rtl="0">
                        <a:spcBef>
                          <a:spcPts val="200"/>
                        </a:spcBef>
                        <a:spcAft>
                          <a:spcPts val="0"/>
                        </a:spcAft>
                        <a:buNone/>
                      </a:pPr>
                      <a:r>
                        <a:rPr lang="en-GB" sz="800" dirty="0">
                          <a:solidFill>
                            <a:srgbClr val="595959"/>
                          </a:solidFill>
                        </a:rPr>
                        <a:t>Professional Culinary Arts course at City of Oxford College. </a:t>
                      </a:r>
                      <a:endParaRPr sz="800" dirty="0">
                        <a:solidFill>
                          <a:srgbClr val="595959"/>
                        </a:solidFill>
                      </a:endParaRPr>
                    </a:p>
                    <a:p>
                      <a:pPr marL="0" lvl="0" indent="0" algn="l" rtl="0">
                        <a:spcBef>
                          <a:spcPts val="200"/>
                        </a:spcBef>
                        <a:spcAft>
                          <a:spcPts val="0"/>
                        </a:spcAft>
                        <a:buNone/>
                      </a:pPr>
                      <a:endParaRPr sz="800" dirty="0">
                        <a:solidFill>
                          <a:srgbClr val="595959"/>
                        </a:solidFill>
                      </a:endParaRPr>
                    </a:p>
                    <a:p>
                      <a:pPr marL="0" lvl="0" indent="0" algn="l" rtl="0">
                        <a:spcBef>
                          <a:spcPts val="200"/>
                        </a:spcBef>
                        <a:spcAft>
                          <a:spcPts val="0"/>
                        </a:spcAft>
                        <a:buNone/>
                      </a:pPr>
                      <a:r>
                        <a:rPr lang="en-GB" sz="800" dirty="0">
                          <a:solidFill>
                            <a:srgbClr val="595959"/>
                          </a:solidFill>
                        </a:rPr>
                        <a:t>University courses in Hospitality Management or Culinary Arts. </a:t>
                      </a:r>
                      <a:endParaRPr sz="800" dirty="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143" name="Google Shape;143;p18"/>
          <p:cNvGraphicFramePr/>
          <p:nvPr/>
        </p:nvGraphicFramePr>
        <p:xfrm>
          <a:off x="162066" y="2650873"/>
          <a:ext cx="9446375" cy="2152450"/>
        </p:xfrm>
        <a:graphic>
          <a:graphicData uri="http://schemas.openxmlformats.org/drawingml/2006/table">
            <a:tbl>
              <a:tblPr firstRow="1" bandRow="1">
                <a:noFill/>
                <a:tableStyleId>{A5BC5B75-8C59-4657-952B-7A527A87C70C}</a:tableStyleId>
              </a:tblPr>
              <a:tblGrid>
                <a:gridCol w="372375">
                  <a:extLst>
                    <a:ext uri="{9D8B030D-6E8A-4147-A177-3AD203B41FA5}">
                      <a16:colId xmlns:a16="http://schemas.microsoft.com/office/drawing/2014/main" val="20000"/>
                    </a:ext>
                  </a:extLst>
                </a:gridCol>
                <a:gridCol w="1082500">
                  <a:extLst>
                    <a:ext uri="{9D8B030D-6E8A-4147-A177-3AD203B41FA5}">
                      <a16:colId xmlns:a16="http://schemas.microsoft.com/office/drawing/2014/main" val="20001"/>
                    </a:ext>
                  </a:extLst>
                </a:gridCol>
                <a:gridCol w="1206575">
                  <a:extLst>
                    <a:ext uri="{9D8B030D-6E8A-4147-A177-3AD203B41FA5}">
                      <a16:colId xmlns:a16="http://schemas.microsoft.com/office/drawing/2014/main" val="20002"/>
                    </a:ext>
                  </a:extLst>
                </a:gridCol>
                <a:gridCol w="1070875">
                  <a:extLst>
                    <a:ext uri="{9D8B030D-6E8A-4147-A177-3AD203B41FA5}">
                      <a16:colId xmlns:a16="http://schemas.microsoft.com/office/drawing/2014/main" val="20003"/>
                    </a:ext>
                  </a:extLst>
                </a:gridCol>
                <a:gridCol w="1342250">
                  <a:extLst>
                    <a:ext uri="{9D8B030D-6E8A-4147-A177-3AD203B41FA5}">
                      <a16:colId xmlns:a16="http://schemas.microsoft.com/office/drawing/2014/main" val="20004"/>
                    </a:ext>
                  </a:extLst>
                </a:gridCol>
                <a:gridCol w="943750">
                  <a:extLst>
                    <a:ext uri="{9D8B030D-6E8A-4147-A177-3AD203B41FA5}">
                      <a16:colId xmlns:a16="http://schemas.microsoft.com/office/drawing/2014/main" val="20005"/>
                    </a:ext>
                  </a:extLst>
                </a:gridCol>
                <a:gridCol w="1180875">
                  <a:extLst>
                    <a:ext uri="{9D8B030D-6E8A-4147-A177-3AD203B41FA5}">
                      <a16:colId xmlns:a16="http://schemas.microsoft.com/office/drawing/2014/main" val="20006"/>
                    </a:ext>
                  </a:extLst>
                </a:gridCol>
                <a:gridCol w="1085875">
                  <a:extLst>
                    <a:ext uri="{9D8B030D-6E8A-4147-A177-3AD203B41FA5}">
                      <a16:colId xmlns:a16="http://schemas.microsoft.com/office/drawing/2014/main" val="20007"/>
                    </a:ext>
                  </a:extLst>
                </a:gridCol>
                <a:gridCol w="1161300">
                  <a:extLst>
                    <a:ext uri="{9D8B030D-6E8A-4147-A177-3AD203B41FA5}">
                      <a16:colId xmlns:a16="http://schemas.microsoft.com/office/drawing/2014/main" val="20008"/>
                    </a:ext>
                  </a:extLst>
                </a:gridCol>
              </a:tblGrid>
              <a:tr h="545625">
                <a:tc rowSpan="2">
                  <a:txBody>
                    <a:bodyPr/>
                    <a:lstStyle/>
                    <a:p>
                      <a:pPr marL="0" marR="0" lvl="0" indent="0" algn="ctr" rtl="0">
                        <a:lnSpc>
                          <a:spcPct val="100000"/>
                        </a:lnSpc>
                        <a:spcBef>
                          <a:spcPts val="0"/>
                        </a:spcBef>
                        <a:spcAft>
                          <a:spcPts val="0"/>
                        </a:spcAft>
                        <a:buClr>
                          <a:srgbClr val="000000"/>
                        </a:buClr>
                        <a:buSzPts val="1400"/>
                        <a:buFont typeface="Arial"/>
                        <a:buNone/>
                      </a:pPr>
                      <a:endParaRPr sz="1400" u="none" strike="noStrike" cap="none"/>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1C4254"/>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Prior Knowledge &amp; Skills </a:t>
                      </a:r>
                      <a:r>
                        <a:rPr lang="en-GB" sz="1000" b="0" u="none" strike="noStrike" cap="none">
                          <a:solidFill>
                            <a:srgbClr val="1C4254"/>
                          </a:solidFill>
                        </a:rPr>
                        <a:t>from Year 9</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gridSpan="2">
                  <a:txBody>
                    <a:bodyPr/>
                    <a:lstStyle/>
                    <a:p>
                      <a:pPr marL="0" lvl="0" indent="0" algn="l" rtl="0">
                        <a:spcBef>
                          <a:spcPts val="0"/>
                        </a:spcBef>
                        <a:spcAft>
                          <a:spcPts val="0"/>
                        </a:spcAft>
                        <a:buClr>
                          <a:schemeClr val="dk1"/>
                        </a:buClr>
                        <a:buSzPts val="1100"/>
                        <a:buFont typeface="Arial"/>
                        <a:buNone/>
                      </a:pPr>
                      <a:r>
                        <a:rPr lang="en-GB" sz="1000" b="1">
                          <a:solidFill>
                            <a:srgbClr val="1C4254"/>
                          </a:solidFill>
                        </a:rPr>
                        <a:t>Understand how Hospitality and Catering provision meets health and safety requirements</a:t>
                      </a:r>
                      <a:r>
                        <a:rPr lang="en-GB" sz="1000">
                          <a:solidFill>
                            <a:srgbClr val="1C4254"/>
                          </a:solidFill>
                        </a:rPr>
                        <a:t>. </a:t>
                      </a:r>
                      <a:r>
                        <a:rPr lang="en-GB" sz="1000" b="1">
                          <a:solidFill>
                            <a:srgbClr val="1C4254"/>
                          </a:solidFill>
                        </a:rPr>
                        <a:t>Unit 1. Term 1-2</a:t>
                      </a:r>
                      <a:endParaRPr>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lvl="0" indent="0" algn="l" rtl="0">
                        <a:spcBef>
                          <a:spcPts val="0"/>
                        </a:spcBef>
                        <a:spcAft>
                          <a:spcPts val="0"/>
                        </a:spcAft>
                        <a:buClr>
                          <a:schemeClr val="dk1"/>
                        </a:buClr>
                        <a:buSzPts val="1100"/>
                        <a:buFont typeface="Arial"/>
                        <a:buNone/>
                      </a:pPr>
                      <a:r>
                        <a:rPr lang="en-GB" sz="1000" b="1">
                          <a:solidFill>
                            <a:srgbClr val="1C4254"/>
                          </a:solidFill>
                        </a:rPr>
                        <a:t>Understanding the importance of Nutrition when planning menus. Unit 2. Term 3-4</a:t>
                      </a:r>
                      <a:endParaRPr sz="800">
                        <a:solidFill>
                          <a:srgbClr val="1C4254"/>
                        </a:solidFill>
                      </a:endParaRPr>
                    </a:p>
                    <a:p>
                      <a:pPr marL="0" lvl="0" indent="0" algn="l" rtl="0">
                        <a:spcBef>
                          <a:spcPts val="0"/>
                        </a:spcBef>
                        <a:spcAft>
                          <a:spcPts val="0"/>
                        </a:spcAft>
                        <a:buNone/>
                      </a:pPr>
                      <a:endParaRPr sz="1000" b="1">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a:txBody>
                    <a:bodyPr/>
                    <a:lstStyle/>
                    <a:p>
                      <a:pPr marL="0" lvl="0" indent="0" algn="l" rtl="0">
                        <a:spcBef>
                          <a:spcPts val="0"/>
                        </a:spcBef>
                        <a:spcAft>
                          <a:spcPts val="0"/>
                        </a:spcAft>
                        <a:buNone/>
                      </a:pPr>
                      <a:r>
                        <a:rPr lang="en-GB" sz="1000" b="1">
                          <a:solidFill>
                            <a:srgbClr val="1C4254"/>
                          </a:solidFill>
                        </a:rPr>
                        <a:t>Revision. Mock written exam. March</a:t>
                      </a:r>
                      <a:endParaRPr sz="1000" b="1">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gridSpan="2">
                  <a:txBody>
                    <a:bodyPr/>
                    <a:lstStyle/>
                    <a:p>
                      <a:pPr marL="0" lvl="0" indent="0" algn="l" rtl="0">
                        <a:spcBef>
                          <a:spcPts val="0"/>
                        </a:spcBef>
                        <a:spcAft>
                          <a:spcPts val="0"/>
                        </a:spcAft>
                        <a:buNone/>
                      </a:pPr>
                      <a:r>
                        <a:rPr lang="en-GB" sz="1000" b="1">
                          <a:solidFill>
                            <a:srgbClr val="1C4254"/>
                          </a:solidFill>
                        </a:rPr>
                        <a:t>Propose provisions to meet specific needs. Unit 1</a:t>
                      </a:r>
                      <a:endParaRPr sz="1000" b="1">
                        <a:solidFill>
                          <a:srgbClr val="1C4254"/>
                        </a:solidFill>
                      </a:endParaRPr>
                    </a:p>
                    <a:p>
                      <a:pPr marL="0" lvl="0" indent="0" algn="l" rtl="0">
                        <a:spcBef>
                          <a:spcPts val="0"/>
                        </a:spcBef>
                        <a:spcAft>
                          <a:spcPts val="0"/>
                        </a:spcAft>
                        <a:buNone/>
                      </a:pPr>
                      <a:r>
                        <a:rPr lang="en-GB" sz="1000" b="1">
                          <a:solidFill>
                            <a:srgbClr val="1C4254"/>
                          </a:solidFill>
                        </a:rPr>
                        <a:t>MOCK NEA ASSESSMENT. Term 5-6</a:t>
                      </a:r>
                      <a:endParaRPr sz="1000" b="1">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extLst>
                  <a:ext uri="{0D108BD9-81ED-4DB2-BD59-A6C34878D82A}">
                    <a16:rowId xmlns:a16="http://schemas.microsoft.com/office/drawing/2014/main" val="10000"/>
                  </a:ext>
                </a:extLst>
              </a:tr>
              <a:tr h="145140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1000"/>
                        <a:t>Students skills and confidence continuing to develop and learn higher skill dishes in practical lessons. </a:t>
                      </a:r>
                      <a:endParaRPr sz="10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gridSpan="2">
                  <a:txBody>
                    <a:bodyPr/>
                    <a:lstStyle/>
                    <a:p>
                      <a:pPr marL="0" lvl="0" indent="0" algn="l" rtl="0">
                        <a:spcBef>
                          <a:spcPts val="0"/>
                        </a:spcBef>
                        <a:spcAft>
                          <a:spcPts val="0"/>
                        </a:spcAft>
                        <a:buClr>
                          <a:schemeClr val="dk1"/>
                        </a:buClr>
                        <a:buSzPts val="1100"/>
                        <a:buFont typeface="Arial"/>
                        <a:buNone/>
                      </a:pPr>
                      <a:r>
                        <a:rPr lang="en-GB" sz="1000">
                          <a:solidFill>
                            <a:srgbClr val="595959"/>
                          </a:solidFill>
                        </a:rPr>
                        <a:t>Students will learn about risks to personal safety in Hospitality and Catering, the control measures needed for personal safety and the legal requirements for Hospitality providers.</a:t>
                      </a:r>
                      <a:endParaRPr sz="1000"/>
                    </a:p>
                    <a:p>
                      <a:pPr marL="0" lvl="0" indent="0" algn="l" rtl="0">
                        <a:spcBef>
                          <a:spcPts val="0"/>
                        </a:spcBef>
                        <a:spcAft>
                          <a:spcPts val="0"/>
                        </a:spcAft>
                        <a:buNone/>
                      </a:pPr>
                      <a:endParaRPr sz="10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2">
                  <a:txBody>
                    <a:bodyPr/>
                    <a:lstStyle/>
                    <a:p>
                      <a:pPr marL="0" lvl="0" indent="0" algn="l" rtl="0">
                        <a:spcBef>
                          <a:spcPts val="0"/>
                        </a:spcBef>
                        <a:spcAft>
                          <a:spcPts val="0"/>
                        </a:spcAft>
                        <a:buClr>
                          <a:schemeClr val="dk1"/>
                        </a:buClr>
                        <a:buSzPts val="1100"/>
                        <a:buFont typeface="Arial"/>
                        <a:buNone/>
                      </a:pPr>
                      <a:r>
                        <a:rPr lang="en-GB" sz="1000">
                          <a:solidFill>
                            <a:srgbClr val="595959"/>
                          </a:solidFill>
                        </a:rPr>
                        <a:t>Students will learn how to describe the functions of nutrients in the body, compare the nutritional needs of specific groups of people, Students will be able to explain the characteristics of unsatisfactory nutritional intake</a:t>
                      </a:r>
                      <a:endParaRPr sz="1000"/>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sz="10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a:txBody>
                    <a:bodyPr/>
                    <a:lstStyle/>
                    <a:p>
                      <a:pPr marL="0" lvl="0" indent="0" algn="l" rtl="0">
                        <a:spcBef>
                          <a:spcPts val="0"/>
                        </a:spcBef>
                        <a:spcAft>
                          <a:spcPts val="0"/>
                        </a:spcAft>
                        <a:buNone/>
                      </a:pPr>
                      <a:r>
                        <a:rPr lang="en-GB" sz="1000">
                          <a:solidFill>
                            <a:srgbClr val="595959"/>
                          </a:solidFill>
                        </a:rPr>
                        <a:t>Revision of Unit 1. Internally marked </a:t>
                      </a:r>
                      <a:endParaRPr sz="10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gridSpan="2">
                  <a:txBody>
                    <a:bodyPr/>
                    <a:lstStyle/>
                    <a:p>
                      <a:pPr marL="0" lvl="0" indent="0" algn="l" rtl="0">
                        <a:spcBef>
                          <a:spcPts val="0"/>
                        </a:spcBef>
                        <a:spcAft>
                          <a:spcPts val="0"/>
                        </a:spcAft>
                        <a:buNone/>
                      </a:pPr>
                      <a:r>
                        <a:rPr lang="en-GB" sz="1000">
                          <a:solidFill>
                            <a:srgbClr val="595959"/>
                          </a:solidFill>
                        </a:rPr>
                        <a:t>Students will learn how to  review and recommend options for Hospitality and Catering provision to meet specific consumer needs.</a:t>
                      </a:r>
                      <a:endParaRPr sz="1000">
                        <a:solidFill>
                          <a:srgbClr val="595959"/>
                        </a:solidFill>
                      </a:endParaRPr>
                    </a:p>
                    <a:p>
                      <a:pPr marL="0" lvl="0" indent="0" algn="l" rtl="0">
                        <a:spcBef>
                          <a:spcPts val="0"/>
                        </a:spcBef>
                        <a:spcAft>
                          <a:spcPts val="0"/>
                        </a:spcAft>
                        <a:buNone/>
                      </a:pPr>
                      <a:r>
                        <a:rPr lang="en-GB" sz="1000">
                          <a:solidFill>
                            <a:srgbClr val="595959"/>
                          </a:solidFill>
                        </a:rPr>
                        <a:t>Mock Non Exam Assessment with 3 hour mock practical session.</a:t>
                      </a:r>
                      <a:endParaRPr sz="10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1"/>
                  </a:ext>
                </a:extLst>
              </a:tr>
            </a:tbl>
          </a:graphicData>
        </a:graphic>
      </p:graphicFrame>
      <p:sp>
        <p:nvSpPr>
          <p:cNvPr id="144" name="Google Shape;144;p18"/>
          <p:cNvSpPr/>
          <p:nvPr/>
        </p:nvSpPr>
        <p:spPr>
          <a:xfrm>
            <a:off x="9254073" y="4803327"/>
            <a:ext cx="295500" cy="357000"/>
          </a:xfrm>
          <a:prstGeom prst="downArrow">
            <a:avLst>
              <a:gd name="adj1" fmla="val 50000"/>
              <a:gd name="adj2" fmla="val 50000"/>
            </a:avLst>
          </a:prstGeom>
          <a:gradFill>
            <a:gsLst>
              <a:gs pos="0">
                <a:srgbClr val="E4A800"/>
              </a:gs>
              <a:gs pos="45000">
                <a:srgbClr val="FFC900"/>
              </a:gs>
              <a:gs pos="79000">
                <a:srgbClr val="FFFF00"/>
              </a:gs>
              <a:gs pos="99110">
                <a:schemeClr val="lt1"/>
              </a:gs>
              <a:gs pos="100000">
                <a:schemeClr val="lt1"/>
              </a:gs>
            </a:gsLst>
            <a:lin ang="16200038" scaled="0"/>
          </a:gra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aphicFrame>
        <p:nvGraphicFramePr>
          <p:cNvPr id="145" name="Google Shape;145;p18"/>
          <p:cNvGraphicFramePr/>
          <p:nvPr>
            <p:extLst>
              <p:ext uri="{D42A27DB-BD31-4B8C-83A1-F6EECF244321}">
                <p14:modId xmlns:p14="http://schemas.microsoft.com/office/powerpoint/2010/main" val="667599141"/>
              </p:ext>
            </p:extLst>
          </p:nvPr>
        </p:nvGraphicFramePr>
        <p:xfrm>
          <a:off x="-2483675" y="5421284"/>
          <a:ext cx="2175125" cy="1334335"/>
        </p:xfrm>
        <a:graphic>
          <a:graphicData uri="http://schemas.openxmlformats.org/drawingml/2006/table">
            <a:tbl>
              <a:tblPr firstRow="1" bandRow="1">
                <a:noFill/>
                <a:tableStyleId>{A5BC5B75-8C59-4657-952B-7A527A87C70C}</a:tableStyleId>
              </a:tblPr>
              <a:tblGrid>
                <a:gridCol w="2175125">
                  <a:extLst>
                    <a:ext uri="{9D8B030D-6E8A-4147-A177-3AD203B41FA5}">
                      <a16:colId xmlns:a16="http://schemas.microsoft.com/office/drawing/2014/main" val="20000"/>
                    </a:ext>
                  </a:extLst>
                </a:gridCol>
              </a:tblGrid>
              <a:tr h="234375">
                <a:tc>
                  <a:txBody>
                    <a:bodyPr/>
                    <a:lstStyle/>
                    <a:p>
                      <a:pPr marL="0" marR="0" lvl="0" indent="0" algn="l" rtl="0">
                        <a:lnSpc>
                          <a:spcPct val="100000"/>
                        </a:lnSpc>
                        <a:spcBef>
                          <a:spcPts val="0"/>
                        </a:spcBef>
                        <a:spcAft>
                          <a:spcPts val="0"/>
                        </a:spcAft>
                        <a:buClr>
                          <a:schemeClr val="lt1"/>
                        </a:buClr>
                        <a:buSzPts val="1400"/>
                        <a:buFont typeface="Calibri"/>
                        <a:buNone/>
                      </a:pPr>
                      <a:r>
                        <a:rPr lang="en-GB" sz="1400" b="1" u="none" strike="noStrike" cap="none">
                          <a:solidFill>
                            <a:schemeClr val="lt1"/>
                          </a:solidFill>
                        </a:rPr>
                        <a:t>Extra Curricular Projects</a:t>
                      </a:r>
                      <a:endParaRPr sz="1400" b="0" u="none" strike="noStrike" cap="none">
                        <a:solidFill>
                          <a:schemeClr val="lt1"/>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C20D"/>
                    </a:solidFill>
                  </a:tcPr>
                </a:tc>
                <a:extLst>
                  <a:ext uri="{0D108BD9-81ED-4DB2-BD59-A6C34878D82A}">
                    <a16:rowId xmlns:a16="http://schemas.microsoft.com/office/drawing/2014/main" val="10000"/>
                  </a:ext>
                </a:extLst>
              </a:tr>
              <a:tr h="1029525">
                <a:tc>
                  <a:txBody>
                    <a:bodyPr/>
                    <a:lstStyle/>
                    <a:p>
                      <a:pPr marL="171450" marR="0" lvl="0" indent="-171450" algn="l" rtl="0">
                        <a:lnSpc>
                          <a:spcPct val="100000"/>
                        </a:lnSpc>
                        <a:spcBef>
                          <a:spcPts val="0"/>
                        </a:spcBef>
                        <a:spcAft>
                          <a:spcPts val="0"/>
                        </a:spcAft>
                        <a:buClr>
                          <a:srgbClr val="595959"/>
                        </a:buClr>
                        <a:buSzPts val="800"/>
                        <a:buFont typeface="Arial"/>
                        <a:buChar char="•"/>
                      </a:pPr>
                      <a:r>
                        <a:rPr lang="en-GB" sz="800" b="0" u="none" strike="noStrike" cap="none" dirty="0">
                          <a:solidFill>
                            <a:srgbClr val="595959"/>
                          </a:solidFill>
                        </a:rPr>
                        <a:t>?</a:t>
                      </a:r>
                      <a:endParaRPr sz="1400" u="none" strike="noStrike" cap="none" dirty="0"/>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146" name="Google Shape;146;p18"/>
          <p:cNvGraphicFramePr/>
          <p:nvPr/>
        </p:nvGraphicFramePr>
        <p:xfrm>
          <a:off x="162087" y="608981"/>
          <a:ext cx="9446350" cy="2041900"/>
        </p:xfrm>
        <a:graphic>
          <a:graphicData uri="http://schemas.openxmlformats.org/drawingml/2006/table">
            <a:tbl>
              <a:tblPr firstRow="1" bandRow="1">
                <a:noFill/>
                <a:tableStyleId>{A5BC5B75-8C59-4657-952B-7A527A87C70C}</a:tableStyleId>
              </a:tblPr>
              <a:tblGrid>
                <a:gridCol w="400250">
                  <a:extLst>
                    <a:ext uri="{9D8B030D-6E8A-4147-A177-3AD203B41FA5}">
                      <a16:colId xmlns:a16="http://schemas.microsoft.com/office/drawing/2014/main" val="20000"/>
                    </a:ext>
                  </a:extLst>
                </a:gridCol>
                <a:gridCol w="1188750">
                  <a:extLst>
                    <a:ext uri="{9D8B030D-6E8A-4147-A177-3AD203B41FA5}">
                      <a16:colId xmlns:a16="http://schemas.microsoft.com/office/drawing/2014/main" val="20001"/>
                    </a:ext>
                  </a:extLst>
                </a:gridCol>
                <a:gridCol w="882675">
                  <a:extLst>
                    <a:ext uri="{9D8B030D-6E8A-4147-A177-3AD203B41FA5}">
                      <a16:colId xmlns:a16="http://schemas.microsoft.com/office/drawing/2014/main" val="20002"/>
                    </a:ext>
                  </a:extLst>
                </a:gridCol>
                <a:gridCol w="1952475">
                  <a:extLst>
                    <a:ext uri="{9D8B030D-6E8A-4147-A177-3AD203B41FA5}">
                      <a16:colId xmlns:a16="http://schemas.microsoft.com/office/drawing/2014/main" val="20003"/>
                    </a:ext>
                  </a:extLst>
                </a:gridCol>
                <a:gridCol w="809000">
                  <a:extLst>
                    <a:ext uri="{9D8B030D-6E8A-4147-A177-3AD203B41FA5}">
                      <a16:colId xmlns:a16="http://schemas.microsoft.com/office/drawing/2014/main" val="20004"/>
                    </a:ext>
                  </a:extLst>
                </a:gridCol>
                <a:gridCol w="1705200">
                  <a:extLst>
                    <a:ext uri="{9D8B030D-6E8A-4147-A177-3AD203B41FA5}">
                      <a16:colId xmlns:a16="http://schemas.microsoft.com/office/drawing/2014/main" val="20005"/>
                    </a:ext>
                  </a:extLst>
                </a:gridCol>
                <a:gridCol w="2508000">
                  <a:extLst>
                    <a:ext uri="{9D8B030D-6E8A-4147-A177-3AD203B41FA5}">
                      <a16:colId xmlns:a16="http://schemas.microsoft.com/office/drawing/2014/main" val="20006"/>
                    </a:ext>
                  </a:extLst>
                </a:gridCol>
              </a:tblGrid>
              <a:tr h="426450">
                <a:tc rowSpan="2">
                  <a:txBody>
                    <a:bodyPr/>
                    <a:lstStyle/>
                    <a:p>
                      <a:pPr marL="0" marR="0" lvl="0" indent="0" algn="ctr" rtl="0">
                        <a:lnSpc>
                          <a:spcPct val="100000"/>
                        </a:lnSpc>
                        <a:spcBef>
                          <a:spcPts val="0"/>
                        </a:spcBef>
                        <a:spcAft>
                          <a:spcPts val="0"/>
                        </a:spcAft>
                        <a:buClr>
                          <a:srgbClr val="000000"/>
                        </a:buClr>
                        <a:buSzPts val="1400"/>
                        <a:buFont typeface="Arial"/>
                        <a:buNone/>
                      </a:pPr>
                      <a:endParaRPr sz="1400" u="none" strike="noStrike" cap="none"/>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F26622"/>
                          </a:solidFill>
                        </a:rPr>
                        <a:t>Prior Knowledge &amp; Skills </a:t>
                      </a:r>
                      <a:r>
                        <a:rPr lang="en-GB" sz="1000" b="0" u="none" strike="noStrike" cap="none">
                          <a:solidFill>
                            <a:srgbClr val="F26622"/>
                          </a:solidFill>
                        </a:rPr>
                        <a:t>from Year 8</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BE4D4"/>
                    </a:solidFill>
                  </a:tcPr>
                </a:tc>
                <a:tc gridSpan="2">
                  <a:txBody>
                    <a:bodyPr/>
                    <a:lstStyle/>
                    <a:p>
                      <a:pPr marL="0" lvl="0" indent="0" algn="l" rtl="0">
                        <a:spcBef>
                          <a:spcPts val="0"/>
                        </a:spcBef>
                        <a:spcAft>
                          <a:spcPts val="0"/>
                        </a:spcAft>
                        <a:buNone/>
                      </a:pPr>
                      <a:r>
                        <a:rPr lang="en-GB" sz="1000" b="1">
                          <a:solidFill>
                            <a:srgbClr val="1C4254"/>
                          </a:solidFill>
                        </a:rPr>
                        <a:t>Understand the environment in  which Hospitality and Catering providers operate. Unit 1. Term 1-2</a:t>
                      </a:r>
                      <a:endParaRPr sz="1000" b="1">
                        <a:solidFill>
                          <a:srgbClr val="779CBE"/>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gridSpan="2">
                  <a:txBody>
                    <a:bodyPr/>
                    <a:lstStyle/>
                    <a:p>
                      <a:pPr marL="0" lvl="0" indent="0" algn="l" rtl="0">
                        <a:spcBef>
                          <a:spcPts val="0"/>
                        </a:spcBef>
                        <a:spcAft>
                          <a:spcPts val="0"/>
                        </a:spcAft>
                        <a:buNone/>
                      </a:pPr>
                      <a:r>
                        <a:rPr lang="en-GB" sz="1000" b="1">
                          <a:solidFill>
                            <a:srgbClr val="1C4254"/>
                          </a:solidFill>
                        </a:rPr>
                        <a:t>Know how food can cause ill health. Unit 1. Term 3-4</a:t>
                      </a:r>
                      <a:endParaRPr sz="1000" b="1">
                        <a:solidFill>
                          <a:srgbClr val="779CBE"/>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hMerge="1">
                  <a:txBody>
                    <a:bodyPr/>
                    <a:lstStyle/>
                    <a:p>
                      <a:endParaRPr lang="en-US"/>
                    </a:p>
                  </a:txBody>
                  <a:tcPr/>
                </a:tc>
                <a:tc>
                  <a:txBody>
                    <a:bodyPr/>
                    <a:lstStyle/>
                    <a:p>
                      <a:pPr marL="0" lvl="0" indent="0" algn="l" rtl="0">
                        <a:spcBef>
                          <a:spcPts val="0"/>
                        </a:spcBef>
                        <a:spcAft>
                          <a:spcPts val="0"/>
                        </a:spcAft>
                        <a:buClr>
                          <a:schemeClr val="dk1"/>
                        </a:buClr>
                        <a:buSzPts val="1100"/>
                        <a:buFont typeface="Arial"/>
                        <a:buNone/>
                      </a:pPr>
                      <a:r>
                        <a:rPr lang="en-GB" sz="1000" b="1">
                          <a:solidFill>
                            <a:srgbClr val="1C4254"/>
                          </a:solidFill>
                        </a:rPr>
                        <a:t>Understand how Hospitality and Catering provision operates. Unit 1. Term 5-6</a:t>
                      </a:r>
                      <a:endParaRPr sz="1000" b="1">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extLst>
                  <a:ext uri="{0D108BD9-81ED-4DB2-BD59-A6C34878D82A}">
                    <a16:rowId xmlns:a16="http://schemas.microsoft.com/office/drawing/2014/main" val="10000"/>
                  </a:ext>
                </a:extLst>
              </a:tr>
              <a:tr h="1594775">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1000"/>
                        <a:t>Students have built their confidence in the kitchen and working within a limited time frame. Basic health and hygiene in the kitchen. Healthy eating and food choices. </a:t>
                      </a:r>
                      <a:endParaRPr sz="10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gridSpan="2">
                  <a:txBody>
                    <a:bodyPr/>
                    <a:lstStyle/>
                    <a:p>
                      <a:pPr marL="0" lvl="0" indent="0" algn="l" rtl="0">
                        <a:spcBef>
                          <a:spcPts val="0"/>
                        </a:spcBef>
                        <a:spcAft>
                          <a:spcPts val="0"/>
                        </a:spcAft>
                        <a:buNone/>
                      </a:pPr>
                      <a:r>
                        <a:rPr lang="en-GB" sz="1000"/>
                        <a:t>Students will learn about the structure of the Hospitality and Catering industry, job requirements within the industry, working conditions of different job roles across the industry and  factors which affect the success of Hospitality and Catering providers. </a:t>
                      </a:r>
                      <a:endParaRPr sz="1000">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gridSpan="2">
                  <a:txBody>
                    <a:bodyPr/>
                    <a:lstStyle/>
                    <a:p>
                      <a:pPr marL="0" lvl="0" indent="0" algn="l" rtl="0">
                        <a:spcBef>
                          <a:spcPts val="0"/>
                        </a:spcBef>
                        <a:spcAft>
                          <a:spcPts val="0"/>
                        </a:spcAft>
                        <a:buNone/>
                      </a:pPr>
                      <a:r>
                        <a:rPr lang="en-GB" sz="1000">
                          <a:solidFill>
                            <a:srgbClr val="262626"/>
                          </a:solidFill>
                        </a:rPr>
                        <a:t>Students will Research food related causes of ill health, the role and responsibilities of the environmental health officer, food safety legislation, common types of food poisoning and the symptoms of food poisoning. </a:t>
                      </a:r>
                      <a:endParaRPr sz="800">
                        <a:solidFill>
                          <a:srgbClr val="262626"/>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hMerge="1">
                  <a:txBody>
                    <a:bodyPr/>
                    <a:lstStyle/>
                    <a:p>
                      <a:endParaRPr lang="en-US"/>
                    </a:p>
                  </a:txBody>
                  <a:tcPr/>
                </a:tc>
                <a:tc>
                  <a:txBody>
                    <a:bodyPr/>
                    <a:lstStyle/>
                    <a:p>
                      <a:pPr marL="0" lvl="0" indent="0" algn="l" rtl="0">
                        <a:spcBef>
                          <a:spcPts val="0"/>
                        </a:spcBef>
                        <a:spcAft>
                          <a:spcPts val="0"/>
                        </a:spcAft>
                        <a:buClr>
                          <a:schemeClr val="dk1"/>
                        </a:buClr>
                        <a:buSzPts val="1100"/>
                        <a:buFont typeface="Arial"/>
                        <a:buNone/>
                      </a:pPr>
                      <a:r>
                        <a:rPr lang="en-GB" sz="1000">
                          <a:solidFill>
                            <a:srgbClr val="595959"/>
                          </a:solidFill>
                        </a:rPr>
                        <a:t>Students will learn about the operation of different areas of Hospitality and Catering providers such as the kitchen and “front of house”. Students will research how Hospitality and Catering provision adapts to meet customer requirements.  </a:t>
                      </a:r>
                      <a:endParaRPr sz="1000"/>
                    </a:p>
                    <a:p>
                      <a:pPr marL="0" lvl="0" indent="0" algn="l" rtl="0">
                        <a:spcBef>
                          <a:spcPts val="0"/>
                        </a:spcBef>
                        <a:spcAft>
                          <a:spcPts val="0"/>
                        </a:spcAft>
                        <a:buNone/>
                      </a:pPr>
                      <a:endParaRPr sz="10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147" name="Google Shape;147;p18"/>
          <p:cNvSpPr txBox="1"/>
          <p:nvPr/>
        </p:nvSpPr>
        <p:spPr>
          <a:xfrm>
            <a:off x="472674" y="76200"/>
            <a:ext cx="68886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en-GB" sz="3200" b="1" dirty="0">
                <a:solidFill>
                  <a:schemeClr val="lt1"/>
                </a:solidFill>
                <a:latin typeface="Segoe Print" panose="02000800000000000000" pitchFamily="2" charset="0"/>
                <a:ea typeface="Quattrocento Sans"/>
                <a:cs typeface="Quattrocento Sans"/>
                <a:sym typeface="Quattrocento Sans"/>
              </a:rPr>
              <a:t>Hospitality and Catering KS4</a:t>
            </a:r>
            <a:endParaRPr sz="2400" b="1" i="0" u="none" strike="noStrike" cap="none" dirty="0">
              <a:solidFill>
                <a:schemeClr val="lt1"/>
              </a:solidFill>
              <a:latin typeface="Segoe Print" panose="02000800000000000000" pitchFamily="2" charset="0"/>
              <a:ea typeface="Quattrocento Sans"/>
              <a:cs typeface="Quattrocento Sans"/>
              <a:sym typeface="Quattrocento Sans"/>
            </a:endParaRPr>
          </a:p>
        </p:txBody>
      </p:sp>
      <p:sp>
        <p:nvSpPr>
          <p:cNvPr id="148" name="Google Shape;148;p18"/>
          <p:cNvSpPr txBox="1"/>
          <p:nvPr/>
        </p:nvSpPr>
        <p:spPr>
          <a:xfrm>
            <a:off x="1751075" y="2189175"/>
            <a:ext cx="7857300" cy="461700"/>
          </a:xfrm>
          <a:prstGeom prst="rect">
            <a:avLst/>
          </a:prstGeom>
          <a:solidFill>
            <a:srgbClr val="FCE5CD"/>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900">
                <a:latin typeface="Calibri"/>
                <a:ea typeface="Calibri"/>
                <a:cs typeface="Calibri"/>
                <a:sym typeface="Calibri"/>
              </a:rPr>
              <a:t>Ongoing practical skills: Students will develop their techniques, cooking methods and presentation skills. Students will build on their confidence to produce dishes independently and making choices according to their skill level.</a:t>
            </a:r>
            <a:endParaRPr sz="900">
              <a:latin typeface="Calibri"/>
              <a:ea typeface="Calibri"/>
              <a:cs typeface="Calibri"/>
              <a:sym typeface="Calibri"/>
            </a:endParaRPr>
          </a:p>
        </p:txBody>
      </p:sp>
      <p:sp>
        <p:nvSpPr>
          <p:cNvPr id="149" name="Google Shape;149;p18"/>
          <p:cNvSpPr txBox="1"/>
          <p:nvPr/>
        </p:nvSpPr>
        <p:spPr>
          <a:xfrm>
            <a:off x="1616950" y="4341625"/>
            <a:ext cx="7991400" cy="461700"/>
          </a:xfrm>
          <a:prstGeom prst="rect">
            <a:avLst/>
          </a:prstGeom>
          <a:solidFill>
            <a:srgbClr val="FCE5CD"/>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900">
                <a:latin typeface="Calibri"/>
                <a:ea typeface="Calibri"/>
                <a:cs typeface="Calibri"/>
                <a:sym typeface="Calibri"/>
              </a:rPr>
              <a:t>Ongoing practical skills: Students will develop their techniques, cooking methods and presentation skills. Students will build on their confidence to produce dishes independently and making choices according to their skill level.</a:t>
            </a:r>
            <a:endParaRPr sz="900">
              <a:latin typeface="Calibri"/>
              <a:ea typeface="Calibri"/>
              <a:cs typeface="Calibri"/>
              <a:sym typeface="Calibri"/>
            </a:endParaRPr>
          </a:p>
        </p:txBody>
      </p:sp>
      <p:sp>
        <p:nvSpPr>
          <p:cNvPr id="150" name="Google Shape;150;p18"/>
          <p:cNvSpPr txBox="1"/>
          <p:nvPr/>
        </p:nvSpPr>
        <p:spPr>
          <a:xfrm rot="-5400000">
            <a:off x="-452725" y="3511900"/>
            <a:ext cx="16299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chemeClr val="dk1"/>
              </a:buClr>
              <a:buSzPts val="1400"/>
              <a:buFont typeface="Arial"/>
              <a:buNone/>
            </a:pPr>
            <a:r>
              <a:rPr lang="en-GB" b="1">
                <a:solidFill>
                  <a:schemeClr val="lt1"/>
                </a:solidFill>
                <a:latin typeface="Calibri"/>
                <a:ea typeface="Calibri"/>
                <a:cs typeface="Calibri"/>
                <a:sym typeface="Calibri"/>
              </a:rPr>
              <a:t>Year 10</a:t>
            </a:r>
            <a:endParaRPr>
              <a:latin typeface="Calibri"/>
              <a:ea typeface="Calibri"/>
              <a:cs typeface="Calibri"/>
              <a:sym typeface="Calibri"/>
            </a:endParaRPr>
          </a:p>
        </p:txBody>
      </p:sp>
      <p:sp>
        <p:nvSpPr>
          <p:cNvPr id="151" name="Google Shape;151;p18"/>
          <p:cNvSpPr txBox="1"/>
          <p:nvPr/>
        </p:nvSpPr>
        <p:spPr>
          <a:xfrm rot="-5400000">
            <a:off x="-442825" y="5539788"/>
            <a:ext cx="16101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chemeClr val="dk1"/>
              </a:buClr>
              <a:buSzPts val="1400"/>
              <a:buFont typeface="Arial"/>
              <a:buNone/>
            </a:pPr>
            <a:r>
              <a:rPr lang="en-GB" b="1">
                <a:solidFill>
                  <a:schemeClr val="lt1"/>
                </a:solidFill>
                <a:latin typeface="Calibri"/>
                <a:ea typeface="Calibri"/>
                <a:cs typeface="Calibri"/>
                <a:sym typeface="Calibri"/>
              </a:rPr>
              <a:t>Year 11</a:t>
            </a:r>
            <a:endParaRPr>
              <a:latin typeface="Calibri"/>
              <a:ea typeface="Calibri"/>
              <a:cs typeface="Calibri"/>
              <a:sym typeface="Calibri"/>
            </a:endParaRPr>
          </a:p>
        </p:txBody>
      </p:sp>
      <p:sp>
        <p:nvSpPr>
          <p:cNvPr id="152" name="Google Shape;152;p18"/>
          <p:cNvSpPr txBox="1"/>
          <p:nvPr/>
        </p:nvSpPr>
        <p:spPr>
          <a:xfrm rot="-5400000">
            <a:off x="-442825" y="1399000"/>
            <a:ext cx="16101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b="1">
                <a:solidFill>
                  <a:schemeClr val="lt1"/>
                </a:solidFill>
                <a:latin typeface="Calibri"/>
                <a:ea typeface="Calibri"/>
                <a:cs typeface="Calibri"/>
                <a:sym typeface="Calibri"/>
              </a:rPr>
              <a:t>Year 9</a:t>
            </a:r>
            <a:endParaRPr>
              <a:latin typeface="Calibri"/>
              <a:ea typeface="Calibri"/>
              <a:cs typeface="Calibri"/>
              <a:sym typeface="Calibri"/>
            </a:endParaRPr>
          </a:p>
        </p:txBody>
      </p:sp>
      <p:sp>
        <p:nvSpPr>
          <p:cNvPr id="153" name="Google Shape;153;p18"/>
          <p:cNvSpPr txBox="1"/>
          <p:nvPr/>
        </p:nvSpPr>
        <p:spPr>
          <a:xfrm>
            <a:off x="1751075" y="6257700"/>
            <a:ext cx="5211600" cy="600300"/>
          </a:xfrm>
          <a:prstGeom prst="rect">
            <a:avLst/>
          </a:prstGeom>
          <a:solidFill>
            <a:srgbClr val="FCE5CD"/>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900" dirty="0">
                <a:latin typeface="Calibri"/>
                <a:ea typeface="Calibri"/>
                <a:cs typeface="Calibri"/>
                <a:sym typeface="Calibri"/>
              </a:rPr>
              <a:t>Ongoing practical skills: Students will develop their techniques, cooking methods and presentation skills. Students will build on their confidence to produce dishes independently and making choices according to their skill level.</a:t>
            </a:r>
            <a:endParaRPr sz="900" dirty="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4050</Words>
  <Application>Microsoft Office PowerPoint</Application>
  <PresentationFormat>A4 Paper (210x297 mm)</PresentationFormat>
  <Paragraphs>334</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Quattrocento Sans</vt:lpstr>
      <vt:lpstr>Segoe Print</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Cotmore-BrownL</dc:creator>
  <cp:lastModifiedBy>Cotmore-BrownL</cp:lastModifiedBy>
  <cp:revision>4</cp:revision>
  <dcterms:modified xsi:type="dcterms:W3CDTF">2022-10-19T14:31:51Z</dcterms:modified>
</cp:coreProperties>
</file>