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797675" cy="9926638"/>
  <p:embeddedFontLst>
    <p:embeddedFont>
      <p:font typeface="Helvetica Neue" panose="020B0604020202020204" charset="0"/>
      <p:regular r:id="rId46"/>
      <p:bold r:id="rId47"/>
      <p:italic r:id="rId48"/>
      <p:boldItalic r:id="rId49"/>
    </p:embeddedFont>
    <p:embeddedFont>
      <p:font typeface="Quattrocento Sans" panose="020B0502050000020003"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DtmGOSwGSa3qUs2ZvJg+8OFcO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43D4FE-4D82-4779-B2D4-6AC23BDDB7D6}">
  <a:tblStyle styleId="{2643D4FE-4D82-4779-B2D4-6AC23BDDB7D6}" styleName="Table_0">
    <a:wholeTbl>
      <a:tcTxStyle b="off" i="off">
        <a:font>
          <a:latin typeface="Arial"/>
          <a:ea typeface="Arial"/>
          <a:cs typeface="Arial"/>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5"/>
              </a:solidFill>
              <a:prstDash val="solid"/>
              <a:round/>
              <a:headEnd type="none" w="sm" len="sm"/>
              <a:tailEnd type="none" w="sm" len="sm"/>
            </a:ln>
          </a:top>
        </a:tcBdr>
        <a:fill>
          <a:solidFill>
            <a:srgbClr val="E9EFF7"/>
          </a:solidFill>
        </a:fill>
      </a:tcStyle>
    </a:lastRow>
    <a:seCell>
      <a:tcTxStyle b="off" i="off"/>
      <a:tcStyle>
        <a:tcBdr/>
      </a:tcStyle>
    </a:seCell>
    <a:swCell>
      <a:tcTxStyle b="off" i="off"/>
      <a:tcStyle>
        <a:tcBdr/>
      </a:tcStyle>
    </a:swCell>
    <a:firstRow>
      <a:tcTxStyle b="on" i="off"/>
      <a:tcStyle>
        <a:tcBdr/>
        <a:fill>
          <a:solidFill>
            <a:srgbClr val="E9EFF7"/>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1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7e25baa4be_0_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27e25baa4be_0_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e25baa4be_0_2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g27e25baa4be_0_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043d5f807c_0_10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3043d5f807c_0_10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g3043d5f807c_0_104: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043d5f807c_0_13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3043d5f807c_0_13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3043d5f807c_0_134: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043d5f807c_0_15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3043d5f807c_0_15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3043d5f807c_0_156: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043d5f807c_0_14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043d5f807c_0_143: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3043d5f807c_0_143: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043d5f807c_0_16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3043d5f807c_0_16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g3043d5f807c_0_166: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043d5f807c_0_8:notes"/>
          <p:cNvSpPr txBox="1">
            <a:spLocks noGrp="1"/>
          </p:cNvSpPr>
          <p:nvPr>
            <p:ph type="body" idx="1"/>
          </p:nvPr>
        </p:nvSpPr>
        <p:spPr>
          <a:xfrm>
            <a:off x="679768" y="4777188"/>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3043d5f807c_0_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8: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05db05e7a7_0_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305db05e7a7_0_3: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g305db05e7a7_0_3: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043e25f7e9_1_0:notes"/>
          <p:cNvSpPr txBox="1">
            <a:spLocks noGrp="1"/>
          </p:cNvSpPr>
          <p:nvPr>
            <p:ph type="body" idx="1"/>
          </p:nvPr>
        </p:nvSpPr>
        <p:spPr>
          <a:xfrm>
            <a:off x="679752" y="4715142"/>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3043e25f7e9_1_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043e25f7e9_1_5:notes"/>
          <p:cNvSpPr txBox="1">
            <a:spLocks noGrp="1"/>
          </p:cNvSpPr>
          <p:nvPr>
            <p:ph type="body" idx="1"/>
          </p:nvPr>
        </p:nvSpPr>
        <p:spPr>
          <a:xfrm>
            <a:off x="679752" y="4715142"/>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3043e25f7e9_1_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043e25f7e9_1_10:notes"/>
          <p:cNvSpPr txBox="1">
            <a:spLocks noGrp="1"/>
          </p:cNvSpPr>
          <p:nvPr>
            <p:ph type="body" idx="1"/>
          </p:nvPr>
        </p:nvSpPr>
        <p:spPr>
          <a:xfrm>
            <a:off x="679752" y="4715142"/>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3043e25f7e9_1_10: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043e25f7e9_1_25:notes"/>
          <p:cNvSpPr txBox="1">
            <a:spLocks noGrp="1"/>
          </p:cNvSpPr>
          <p:nvPr>
            <p:ph type="body" idx="1"/>
          </p:nvPr>
        </p:nvSpPr>
        <p:spPr>
          <a:xfrm>
            <a:off x="679752" y="4715142"/>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3043e25f7e9_1_25: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043e25f7e9_1_46:notes"/>
          <p:cNvSpPr txBox="1">
            <a:spLocks noGrp="1"/>
          </p:cNvSpPr>
          <p:nvPr>
            <p:ph type="body" idx="1"/>
          </p:nvPr>
        </p:nvSpPr>
        <p:spPr>
          <a:xfrm>
            <a:off x="679752" y="4715142"/>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3043e25f7e9_1_46: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043e25f7e9_1_54:notes"/>
          <p:cNvSpPr txBox="1">
            <a:spLocks noGrp="1"/>
          </p:cNvSpPr>
          <p:nvPr>
            <p:ph type="body" idx="1"/>
          </p:nvPr>
        </p:nvSpPr>
        <p:spPr>
          <a:xfrm>
            <a:off x="679752" y="4715142"/>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3043e25f7e9_1_54: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p3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7: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7de1253f8a_0_14: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27de1253f8a_0_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049de9c02d_0_7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3049de9c02d_0_7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049de9c02d_0_6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g3049de9c02d_0_6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049de9c02d_0_6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g3049de9c02d_0_6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049de9c02d_0_82: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3049de9c02d_0_8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3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049de9c02d_0_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3049de9c02d_0_1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g3049de9c02d_0_17:notes"/>
          <p:cNvSpPr txBox="1">
            <a:spLocks noGrp="1"/>
          </p:cNvSpPr>
          <p:nvPr>
            <p:ph type="sldNum" idx="12"/>
          </p:nvPr>
        </p:nvSpPr>
        <p:spPr>
          <a:xfrm>
            <a:off x="3850443" y="9428583"/>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049de9c02d_0_37: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g3049de9c02d_0_3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049de9c02d_0_5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3049de9c02d_0_5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g3049de9c02d_0_51:notes"/>
          <p:cNvSpPr txBox="1">
            <a:spLocks noGrp="1"/>
          </p:cNvSpPr>
          <p:nvPr>
            <p:ph type="sldNum" idx="12"/>
          </p:nvPr>
        </p:nvSpPr>
        <p:spPr>
          <a:xfrm>
            <a:off x="3850443" y="9428583"/>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049de9c02d_0_2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3049de9c02d_0_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7e25baa4be_0_2: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g27e25baa4be_0_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Slide" type="title">
  <p:cSld name="TITLE">
    <p:spTree>
      <p:nvGrpSpPr>
        <p:cNvPr id="1" name="Shape 12"/>
        <p:cNvGrpSpPr/>
        <p:nvPr/>
      </p:nvGrpSpPr>
      <p:grpSpPr>
        <a:xfrm>
          <a:off x="0" y="0"/>
          <a:ext cx="0" cy="0"/>
          <a:chOff x="0" y="0"/>
          <a:chExt cx="0" cy="0"/>
        </a:xfrm>
      </p:grpSpPr>
      <p:sp>
        <p:nvSpPr>
          <p:cNvPr id="13" name="Google Shape;13;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 name="Google Shape;15;p3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32"/>
          <p:cNvSpPr txBox="1">
            <a:spLocks noGrp="1"/>
          </p:cNvSpPr>
          <p:nvPr>
            <p:ph type="ftr" idx="11"/>
          </p:nvPr>
        </p:nvSpPr>
        <p:spPr>
          <a:xfrm>
            <a:off x="237067" y="6356350"/>
            <a:ext cx="79163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2"/>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pic>
        <p:nvPicPr>
          <p:cNvPr id="19" name="Google Shape;19;p33"/>
          <p:cNvPicPr preferRelativeResize="0"/>
          <p:nvPr/>
        </p:nvPicPr>
        <p:blipFill rotWithShape="1">
          <a:blip r:embed="rId2">
            <a:alphaModFix/>
          </a:blip>
          <a:srcRect r="28296" b="25819"/>
          <a:stretch/>
        </p:blipFill>
        <p:spPr>
          <a:xfrm>
            <a:off x="10718799" y="5317157"/>
            <a:ext cx="1473201" cy="1540843"/>
          </a:xfrm>
          <a:prstGeom prst="rect">
            <a:avLst/>
          </a:prstGeom>
          <a:noFill/>
          <a:ln>
            <a:noFill/>
          </a:ln>
        </p:spPr>
      </p:pic>
      <p:sp>
        <p:nvSpPr>
          <p:cNvPr id="20" name="Google Shape;20;p33"/>
          <p:cNvSpPr txBox="1">
            <a:spLocks noGrp="1"/>
          </p:cNvSpPr>
          <p:nvPr>
            <p:ph type="title"/>
          </p:nvPr>
        </p:nvSpPr>
        <p:spPr>
          <a:xfrm>
            <a:off x="406400" y="365126"/>
            <a:ext cx="10312398" cy="97260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1C4254"/>
              </a:buClr>
              <a:buSzPts val="4400"/>
              <a:buFont typeface="Quattrocento Sans"/>
              <a:buNone/>
              <a:defRPr sz="4400" b="1" i="0" u="none" strike="noStrike" cap="none">
                <a:solidFill>
                  <a:srgbClr val="1C4254"/>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33"/>
          <p:cNvSpPr txBox="1">
            <a:spLocks noGrp="1"/>
          </p:cNvSpPr>
          <p:nvPr>
            <p:ph type="body" idx="1"/>
          </p:nvPr>
        </p:nvSpPr>
        <p:spPr>
          <a:xfrm>
            <a:off x="406400" y="1490135"/>
            <a:ext cx="5367868" cy="468682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1pPr>
            <a:lvl2pPr marL="914400" marR="0" lvl="1"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2pPr>
            <a:lvl3pPr marL="1371600" marR="0" lvl="2"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3"/>
          <p:cNvSpPr txBox="1">
            <a:spLocks noGrp="1"/>
          </p:cNvSpPr>
          <p:nvPr>
            <p:ph type="ftr" idx="11"/>
          </p:nvPr>
        </p:nvSpPr>
        <p:spPr>
          <a:xfrm>
            <a:off x="370788" y="6356350"/>
            <a:ext cx="778261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3"/>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24" name="Google Shape;24;p33"/>
          <p:cNvPicPr preferRelativeResize="0"/>
          <p:nvPr/>
        </p:nvPicPr>
        <p:blipFill rotWithShape="1">
          <a:blip r:embed="rId3">
            <a:alphaModFix/>
          </a:blip>
          <a:srcRect/>
          <a:stretch/>
        </p:blipFill>
        <p:spPr>
          <a:xfrm>
            <a:off x="11091187" y="266436"/>
            <a:ext cx="863745" cy="833438"/>
          </a:xfrm>
          <a:prstGeom prst="rect">
            <a:avLst/>
          </a:prstGeom>
          <a:noFill/>
          <a:ln>
            <a:noFill/>
          </a:ln>
        </p:spPr>
      </p:pic>
      <p:cxnSp>
        <p:nvCxnSpPr>
          <p:cNvPr id="25" name="Google Shape;25;p33"/>
          <p:cNvCxnSpPr>
            <a:endCxn id="23" idx="0"/>
          </p:cNvCxnSpPr>
          <p:nvPr/>
        </p:nvCxnSpPr>
        <p:spPr>
          <a:xfrm>
            <a:off x="370765" y="6356350"/>
            <a:ext cx="9912000" cy="0"/>
          </a:xfrm>
          <a:prstGeom prst="straightConnector1">
            <a:avLst/>
          </a:prstGeom>
          <a:noFill/>
          <a:ln w="9525" cap="flat" cmpd="sng">
            <a:solidFill>
              <a:srgbClr val="7F7F7F"/>
            </a:solidFill>
            <a:prstDash val="solid"/>
            <a:miter lim="800000"/>
            <a:headEnd type="none" w="sm" len="sm"/>
            <a:tailEnd type="none" w="sm" len="sm"/>
          </a:ln>
        </p:spPr>
      </p:cxnSp>
      <p:sp>
        <p:nvSpPr>
          <p:cNvPr id="26" name="Google Shape;26;p33"/>
          <p:cNvSpPr txBox="1">
            <a:spLocks noGrp="1"/>
          </p:cNvSpPr>
          <p:nvPr>
            <p:ph type="body" idx="2"/>
          </p:nvPr>
        </p:nvSpPr>
        <p:spPr>
          <a:xfrm>
            <a:off x="6095999" y="1490135"/>
            <a:ext cx="5198533" cy="4686828"/>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1pPr>
            <a:lvl2pPr marL="914400" marR="0" lvl="1"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2pPr>
            <a:lvl3pPr marL="1371600" marR="0" lvl="2"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7"/>
        <p:cNvGrpSpPr/>
        <p:nvPr/>
      </p:nvGrpSpPr>
      <p:grpSpPr>
        <a:xfrm>
          <a:off x="0" y="0"/>
          <a:ext cx="0" cy="0"/>
          <a:chOff x="0" y="0"/>
          <a:chExt cx="0" cy="0"/>
        </a:xfrm>
      </p:grpSpPr>
      <p:sp>
        <p:nvSpPr>
          <p:cNvPr id="28" name="Google Shape;28;p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0" name="Google Shape;30;p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3"/>
        <p:cNvGrpSpPr/>
        <p:nvPr/>
      </p:nvGrpSpPr>
      <p:grpSpPr>
        <a:xfrm>
          <a:off x="0" y="0"/>
          <a:ext cx="0" cy="0"/>
          <a:chOff x="0" y="0"/>
          <a:chExt cx="0" cy="0"/>
        </a:xfrm>
      </p:grpSpPr>
      <p:sp>
        <p:nvSpPr>
          <p:cNvPr id="34" name="Google Shape;34;p34"/>
          <p:cNvSpPr txBox="1">
            <a:spLocks noGrp="1"/>
          </p:cNvSpPr>
          <p:nvPr>
            <p:ph type="ctrTitle"/>
          </p:nvPr>
        </p:nvSpPr>
        <p:spPr>
          <a:xfrm>
            <a:off x="922867" y="4216400"/>
            <a:ext cx="10346266" cy="16002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F2F2F2"/>
              </a:buClr>
              <a:buSzPts val="6000"/>
              <a:buFont typeface="Quattrocento Sans"/>
              <a:buNone/>
              <a:defRPr sz="6000" b="1" i="0" u="none" strike="noStrike" cap="none">
                <a:solidFill>
                  <a:srgbClr val="F2F2F2"/>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34"/>
          <p:cNvSpPr txBox="1">
            <a:spLocks noGrp="1"/>
          </p:cNvSpPr>
          <p:nvPr>
            <p:ph type="subTitle" idx="1"/>
          </p:nvPr>
        </p:nvSpPr>
        <p:spPr>
          <a:xfrm>
            <a:off x="922867" y="5936190"/>
            <a:ext cx="10346266" cy="635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DDEAF6"/>
              </a:buClr>
              <a:buSzPts val="1800"/>
              <a:buFont typeface="Arial"/>
              <a:buNone/>
              <a:defRPr sz="1800" b="0" i="0" u="none" strike="noStrike" cap="none">
                <a:solidFill>
                  <a:srgbClr val="DDEAF6"/>
                </a:solidFill>
                <a:latin typeface="Quattrocento Sans"/>
                <a:ea typeface="Quattrocento Sans"/>
                <a:cs typeface="Quattrocento Sans"/>
                <a:sym typeface="Quattrocento Sans"/>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6" name="Google Shape;36;p34"/>
          <p:cNvSpPr>
            <a:spLocks noGrp="1"/>
          </p:cNvSpPr>
          <p:nvPr>
            <p:ph type="pic" idx="2"/>
          </p:nvPr>
        </p:nvSpPr>
        <p:spPr>
          <a:xfrm>
            <a:off x="1693332" y="0"/>
            <a:ext cx="10498667" cy="3894138"/>
          </a:xfrm>
          <a:prstGeom prst="rect">
            <a:avLst/>
          </a:prstGeom>
          <a:noFill/>
          <a:ln>
            <a:noFill/>
          </a:ln>
        </p:spPr>
      </p:sp>
      <p:pic>
        <p:nvPicPr>
          <p:cNvPr id="37" name="Google Shape;37;p34" descr="A picture containing logo&#10;&#10;Description automatically generated"/>
          <p:cNvPicPr preferRelativeResize="0"/>
          <p:nvPr/>
        </p:nvPicPr>
        <p:blipFill rotWithShape="1">
          <a:blip r:embed="rId2">
            <a:alphaModFix/>
          </a:blip>
          <a:srcRect/>
          <a:stretch/>
        </p:blipFill>
        <p:spPr>
          <a:xfrm>
            <a:off x="1" y="0"/>
            <a:ext cx="3393858" cy="61637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38"/>
        <p:cNvGrpSpPr/>
        <p:nvPr/>
      </p:nvGrpSpPr>
      <p:grpSpPr>
        <a:xfrm>
          <a:off x="0" y="0"/>
          <a:ext cx="0" cy="0"/>
          <a:chOff x="0" y="0"/>
          <a:chExt cx="0" cy="0"/>
        </a:xfrm>
      </p:grpSpPr>
      <p:sp>
        <p:nvSpPr>
          <p:cNvPr id="39" name="Google Shape;39;g3043d5f807c_0_10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g3043d5f807c_0_10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3043d5f807c_0_10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2"/>
        <p:cNvGrpSpPr/>
        <p:nvPr/>
      </p:nvGrpSpPr>
      <p:grpSpPr>
        <a:xfrm>
          <a:off x="0" y="0"/>
          <a:ext cx="0" cy="0"/>
          <a:chOff x="0" y="0"/>
          <a:chExt cx="0" cy="0"/>
        </a:xfrm>
      </p:grpSpPr>
      <p:sp>
        <p:nvSpPr>
          <p:cNvPr id="43" name="Google Shape;43;g3043e25f7e9_1_116"/>
          <p:cNvSpPr txBox="1">
            <a:spLocks noGrp="1"/>
          </p:cNvSpPr>
          <p:nvPr>
            <p:ph type="title"/>
          </p:nvPr>
        </p:nvSpPr>
        <p:spPr>
          <a:xfrm>
            <a:off x="838080" y="365040"/>
            <a:ext cx="10515600" cy="1325400"/>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g3043e25f7e9_1_116"/>
          <p:cNvSpPr txBox="1">
            <a:spLocks noGrp="1"/>
          </p:cNvSpPr>
          <p:nvPr>
            <p:ph type="body" idx="1"/>
          </p:nvPr>
        </p:nvSpPr>
        <p:spPr>
          <a:xfrm>
            <a:off x="609480" y="1604520"/>
            <a:ext cx="5354400" cy="18969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g3043e25f7e9_1_116"/>
          <p:cNvSpPr txBox="1">
            <a:spLocks noGrp="1"/>
          </p:cNvSpPr>
          <p:nvPr>
            <p:ph type="body" idx="2"/>
          </p:nvPr>
        </p:nvSpPr>
        <p:spPr>
          <a:xfrm>
            <a:off x="6231960" y="1604520"/>
            <a:ext cx="5354400" cy="18969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g3043e25f7e9_1_116"/>
          <p:cNvSpPr txBox="1">
            <a:spLocks noGrp="1"/>
          </p:cNvSpPr>
          <p:nvPr>
            <p:ph type="body" idx="3"/>
          </p:nvPr>
        </p:nvSpPr>
        <p:spPr>
          <a:xfrm>
            <a:off x="609480" y="3682080"/>
            <a:ext cx="5354400" cy="18969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Google Shape;47;g3043e25f7e9_1_116"/>
          <p:cNvSpPr txBox="1">
            <a:spLocks noGrp="1"/>
          </p:cNvSpPr>
          <p:nvPr>
            <p:ph type="body" idx="4"/>
          </p:nvPr>
        </p:nvSpPr>
        <p:spPr>
          <a:xfrm>
            <a:off x="6231960" y="3682080"/>
            <a:ext cx="5354400" cy="18969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8"/>
        <p:cNvGrpSpPr/>
        <p:nvPr/>
      </p:nvGrpSpPr>
      <p:grpSpPr>
        <a:xfrm>
          <a:off x="0" y="0"/>
          <a:ext cx="0" cy="0"/>
          <a:chOff x="0" y="0"/>
          <a:chExt cx="0" cy="0"/>
        </a:xfrm>
      </p:grpSpPr>
      <p:pic>
        <p:nvPicPr>
          <p:cNvPr id="49" name="Google Shape;49;p36"/>
          <p:cNvPicPr preferRelativeResize="0"/>
          <p:nvPr/>
        </p:nvPicPr>
        <p:blipFill rotWithShape="1">
          <a:blip r:embed="rId2">
            <a:alphaModFix/>
          </a:blip>
          <a:srcRect r="28296" b="25819"/>
          <a:stretch/>
        </p:blipFill>
        <p:spPr>
          <a:xfrm>
            <a:off x="10718799" y="5317157"/>
            <a:ext cx="1473201" cy="1540843"/>
          </a:xfrm>
          <a:prstGeom prst="rect">
            <a:avLst/>
          </a:prstGeom>
          <a:noFill/>
          <a:ln>
            <a:noFill/>
          </a:ln>
        </p:spPr>
      </p:pic>
      <p:sp>
        <p:nvSpPr>
          <p:cNvPr id="50" name="Google Shape;50;p36"/>
          <p:cNvSpPr txBox="1">
            <a:spLocks noGrp="1"/>
          </p:cNvSpPr>
          <p:nvPr>
            <p:ph type="ftr" idx="11"/>
          </p:nvPr>
        </p:nvSpPr>
        <p:spPr>
          <a:xfrm>
            <a:off x="237067" y="6356350"/>
            <a:ext cx="79163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2F2F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2F2F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2F2F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2F2F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2F2F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2F2F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2F2F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2F2F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2F2F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52" name="Google Shape;52;p36"/>
          <p:cNvCxnSpPr/>
          <p:nvPr/>
        </p:nvCxnSpPr>
        <p:spPr>
          <a:xfrm>
            <a:off x="370788" y="6356350"/>
            <a:ext cx="9911978" cy="0"/>
          </a:xfrm>
          <a:prstGeom prst="straightConnector1">
            <a:avLst/>
          </a:prstGeom>
          <a:noFill/>
          <a:ln w="9525" cap="flat" cmpd="sng">
            <a:solidFill>
              <a:srgbClr val="7F7F7F"/>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3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5" name="Google Shape;55;p3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6" name="Google Shape;56;p3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g2808aa7e7e2_3_10"/>
          <p:cNvSpPr/>
          <p:nvPr/>
        </p:nvSpPr>
        <p:spPr>
          <a:xfrm>
            <a:off x="-5" y="9"/>
            <a:ext cx="12190416" cy="6861173"/>
          </a:xfrm>
          <a:prstGeom prst="rect">
            <a:avLst/>
          </a:prstGeom>
          <a:solidFill>
            <a:srgbClr val="16F78B"/>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Helvetica Neue"/>
              <a:ea typeface="Helvetica Neue"/>
              <a:cs typeface="Helvetica Neue"/>
              <a:sym typeface="Helvetica Neue"/>
            </a:endParaRPr>
          </a:p>
        </p:txBody>
      </p:sp>
      <p:sp>
        <p:nvSpPr>
          <p:cNvPr id="59" name="Google Shape;59;g2808aa7e7e2_3_10"/>
          <p:cNvSpPr txBox="1">
            <a:spLocks noGrp="1"/>
          </p:cNvSpPr>
          <p:nvPr>
            <p:ph type="title"/>
          </p:nvPr>
        </p:nvSpPr>
        <p:spPr>
          <a:xfrm>
            <a:off x="506793" y="252946"/>
            <a:ext cx="11178413" cy="686955"/>
          </a:xfrm>
          <a:prstGeom prst="rect">
            <a:avLst/>
          </a:prstGeom>
          <a:noFill/>
          <a:ln>
            <a:noFill/>
          </a:ln>
        </p:spPr>
        <p:txBody>
          <a:bodyPr spcFirstLastPara="1" wrap="square" lIns="0" tIns="0" rIns="0" bIns="0" anchor="t" anchorCtr="0">
            <a:normAutofit/>
          </a:bodyPr>
          <a:lstStyle>
            <a:lvl1pPr marR="0" lvl="0" algn="l" rtl="0">
              <a:lnSpc>
                <a:spcPct val="100000"/>
              </a:lnSpc>
              <a:spcBef>
                <a:spcPts val="0"/>
              </a:spcBef>
              <a:spcAft>
                <a:spcPts val="0"/>
              </a:spcAft>
              <a:buClr>
                <a:srgbClr val="FFFFFF"/>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FFFFFF"/>
              </a:buClr>
              <a:buSzPts val="1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FFFFFF"/>
              </a:buClr>
              <a:buSzPts val="1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FFFFFF"/>
              </a:buClr>
              <a:buSzPts val="1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FFFFFF"/>
              </a:buClr>
              <a:buSzPts val="1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FFFFFF"/>
              </a:buClr>
              <a:buSzPts val="1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FFFFFF"/>
              </a:buClr>
              <a:buSzPts val="1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FFFFFF"/>
              </a:buClr>
              <a:buSzPts val="1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FFFFFF"/>
              </a:buClr>
              <a:buSzPts val="18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g2808aa7e7e2_3_10"/>
          <p:cNvSpPr txBox="1">
            <a:spLocks noGrp="1"/>
          </p:cNvSpPr>
          <p:nvPr>
            <p:ph type="sldNum" idx="12"/>
          </p:nvPr>
        </p:nvSpPr>
        <p:spPr>
          <a:xfrm>
            <a:off x="11278012" y="6383297"/>
            <a:ext cx="304388" cy="253574"/>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888888"/>
              </a:buClr>
              <a:buSzPts val="1800"/>
              <a:buFont typeface="Helvetica Neue"/>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800"/>
              <a:buFont typeface="Helvetica Neue"/>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800"/>
              <a:buFont typeface="Helvetica Neue"/>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800"/>
              <a:buFont typeface="Helvetica Neue"/>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800"/>
              <a:buFont typeface="Helvetica Neue"/>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800"/>
              <a:buFont typeface="Helvetica Neue"/>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800"/>
              <a:buFont typeface="Helvetica Neue"/>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800"/>
              <a:buFont typeface="Helvetica Neue"/>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800"/>
              <a:buFont typeface="Helvetica Neue"/>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ftr" idx="11"/>
          </p:nvPr>
        </p:nvSpPr>
        <p:spPr>
          <a:xfrm>
            <a:off x="237067" y="6356350"/>
            <a:ext cx="791633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31"/>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mrbruf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massolit.io/"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NmMAO82R8Cg&amp;list=PLqGFsWf-P-cCMpq89C0yaU5scvuYiIKuL"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s://drive.google.com/file/d/1j0PLEzIbsi9zVbjpGzBRPnReNUVR5lwD/view?usp=drive_lin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xplore-education-statistics.service.gov.uk/find-statistics/the-link-between-absence-and-attainment-at-ks2-and-ks4"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bingdon-witney.ac.uk/"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hyperlink" Target="https://www.jmf6.or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16919398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sites.google.com/johnmason.school/jmsrevision/" TargetMode="External"/><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physicsandmathstutor.com/" TargetMode="External"/><Relationship Id="rId5" Type="http://schemas.openxmlformats.org/officeDocument/2006/relationships/hyperlink" Target="https://www.bbc.com/bitesize/levels/z98jmp3" TargetMode="External"/><Relationship Id="rId4" Type="http://schemas.openxmlformats.org/officeDocument/2006/relationships/hyperlink" Target="https://www.senecalearning.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
          <p:cNvPicPr preferRelativeResize="0"/>
          <p:nvPr/>
        </p:nvPicPr>
        <p:blipFill rotWithShape="1">
          <a:blip r:embed="rId3">
            <a:alphaModFix/>
          </a:blip>
          <a:srcRect r="21623"/>
          <a:stretch/>
        </p:blipFill>
        <p:spPr>
          <a:xfrm>
            <a:off x="-35293" y="-9625"/>
            <a:ext cx="9610594" cy="6897704"/>
          </a:xfrm>
          <a:prstGeom prst="rect">
            <a:avLst/>
          </a:prstGeom>
          <a:noFill/>
          <a:ln>
            <a:noFill/>
          </a:ln>
        </p:spPr>
      </p:pic>
      <p:sp>
        <p:nvSpPr>
          <p:cNvPr id="67" name="Google Shape;67;p1"/>
          <p:cNvSpPr txBox="1"/>
          <p:nvPr/>
        </p:nvSpPr>
        <p:spPr>
          <a:xfrm>
            <a:off x="2354712" y="1825200"/>
            <a:ext cx="4872000" cy="238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Quattrocento Sans"/>
              <a:buNone/>
            </a:pPr>
            <a:r>
              <a:rPr lang="en-GB" sz="4800" b="1" i="0" u="none" strike="noStrike" cap="none">
                <a:solidFill>
                  <a:schemeClr val="lt1"/>
                </a:solidFill>
                <a:latin typeface="Quattrocento Sans"/>
                <a:ea typeface="Quattrocento Sans"/>
                <a:cs typeface="Quattrocento Sans"/>
                <a:sym typeface="Quattrocento Sans"/>
              </a:rPr>
              <a:t>Year 11 Parents’</a:t>
            </a:r>
            <a:br>
              <a:rPr lang="en-GB" sz="4800" b="1" i="0" u="none" strike="noStrike" cap="none">
                <a:solidFill>
                  <a:schemeClr val="lt1"/>
                </a:solidFill>
                <a:latin typeface="Quattrocento Sans"/>
                <a:ea typeface="Quattrocento Sans"/>
                <a:cs typeface="Quattrocento Sans"/>
                <a:sym typeface="Quattrocento Sans"/>
              </a:rPr>
            </a:br>
            <a:r>
              <a:rPr lang="en-GB" sz="4800" b="1" i="0" u="none" strike="noStrike" cap="none">
                <a:solidFill>
                  <a:schemeClr val="lt1"/>
                </a:solidFill>
                <a:latin typeface="Quattrocento Sans"/>
                <a:ea typeface="Quattrocento Sans"/>
                <a:cs typeface="Quattrocento Sans"/>
                <a:sym typeface="Quattrocento Sans"/>
              </a:rPr>
              <a:t>Information </a:t>
            </a:r>
            <a:br>
              <a:rPr lang="en-GB" sz="4800" b="1" i="0" u="none" strike="noStrike" cap="none">
                <a:solidFill>
                  <a:schemeClr val="lt1"/>
                </a:solidFill>
                <a:latin typeface="Quattrocento Sans"/>
                <a:ea typeface="Quattrocento Sans"/>
                <a:cs typeface="Quattrocento Sans"/>
                <a:sym typeface="Quattrocento Sans"/>
              </a:rPr>
            </a:br>
            <a:r>
              <a:rPr lang="en-GB" sz="4800" b="1" i="0" u="none" strike="noStrike" cap="none">
                <a:solidFill>
                  <a:schemeClr val="lt1"/>
                </a:solidFill>
                <a:latin typeface="Quattrocento Sans"/>
                <a:ea typeface="Quattrocento Sans"/>
                <a:cs typeface="Quattrocento Sans"/>
                <a:sym typeface="Quattrocento Sans"/>
              </a:rPr>
              <a:t>Evening</a:t>
            </a:r>
            <a:endParaRPr sz="1400" b="0" i="0" u="none" strike="noStrike" cap="none">
              <a:solidFill>
                <a:srgbClr val="000000"/>
              </a:solidFill>
              <a:latin typeface="Arial"/>
              <a:ea typeface="Arial"/>
              <a:cs typeface="Arial"/>
              <a:sym typeface="Arial"/>
            </a:endParaRPr>
          </a:p>
        </p:txBody>
      </p:sp>
      <p:sp>
        <p:nvSpPr>
          <p:cNvPr id="68" name="Google Shape;68;p1"/>
          <p:cNvSpPr txBox="1"/>
          <p:nvPr/>
        </p:nvSpPr>
        <p:spPr>
          <a:xfrm>
            <a:off x="7723175" y="-9625"/>
            <a:ext cx="4328700" cy="1262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GB" sz="2700" b="0" i="0" u="none" strike="noStrike" cap="none">
                <a:solidFill>
                  <a:srgbClr val="000000"/>
                </a:solidFill>
                <a:latin typeface="Arial"/>
                <a:ea typeface="Arial"/>
                <a:cs typeface="Arial"/>
                <a:sym typeface="Arial"/>
              </a:rPr>
              <a:t>1</a:t>
            </a:r>
            <a:r>
              <a:rPr lang="en-GB" sz="2700" b="0" i="0" u="none" strike="noStrike" cap="none" baseline="30000">
                <a:solidFill>
                  <a:srgbClr val="000000"/>
                </a:solidFill>
                <a:latin typeface="Arial"/>
                <a:ea typeface="Arial"/>
                <a:cs typeface="Arial"/>
                <a:sym typeface="Arial"/>
              </a:rPr>
              <a:t>st</a:t>
            </a:r>
            <a:r>
              <a:rPr lang="en-GB" sz="2700" b="0" i="0" u="none" strike="noStrike" cap="none">
                <a:solidFill>
                  <a:srgbClr val="000000"/>
                </a:solidFill>
                <a:latin typeface="Arial"/>
                <a:ea typeface="Arial"/>
                <a:cs typeface="Arial"/>
                <a:sym typeface="Arial"/>
              </a:rPr>
              <a:t> October 2025</a:t>
            </a:r>
            <a:endParaRPr sz="27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69" name="Google Shape;69;p1"/>
          <p:cNvSpPr txBox="1"/>
          <p:nvPr/>
        </p:nvSpPr>
        <p:spPr>
          <a:xfrm>
            <a:off x="7226712" y="600900"/>
            <a:ext cx="5071968" cy="124646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GB" sz="2300" b="0" i="0" u="none" strike="noStrike" cap="none">
                <a:solidFill>
                  <a:srgbClr val="000000"/>
                </a:solidFill>
                <a:latin typeface="Arial"/>
                <a:ea typeface="Arial"/>
                <a:cs typeface="Arial"/>
                <a:sym typeface="Arial"/>
              </a:rPr>
              <a:t>Please register your attendance using the QR code below. You can add questions later if you wish.</a:t>
            </a:r>
            <a:endParaRPr sz="2300" b="0" i="0" u="none" strike="noStrike" cap="none">
              <a:solidFill>
                <a:srgbClr val="000000"/>
              </a:solidFill>
              <a:latin typeface="Arial"/>
              <a:ea typeface="Arial"/>
              <a:cs typeface="Arial"/>
              <a:sym typeface="Arial"/>
            </a:endParaRPr>
          </a:p>
        </p:txBody>
      </p:sp>
      <p:sp>
        <p:nvSpPr>
          <p:cNvPr id="70" name="Google Shape;70;p1"/>
          <p:cNvSpPr txBox="1"/>
          <p:nvPr/>
        </p:nvSpPr>
        <p:spPr>
          <a:xfrm>
            <a:off x="9341141" y="1993836"/>
            <a:ext cx="2850859" cy="3016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GB" sz="2300" b="0" i="0" u="none" strike="noStrike" cap="none">
                <a:solidFill>
                  <a:srgbClr val="000000"/>
                </a:solidFill>
                <a:latin typeface="Arial"/>
                <a:ea typeface="Arial"/>
                <a:cs typeface="Arial"/>
                <a:sym typeface="Arial"/>
              </a:rPr>
              <a:t>Topics covered this evening: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300"/>
              <a:buFont typeface="Arial"/>
              <a:buNone/>
            </a:pPr>
            <a:r>
              <a:rPr lang="en-GB" sz="2300" b="0" i="0" u="none" strike="noStrike" cap="none">
                <a:solidFill>
                  <a:srgbClr val="000000"/>
                </a:solidFill>
                <a:latin typeface="Arial"/>
                <a:ea typeface="Arial"/>
                <a:cs typeface="Arial"/>
                <a:sym typeface="Arial"/>
              </a:rPr>
              <a:t>Key staff, key dates, general revision, E/M/Sc information and revision, Post-16, opportunities, mental health.</a:t>
            </a:r>
            <a:endParaRPr sz="23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7e25baa4be_0_9"/>
          <p:cNvSpPr txBox="1">
            <a:spLocks noGrp="1"/>
          </p:cNvSpPr>
          <p:nvPr>
            <p:ph type="title"/>
          </p:nvPr>
        </p:nvSpPr>
        <p:spPr>
          <a:xfrm>
            <a:off x="406400" y="365125"/>
            <a:ext cx="91149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a:t>Mathematics </a:t>
            </a:r>
            <a:r>
              <a:rPr lang="en-GB" sz="3700" b="0">
                <a:solidFill>
                  <a:srgbClr val="1C4254"/>
                </a:solidFill>
              </a:rPr>
              <a:t>(Pearson Edexcel 1MA1) </a:t>
            </a:r>
            <a:endParaRPr sz="3300" b="0">
              <a:solidFill>
                <a:srgbClr val="1C4254"/>
              </a:solidFill>
            </a:endParaRPr>
          </a:p>
        </p:txBody>
      </p:sp>
      <p:sp>
        <p:nvSpPr>
          <p:cNvPr id="161" name="Google Shape;161;g27e25baa4be_0_9"/>
          <p:cNvSpPr txBox="1">
            <a:spLocks noGrp="1"/>
          </p:cNvSpPr>
          <p:nvPr>
            <p:ph type="ftr" idx="11"/>
          </p:nvPr>
        </p:nvSpPr>
        <p:spPr>
          <a:xfrm>
            <a:off x="370788" y="6356350"/>
            <a:ext cx="77826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solidFill>
                  <a:srgbClr val="3F3F3F"/>
                </a:solidFill>
              </a:rPr>
              <a:t>PIE - Parents' Information Evening - Year 1</a:t>
            </a:r>
            <a:r>
              <a:rPr lang="en-GB"/>
              <a:t>1</a:t>
            </a:r>
            <a:endParaRPr>
              <a:solidFill>
                <a:srgbClr val="3F3F3F"/>
              </a:solidFill>
            </a:endParaRPr>
          </a:p>
        </p:txBody>
      </p:sp>
      <p:sp>
        <p:nvSpPr>
          <p:cNvPr id="162" name="Google Shape;162;g27e25baa4be_0_9"/>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10</a:t>
            </a:fld>
            <a:endParaRPr b="1"/>
          </a:p>
        </p:txBody>
      </p:sp>
      <p:sp>
        <p:nvSpPr>
          <p:cNvPr id="163" name="Google Shape;163;g27e25baa4be_0_9"/>
          <p:cNvSpPr txBox="1">
            <a:spLocks noGrp="1"/>
          </p:cNvSpPr>
          <p:nvPr>
            <p:ph type="body" idx="1"/>
          </p:nvPr>
        </p:nvSpPr>
        <p:spPr>
          <a:xfrm>
            <a:off x="406400" y="1337725"/>
            <a:ext cx="11388300" cy="50187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1200"/>
              </a:spcBef>
              <a:spcAft>
                <a:spcPts val="0"/>
              </a:spcAft>
              <a:buSzPts val="1800"/>
              <a:buNone/>
            </a:pPr>
            <a:r>
              <a:rPr lang="en-GB" sz="2500" b="1">
                <a:solidFill>
                  <a:srgbClr val="009BCC"/>
                </a:solidFill>
              </a:rPr>
              <a:t>Key Points</a:t>
            </a:r>
            <a:endParaRPr sz="2500" b="1">
              <a:solidFill>
                <a:srgbClr val="009BCC"/>
              </a:solidFill>
            </a:endParaRPr>
          </a:p>
          <a:p>
            <a:pPr marL="457200" lvl="0" indent="-387350" algn="l" rtl="0">
              <a:lnSpc>
                <a:spcPct val="115000"/>
              </a:lnSpc>
              <a:spcBef>
                <a:spcPts val="1200"/>
              </a:spcBef>
              <a:spcAft>
                <a:spcPts val="0"/>
              </a:spcAft>
              <a:buClr>
                <a:srgbClr val="1C4254"/>
              </a:buClr>
              <a:buSzPts val="2500"/>
              <a:buChar char="•"/>
            </a:pPr>
            <a:r>
              <a:rPr lang="en-GB" sz="2500">
                <a:solidFill>
                  <a:srgbClr val="1C4254"/>
                </a:solidFill>
              </a:rPr>
              <a:t>100% exam</a:t>
            </a:r>
            <a:endParaRPr sz="2500">
              <a:solidFill>
                <a:srgbClr val="1C4254"/>
              </a:solidFill>
            </a:endParaRPr>
          </a:p>
          <a:p>
            <a:pPr marL="457200" lvl="0" indent="-387350" algn="l" rtl="0">
              <a:lnSpc>
                <a:spcPct val="115000"/>
              </a:lnSpc>
              <a:spcBef>
                <a:spcPts val="0"/>
              </a:spcBef>
              <a:spcAft>
                <a:spcPts val="0"/>
              </a:spcAft>
              <a:buClr>
                <a:srgbClr val="1C4254"/>
              </a:buClr>
              <a:buSzPts val="2500"/>
              <a:buChar char="•"/>
            </a:pPr>
            <a:r>
              <a:rPr lang="en-GB" sz="2500">
                <a:solidFill>
                  <a:srgbClr val="1C4254"/>
                </a:solidFill>
              </a:rPr>
              <a:t>3 exams (each 1hr 30mins long) equally weighted</a:t>
            </a:r>
            <a:endParaRPr sz="2500">
              <a:solidFill>
                <a:srgbClr val="1C4254"/>
              </a:solidFill>
            </a:endParaRPr>
          </a:p>
          <a:p>
            <a:pPr marL="457200" lvl="0" indent="-387350" algn="l" rtl="0">
              <a:lnSpc>
                <a:spcPct val="115000"/>
              </a:lnSpc>
              <a:spcBef>
                <a:spcPts val="0"/>
              </a:spcBef>
              <a:spcAft>
                <a:spcPts val="0"/>
              </a:spcAft>
              <a:buClr>
                <a:srgbClr val="1C4254"/>
              </a:buClr>
              <a:buSzPts val="2500"/>
              <a:buChar char="•"/>
            </a:pPr>
            <a:r>
              <a:rPr lang="en-GB" sz="2500">
                <a:solidFill>
                  <a:srgbClr val="1C4254"/>
                </a:solidFill>
              </a:rPr>
              <a:t>1 non-calculator paper</a:t>
            </a:r>
            <a:endParaRPr sz="2500">
              <a:solidFill>
                <a:srgbClr val="1C4254"/>
              </a:solidFill>
            </a:endParaRPr>
          </a:p>
          <a:p>
            <a:pPr marL="457200" lvl="0" indent="-387350" algn="l" rtl="0">
              <a:lnSpc>
                <a:spcPct val="115000"/>
              </a:lnSpc>
              <a:spcBef>
                <a:spcPts val="0"/>
              </a:spcBef>
              <a:spcAft>
                <a:spcPts val="0"/>
              </a:spcAft>
              <a:buClr>
                <a:srgbClr val="1C4254"/>
              </a:buClr>
              <a:buSzPts val="2500"/>
              <a:buChar char="•"/>
            </a:pPr>
            <a:r>
              <a:rPr lang="en-GB" sz="2500">
                <a:solidFill>
                  <a:srgbClr val="1C4254"/>
                </a:solidFill>
              </a:rPr>
              <a:t>2 calculator* papers</a:t>
            </a:r>
            <a:endParaRPr sz="2500">
              <a:solidFill>
                <a:srgbClr val="1C4254"/>
              </a:solidFill>
            </a:endParaRPr>
          </a:p>
          <a:p>
            <a:pPr marL="457200" lvl="0" indent="-387350" algn="l" rtl="0">
              <a:lnSpc>
                <a:spcPct val="115000"/>
              </a:lnSpc>
              <a:spcBef>
                <a:spcPts val="0"/>
              </a:spcBef>
              <a:spcAft>
                <a:spcPts val="0"/>
              </a:spcAft>
              <a:buClr>
                <a:srgbClr val="1C4254"/>
              </a:buClr>
              <a:buSzPts val="2500"/>
              <a:buChar char="•"/>
            </a:pPr>
            <a:r>
              <a:rPr lang="en-GB" sz="2500">
                <a:solidFill>
                  <a:srgbClr val="1C4254"/>
                </a:solidFill>
              </a:rPr>
              <a:t>Two tiers of entry (Higher: grades 4-9 &amp; Foundation: grades 1-5)</a:t>
            </a:r>
            <a:endParaRPr sz="2500">
              <a:solidFill>
                <a:srgbClr val="1C4254"/>
              </a:solidFill>
            </a:endParaRPr>
          </a:p>
          <a:p>
            <a:pPr marL="457200" lvl="0" indent="-387350" algn="l" rtl="0">
              <a:lnSpc>
                <a:spcPct val="115000"/>
              </a:lnSpc>
              <a:spcBef>
                <a:spcPts val="0"/>
              </a:spcBef>
              <a:spcAft>
                <a:spcPts val="0"/>
              </a:spcAft>
              <a:buClr>
                <a:srgbClr val="1C4254"/>
              </a:buClr>
              <a:buSzPts val="2500"/>
              <a:buChar char="•"/>
            </a:pPr>
            <a:r>
              <a:rPr lang="en-GB" sz="2500">
                <a:solidFill>
                  <a:srgbClr val="1C4254"/>
                </a:solidFill>
              </a:rPr>
              <a:t>The papers overlap, with the same grade 4/5 questions appearing on the Higher and Foundation paper  </a:t>
            </a:r>
            <a:endParaRPr sz="2500">
              <a:solidFill>
                <a:srgbClr val="1C4254"/>
              </a:solidFill>
            </a:endParaRPr>
          </a:p>
          <a:p>
            <a:pPr marL="457200" lvl="0" indent="-387350" algn="l" rtl="0">
              <a:lnSpc>
                <a:spcPct val="115000"/>
              </a:lnSpc>
              <a:spcBef>
                <a:spcPts val="0"/>
              </a:spcBef>
              <a:spcAft>
                <a:spcPts val="0"/>
              </a:spcAft>
              <a:buClr>
                <a:srgbClr val="1C4254"/>
              </a:buClr>
              <a:buSzPts val="2500"/>
              <a:buChar char="•"/>
            </a:pPr>
            <a:r>
              <a:rPr lang="en-GB" sz="2500">
                <a:solidFill>
                  <a:srgbClr val="1C4254"/>
                </a:solidFill>
              </a:rPr>
              <a:t>Sets 1-3 currently focusing on Higher</a:t>
            </a:r>
            <a:endParaRPr sz="2500">
              <a:solidFill>
                <a:srgbClr val="1C4254"/>
              </a:solidFill>
            </a:endParaRPr>
          </a:p>
          <a:p>
            <a:pPr marL="457200" lvl="0" indent="-387350" algn="l" rtl="0">
              <a:lnSpc>
                <a:spcPct val="115000"/>
              </a:lnSpc>
              <a:spcBef>
                <a:spcPts val="0"/>
              </a:spcBef>
              <a:spcAft>
                <a:spcPts val="0"/>
              </a:spcAft>
              <a:buClr>
                <a:srgbClr val="1C4254"/>
              </a:buClr>
              <a:buSzPts val="2500"/>
              <a:buChar char="•"/>
            </a:pPr>
            <a:r>
              <a:rPr lang="en-GB" sz="2500">
                <a:solidFill>
                  <a:srgbClr val="1C4254"/>
                </a:solidFill>
              </a:rPr>
              <a:t>Sets 4-6 currently focusing on Foundation</a:t>
            </a:r>
            <a:endParaRPr sz="2500">
              <a:solidFill>
                <a:srgbClr val="1C4254"/>
              </a:solidFill>
            </a:endParaRPr>
          </a:p>
          <a:p>
            <a:pPr marL="457200" lvl="0" indent="-387350" algn="l" rtl="0">
              <a:lnSpc>
                <a:spcPct val="115000"/>
              </a:lnSpc>
              <a:spcBef>
                <a:spcPts val="0"/>
              </a:spcBef>
              <a:spcAft>
                <a:spcPts val="0"/>
              </a:spcAft>
              <a:buClr>
                <a:srgbClr val="1C4254"/>
              </a:buClr>
              <a:buSzPts val="2500"/>
              <a:buChar char="•"/>
            </a:pPr>
            <a:r>
              <a:rPr lang="en-GB" sz="2500">
                <a:solidFill>
                  <a:srgbClr val="1C4254"/>
                </a:solidFill>
              </a:rPr>
              <a:t>Tiers not decided until April 2026    </a:t>
            </a:r>
            <a:endParaRPr sz="2500">
              <a:solidFill>
                <a:srgbClr val="1C4254"/>
              </a:solidFill>
            </a:endParaRPr>
          </a:p>
          <a:p>
            <a:pPr marL="457200" lvl="0" indent="0" algn="l" rtl="0">
              <a:lnSpc>
                <a:spcPct val="100000"/>
              </a:lnSpc>
              <a:spcBef>
                <a:spcPts val="1200"/>
              </a:spcBef>
              <a:spcAft>
                <a:spcPts val="0"/>
              </a:spcAft>
              <a:buSzPts val="1800"/>
              <a:buNone/>
            </a:pPr>
            <a:endParaRPr sz="2500" b="1">
              <a:solidFill>
                <a:srgbClr val="009BCC"/>
              </a:solidFill>
            </a:endParaRPr>
          </a:p>
        </p:txBody>
      </p:sp>
      <p:sp>
        <p:nvSpPr>
          <p:cNvPr id="164" name="Google Shape;164;g27e25baa4be_0_9"/>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 name="Google Shape;165;g27e25baa4be_0_9"/>
          <p:cNvPicPr preferRelativeResize="0"/>
          <p:nvPr/>
        </p:nvPicPr>
        <p:blipFill rotWithShape="1">
          <a:blip r:embed="rId3">
            <a:alphaModFix/>
          </a:blip>
          <a:srcRect r="73045"/>
          <a:stretch/>
        </p:blipFill>
        <p:spPr>
          <a:xfrm>
            <a:off x="10997377" y="63625"/>
            <a:ext cx="1089576" cy="1036675"/>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Effect transition="in" filter="fade">
                                      <p:cBhvr>
                                        <p:cTn id="7" dur="1000"/>
                                        <p:tgtEl>
                                          <p:spTgt spid="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xEl>
                                              <p:pRg st="1" end="1"/>
                                            </p:txEl>
                                          </p:spTgt>
                                        </p:tgtEl>
                                        <p:attrNameLst>
                                          <p:attrName>style.visibility</p:attrName>
                                        </p:attrNameLst>
                                      </p:cBhvr>
                                      <p:to>
                                        <p:strVal val="visible"/>
                                      </p:to>
                                    </p:set>
                                    <p:animEffect transition="in" filter="fade">
                                      <p:cBhvr>
                                        <p:cTn id="12" dur="1000"/>
                                        <p:tgtEl>
                                          <p:spTgt spid="1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
                                            <p:txEl>
                                              <p:pRg st="2" end="2"/>
                                            </p:txEl>
                                          </p:spTgt>
                                        </p:tgtEl>
                                        <p:attrNameLst>
                                          <p:attrName>style.visibility</p:attrName>
                                        </p:attrNameLst>
                                      </p:cBhvr>
                                      <p:to>
                                        <p:strVal val="visible"/>
                                      </p:to>
                                    </p:set>
                                    <p:animEffect transition="in" filter="fade">
                                      <p:cBhvr>
                                        <p:cTn id="17" dur="1000"/>
                                        <p:tgtEl>
                                          <p:spTgt spid="1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
                                            <p:txEl>
                                              <p:pRg st="3" end="3"/>
                                            </p:txEl>
                                          </p:spTgt>
                                        </p:tgtEl>
                                        <p:attrNameLst>
                                          <p:attrName>style.visibility</p:attrName>
                                        </p:attrNameLst>
                                      </p:cBhvr>
                                      <p:to>
                                        <p:strVal val="visible"/>
                                      </p:to>
                                    </p:set>
                                    <p:animEffect transition="in" filter="fade">
                                      <p:cBhvr>
                                        <p:cTn id="22" dur="1000"/>
                                        <p:tgtEl>
                                          <p:spTgt spid="1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
                                            <p:txEl>
                                              <p:pRg st="4" end="4"/>
                                            </p:txEl>
                                          </p:spTgt>
                                        </p:tgtEl>
                                        <p:attrNameLst>
                                          <p:attrName>style.visibility</p:attrName>
                                        </p:attrNameLst>
                                      </p:cBhvr>
                                      <p:to>
                                        <p:strVal val="visible"/>
                                      </p:to>
                                    </p:set>
                                    <p:animEffect transition="in" filter="fade">
                                      <p:cBhvr>
                                        <p:cTn id="27" dur="1000"/>
                                        <p:tgtEl>
                                          <p:spTgt spid="1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
                                            <p:txEl>
                                              <p:pRg st="5" end="5"/>
                                            </p:txEl>
                                          </p:spTgt>
                                        </p:tgtEl>
                                        <p:attrNameLst>
                                          <p:attrName>style.visibility</p:attrName>
                                        </p:attrNameLst>
                                      </p:cBhvr>
                                      <p:to>
                                        <p:strVal val="visible"/>
                                      </p:to>
                                    </p:set>
                                    <p:animEffect transition="in" filter="fade">
                                      <p:cBhvr>
                                        <p:cTn id="32" dur="1000"/>
                                        <p:tgtEl>
                                          <p:spTgt spid="1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xEl>
                                              <p:pRg st="6" end="6"/>
                                            </p:txEl>
                                          </p:spTgt>
                                        </p:tgtEl>
                                        <p:attrNameLst>
                                          <p:attrName>style.visibility</p:attrName>
                                        </p:attrNameLst>
                                      </p:cBhvr>
                                      <p:to>
                                        <p:strVal val="visible"/>
                                      </p:to>
                                    </p:set>
                                    <p:animEffect transition="in" filter="fade">
                                      <p:cBhvr>
                                        <p:cTn id="37" dur="1000"/>
                                        <p:tgtEl>
                                          <p:spTgt spid="1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3">
                                            <p:txEl>
                                              <p:pRg st="7" end="7"/>
                                            </p:txEl>
                                          </p:spTgt>
                                        </p:tgtEl>
                                        <p:attrNameLst>
                                          <p:attrName>style.visibility</p:attrName>
                                        </p:attrNameLst>
                                      </p:cBhvr>
                                      <p:to>
                                        <p:strVal val="visible"/>
                                      </p:to>
                                    </p:set>
                                    <p:animEffect transition="in" filter="fade">
                                      <p:cBhvr>
                                        <p:cTn id="42" dur="1000"/>
                                        <p:tgtEl>
                                          <p:spTgt spid="16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3">
                                            <p:txEl>
                                              <p:pRg st="8" end="8"/>
                                            </p:txEl>
                                          </p:spTgt>
                                        </p:tgtEl>
                                        <p:attrNameLst>
                                          <p:attrName>style.visibility</p:attrName>
                                        </p:attrNameLst>
                                      </p:cBhvr>
                                      <p:to>
                                        <p:strVal val="visible"/>
                                      </p:to>
                                    </p:set>
                                    <p:animEffect transition="in" filter="fade">
                                      <p:cBhvr>
                                        <p:cTn id="47" dur="1000"/>
                                        <p:tgtEl>
                                          <p:spTgt spid="16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3">
                                            <p:txEl>
                                              <p:pRg st="9" end="9"/>
                                            </p:txEl>
                                          </p:spTgt>
                                        </p:tgtEl>
                                        <p:attrNameLst>
                                          <p:attrName>style.visibility</p:attrName>
                                        </p:attrNameLst>
                                      </p:cBhvr>
                                      <p:to>
                                        <p:strVal val="visible"/>
                                      </p:to>
                                    </p:set>
                                    <p:animEffect transition="in" filter="fade">
                                      <p:cBhvr>
                                        <p:cTn id="52" dur="1000"/>
                                        <p:tgtEl>
                                          <p:spTgt spid="16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3">
                                            <p:txEl>
                                              <p:pRg st="10" end="10"/>
                                            </p:txEl>
                                          </p:spTgt>
                                        </p:tgtEl>
                                        <p:attrNameLst>
                                          <p:attrName>style.visibility</p:attrName>
                                        </p:attrNameLst>
                                      </p:cBhvr>
                                      <p:to>
                                        <p:strVal val="visible"/>
                                      </p:to>
                                    </p:set>
                                    <p:animEffect transition="in" filter="fade">
                                      <p:cBhvr>
                                        <p:cTn id="57" dur="1000"/>
                                        <p:tgtEl>
                                          <p:spTgt spid="16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7e25baa4be_0_20"/>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a:t>Mathematics</a:t>
            </a:r>
            <a:endParaRPr sz="4000"/>
          </a:p>
        </p:txBody>
      </p:sp>
      <p:sp>
        <p:nvSpPr>
          <p:cNvPr id="171" name="Google Shape;171;g27e25baa4be_0_20"/>
          <p:cNvSpPr txBox="1">
            <a:spLocks noGrp="1"/>
          </p:cNvSpPr>
          <p:nvPr>
            <p:ph type="ftr" idx="11"/>
          </p:nvPr>
        </p:nvSpPr>
        <p:spPr>
          <a:xfrm>
            <a:off x="370788" y="6356350"/>
            <a:ext cx="77826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solidFill>
                  <a:srgbClr val="3F3F3F"/>
                </a:solidFill>
              </a:rPr>
              <a:t>PIE - Parents' Information Evening - Year 11</a:t>
            </a:r>
            <a:endParaRPr>
              <a:solidFill>
                <a:srgbClr val="3F3F3F"/>
              </a:solidFill>
            </a:endParaRPr>
          </a:p>
        </p:txBody>
      </p:sp>
      <p:sp>
        <p:nvSpPr>
          <p:cNvPr id="172" name="Google Shape;172;g27e25baa4be_0_20"/>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11</a:t>
            </a:fld>
            <a:endParaRPr b="1"/>
          </a:p>
        </p:txBody>
      </p:sp>
      <p:sp>
        <p:nvSpPr>
          <p:cNvPr id="173" name="Google Shape;173;g27e25baa4be_0_20"/>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7e25baa4be_0_20"/>
          <p:cNvSpPr txBox="1"/>
          <p:nvPr/>
        </p:nvSpPr>
        <p:spPr>
          <a:xfrm>
            <a:off x="155500" y="1150050"/>
            <a:ext cx="7931100" cy="4448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GB" sz="2500" b="1" i="0" u="none" strike="noStrike" cap="none">
                <a:solidFill>
                  <a:srgbClr val="009BCC"/>
                </a:solidFill>
                <a:latin typeface="Quattrocento Sans"/>
                <a:ea typeface="Quattrocento Sans"/>
                <a:cs typeface="Quattrocento Sans"/>
                <a:sym typeface="Quattrocento Sans"/>
              </a:rPr>
              <a:t>How to revise  (Little and often)</a:t>
            </a:r>
            <a:endParaRPr sz="2500" b="1" i="0" u="none" strike="noStrike" cap="none">
              <a:solidFill>
                <a:srgbClr val="009BCC"/>
              </a:solidFill>
              <a:latin typeface="Quattrocento Sans"/>
              <a:ea typeface="Quattrocento Sans"/>
              <a:cs typeface="Quattrocento Sans"/>
              <a:sym typeface="Quattrocento Sans"/>
            </a:endParaRPr>
          </a:p>
          <a:p>
            <a:pPr marL="457200" marR="0" lvl="0" indent="-381000" algn="l" rtl="0">
              <a:lnSpc>
                <a:spcPct val="100000"/>
              </a:lnSpc>
              <a:spcBef>
                <a:spcPts val="1200"/>
              </a:spcBef>
              <a:spcAft>
                <a:spcPts val="0"/>
              </a:spcAft>
              <a:buClr>
                <a:srgbClr val="3F3F3F"/>
              </a:buClr>
              <a:buSzPts val="2400"/>
              <a:buFont typeface="Quattrocento Sans"/>
              <a:buChar char="●"/>
            </a:pPr>
            <a:r>
              <a:rPr lang="en-GB" sz="2400" b="0" i="0" u="none" strike="noStrike" cap="none">
                <a:solidFill>
                  <a:srgbClr val="3F3F3F"/>
                </a:solidFill>
                <a:latin typeface="Quattrocento Sans"/>
                <a:ea typeface="Quattrocento Sans"/>
                <a:cs typeface="Quattrocento Sans"/>
                <a:sym typeface="Quattrocento Sans"/>
              </a:rPr>
              <a:t>Maths is a practical subject; you need to practice the skills and be able to the apply knowledge to solve a range of problems </a:t>
            </a:r>
            <a:endParaRPr sz="2400" b="0" i="0" u="none" strike="noStrike" cap="none">
              <a:solidFill>
                <a:srgbClr val="3F3F3F"/>
              </a:solidFill>
              <a:latin typeface="Quattrocento Sans"/>
              <a:ea typeface="Quattrocento Sans"/>
              <a:cs typeface="Quattrocento Sans"/>
              <a:sym typeface="Quattrocento Sans"/>
            </a:endParaRPr>
          </a:p>
          <a:p>
            <a:pPr marL="457200" marR="0" lvl="0" indent="-381000" algn="l" rtl="0">
              <a:lnSpc>
                <a:spcPct val="100000"/>
              </a:lnSpc>
              <a:spcBef>
                <a:spcPts val="1200"/>
              </a:spcBef>
              <a:spcAft>
                <a:spcPts val="0"/>
              </a:spcAft>
              <a:buClr>
                <a:srgbClr val="3F3F3F"/>
              </a:buClr>
              <a:buSzPts val="2400"/>
              <a:buFont typeface="Quattrocento Sans"/>
              <a:buChar char="●"/>
            </a:pPr>
            <a:r>
              <a:rPr lang="en-GB" sz="2400" b="0" i="0" u="none" strike="noStrike" cap="none">
                <a:solidFill>
                  <a:srgbClr val="3F3F3F"/>
                </a:solidFill>
                <a:latin typeface="Quattrocento Sans"/>
                <a:ea typeface="Quattrocento Sans"/>
                <a:cs typeface="Quattrocento Sans"/>
                <a:sym typeface="Quattrocento Sans"/>
              </a:rPr>
              <a:t>Making full use of lessons (Period 1: attendance is key!) </a:t>
            </a:r>
            <a:endParaRPr sz="2400" b="0" i="0" u="none" strike="noStrike" cap="none">
              <a:solidFill>
                <a:srgbClr val="3F3F3F"/>
              </a:solidFill>
              <a:latin typeface="Quattrocento Sans"/>
              <a:ea typeface="Quattrocento Sans"/>
              <a:cs typeface="Quattrocento Sans"/>
              <a:sym typeface="Quattrocento Sans"/>
            </a:endParaRPr>
          </a:p>
          <a:p>
            <a:pPr marL="457200" marR="0" lvl="0" indent="-381000" algn="l" rtl="0">
              <a:lnSpc>
                <a:spcPct val="100000"/>
              </a:lnSpc>
              <a:spcBef>
                <a:spcPts val="1200"/>
              </a:spcBef>
              <a:spcAft>
                <a:spcPts val="0"/>
              </a:spcAft>
              <a:buClr>
                <a:srgbClr val="3F3F3F"/>
              </a:buClr>
              <a:buSzPts val="2400"/>
              <a:buFont typeface="Quattrocento Sans"/>
              <a:buChar char="●"/>
            </a:pPr>
            <a:r>
              <a:rPr lang="en-GB" sz="2400" b="0" i="0" u="none" strike="noStrike" cap="none">
                <a:solidFill>
                  <a:srgbClr val="3F3F3F"/>
                </a:solidFill>
                <a:latin typeface="Quattrocento Sans"/>
                <a:ea typeface="Quattrocento Sans"/>
                <a:cs typeface="Quattrocento Sans"/>
                <a:sym typeface="Quattrocento Sans"/>
              </a:rPr>
              <a:t>Weekly practise on Sparx (30 mins HW)</a:t>
            </a:r>
            <a:endParaRPr sz="2400" b="0" i="0" u="none" strike="noStrike" cap="none">
              <a:solidFill>
                <a:srgbClr val="3F3F3F"/>
              </a:solidFill>
              <a:latin typeface="Quattrocento Sans"/>
              <a:ea typeface="Quattrocento Sans"/>
              <a:cs typeface="Quattrocento Sans"/>
              <a:sym typeface="Quattrocento Sans"/>
            </a:endParaRPr>
          </a:p>
          <a:p>
            <a:pPr marL="457200" marR="0" lvl="0" indent="-381000" algn="l" rtl="0">
              <a:lnSpc>
                <a:spcPct val="100000"/>
              </a:lnSpc>
              <a:spcBef>
                <a:spcPts val="1200"/>
              </a:spcBef>
              <a:spcAft>
                <a:spcPts val="0"/>
              </a:spcAft>
              <a:buClr>
                <a:srgbClr val="3F3F3F"/>
              </a:buClr>
              <a:buSzPts val="2400"/>
              <a:buFont typeface="Quattrocento Sans"/>
              <a:buChar char="●"/>
            </a:pPr>
            <a:r>
              <a:rPr lang="en-GB" sz="2400" b="0" i="0" u="none" strike="noStrike" cap="none">
                <a:solidFill>
                  <a:srgbClr val="3F3F3F"/>
                </a:solidFill>
                <a:latin typeface="Quattrocento Sans"/>
                <a:ea typeface="Quattrocento Sans"/>
                <a:cs typeface="Quattrocento Sans"/>
                <a:sym typeface="Quattrocento Sans"/>
              </a:rPr>
              <a:t>Weekly past paper practice (half a paper per week)</a:t>
            </a:r>
            <a:endParaRPr sz="2400" b="0" i="0" u="none" strike="noStrike" cap="none">
              <a:solidFill>
                <a:srgbClr val="3F3F3F"/>
              </a:solidFill>
              <a:latin typeface="Quattrocento Sans"/>
              <a:ea typeface="Quattrocento Sans"/>
              <a:cs typeface="Quattrocento Sans"/>
              <a:sym typeface="Quattrocento Sans"/>
            </a:endParaRPr>
          </a:p>
          <a:p>
            <a:pPr marL="457200" marR="0" lvl="0" indent="-381000" algn="l" rtl="0">
              <a:lnSpc>
                <a:spcPct val="100000"/>
              </a:lnSpc>
              <a:spcBef>
                <a:spcPts val="1200"/>
              </a:spcBef>
              <a:spcAft>
                <a:spcPts val="0"/>
              </a:spcAft>
              <a:buClr>
                <a:srgbClr val="3F3F3F"/>
              </a:buClr>
              <a:buSzPts val="2400"/>
              <a:buFont typeface="Quattrocento Sans"/>
              <a:buChar char="●"/>
            </a:pPr>
            <a:r>
              <a:rPr lang="en-GB" sz="2400" b="0" i="0" u="none" strike="noStrike" cap="none">
                <a:solidFill>
                  <a:srgbClr val="3F3F3F"/>
                </a:solidFill>
                <a:latin typeface="Quattrocento Sans"/>
                <a:ea typeface="Quattrocento Sans"/>
                <a:cs typeface="Quattrocento Sans"/>
                <a:sym typeface="Quattrocento Sans"/>
              </a:rPr>
              <a:t>Be confident in non-calculator arithmetic </a:t>
            </a:r>
            <a:endParaRPr sz="2400" b="0" i="0" u="none" strike="noStrike" cap="none">
              <a:solidFill>
                <a:srgbClr val="3F3F3F"/>
              </a:solidFill>
              <a:latin typeface="Quattrocento Sans"/>
              <a:ea typeface="Quattrocento Sans"/>
              <a:cs typeface="Quattrocento Sans"/>
              <a:sym typeface="Quattrocento Sans"/>
            </a:endParaRPr>
          </a:p>
          <a:p>
            <a:pPr marL="457200" marR="0" lvl="0" indent="-381000" algn="l" rtl="0">
              <a:lnSpc>
                <a:spcPct val="100000"/>
              </a:lnSpc>
              <a:spcBef>
                <a:spcPts val="1200"/>
              </a:spcBef>
              <a:spcAft>
                <a:spcPts val="0"/>
              </a:spcAft>
              <a:buClr>
                <a:srgbClr val="3F3F3F"/>
              </a:buClr>
              <a:buSzPts val="2400"/>
              <a:buFont typeface="Quattrocento Sans"/>
              <a:buChar char="●"/>
            </a:pPr>
            <a:r>
              <a:rPr lang="en-GB" sz="2400" b="0" i="0" u="none" strike="noStrike" cap="none">
                <a:solidFill>
                  <a:srgbClr val="3F3F3F"/>
                </a:solidFill>
                <a:latin typeface="Quattrocento Sans"/>
                <a:ea typeface="Quattrocento Sans"/>
                <a:cs typeface="Quattrocento Sans"/>
                <a:sym typeface="Quattrocento Sans"/>
              </a:rPr>
              <a:t>Use assessment feedback to plan revision</a:t>
            </a:r>
            <a:endParaRPr sz="2400" b="0" i="0" u="none" strike="noStrike" cap="none">
              <a:solidFill>
                <a:srgbClr val="3F3F3F"/>
              </a:solidFill>
              <a:latin typeface="Quattrocento Sans"/>
              <a:ea typeface="Quattrocento Sans"/>
              <a:cs typeface="Quattrocento Sans"/>
              <a:sym typeface="Quattrocento Sans"/>
            </a:endParaRPr>
          </a:p>
        </p:txBody>
      </p:sp>
      <p:pic>
        <p:nvPicPr>
          <p:cNvPr id="175" name="Google Shape;175;g27e25baa4be_0_20"/>
          <p:cNvPicPr preferRelativeResize="0"/>
          <p:nvPr/>
        </p:nvPicPr>
        <p:blipFill rotWithShape="1">
          <a:blip r:embed="rId3">
            <a:alphaModFix/>
          </a:blip>
          <a:srcRect/>
          <a:stretch/>
        </p:blipFill>
        <p:spPr>
          <a:xfrm>
            <a:off x="8153402" y="2327990"/>
            <a:ext cx="3798423" cy="3038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animEffect transition="in" filter="fade">
                                      <p:cBhvr>
                                        <p:cTn id="7" dur="1000"/>
                                        <p:tgtEl>
                                          <p:spTgt spid="1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xEl>
                                              <p:pRg st="1" end="1"/>
                                            </p:txEl>
                                          </p:spTgt>
                                        </p:tgtEl>
                                        <p:attrNameLst>
                                          <p:attrName>style.visibility</p:attrName>
                                        </p:attrNameLst>
                                      </p:cBhvr>
                                      <p:to>
                                        <p:strVal val="visible"/>
                                      </p:to>
                                    </p:set>
                                    <p:animEffect transition="in" filter="fade">
                                      <p:cBhvr>
                                        <p:cTn id="12" dur="1000"/>
                                        <p:tgtEl>
                                          <p:spTgt spid="1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
                                            <p:txEl>
                                              <p:pRg st="2" end="2"/>
                                            </p:txEl>
                                          </p:spTgt>
                                        </p:tgtEl>
                                        <p:attrNameLst>
                                          <p:attrName>style.visibility</p:attrName>
                                        </p:attrNameLst>
                                      </p:cBhvr>
                                      <p:to>
                                        <p:strVal val="visible"/>
                                      </p:to>
                                    </p:set>
                                    <p:animEffect transition="in" filter="fade">
                                      <p:cBhvr>
                                        <p:cTn id="17" dur="1000"/>
                                        <p:tgtEl>
                                          <p:spTgt spid="1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
                                            <p:txEl>
                                              <p:pRg st="3" end="3"/>
                                            </p:txEl>
                                          </p:spTgt>
                                        </p:tgtEl>
                                        <p:attrNameLst>
                                          <p:attrName>style.visibility</p:attrName>
                                        </p:attrNameLst>
                                      </p:cBhvr>
                                      <p:to>
                                        <p:strVal val="visible"/>
                                      </p:to>
                                    </p:set>
                                    <p:animEffect transition="in" filter="fade">
                                      <p:cBhvr>
                                        <p:cTn id="22" dur="1000"/>
                                        <p:tgtEl>
                                          <p:spTgt spid="1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
                                            <p:txEl>
                                              <p:pRg st="4" end="4"/>
                                            </p:txEl>
                                          </p:spTgt>
                                        </p:tgtEl>
                                        <p:attrNameLst>
                                          <p:attrName>style.visibility</p:attrName>
                                        </p:attrNameLst>
                                      </p:cBhvr>
                                      <p:to>
                                        <p:strVal val="visible"/>
                                      </p:to>
                                    </p:set>
                                    <p:animEffect transition="in" filter="fade">
                                      <p:cBhvr>
                                        <p:cTn id="27" dur="1000"/>
                                        <p:tgtEl>
                                          <p:spTgt spid="1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
                                            <p:txEl>
                                              <p:pRg st="5" end="5"/>
                                            </p:txEl>
                                          </p:spTgt>
                                        </p:tgtEl>
                                        <p:attrNameLst>
                                          <p:attrName>style.visibility</p:attrName>
                                        </p:attrNameLst>
                                      </p:cBhvr>
                                      <p:to>
                                        <p:strVal val="visible"/>
                                      </p:to>
                                    </p:set>
                                    <p:animEffect transition="in" filter="fade">
                                      <p:cBhvr>
                                        <p:cTn id="32" dur="1000"/>
                                        <p:tgtEl>
                                          <p:spTgt spid="17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4">
                                            <p:txEl>
                                              <p:pRg st="6" end="6"/>
                                            </p:txEl>
                                          </p:spTgt>
                                        </p:tgtEl>
                                        <p:attrNameLst>
                                          <p:attrName>style.visibility</p:attrName>
                                        </p:attrNameLst>
                                      </p:cBhvr>
                                      <p:to>
                                        <p:strVal val="visible"/>
                                      </p:to>
                                    </p:set>
                                    <p:animEffect transition="in" filter="fade">
                                      <p:cBhvr>
                                        <p:cTn id="37" dur="1000"/>
                                        <p:tgtEl>
                                          <p:spTgt spid="1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3043d5f807c_0_104"/>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GB"/>
              <a:t>Useful resources to help revise Maths</a:t>
            </a:r>
            <a:endParaRPr/>
          </a:p>
        </p:txBody>
      </p:sp>
      <p:sp>
        <p:nvSpPr>
          <p:cNvPr id="182" name="Google Shape;182;g3043d5f807c_0_104"/>
          <p:cNvSpPr txBox="1">
            <a:spLocks noGrp="1"/>
          </p:cNvSpPr>
          <p:nvPr>
            <p:ph type="body" idx="1"/>
          </p:nvPr>
        </p:nvSpPr>
        <p:spPr>
          <a:xfrm>
            <a:off x="406400" y="1490135"/>
            <a:ext cx="5367900" cy="4686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800"/>
              <a:buNone/>
            </a:pPr>
            <a:r>
              <a:rPr lang="en-GB" sz="2000">
                <a:solidFill>
                  <a:srgbClr val="0070C0"/>
                </a:solidFill>
              </a:rPr>
              <a:t>Websites:</a:t>
            </a:r>
            <a:endParaRPr sz="2000">
              <a:solidFill>
                <a:srgbClr val="0070C0"/>
              </a:solidFill>
            </a:endParaRPr>
          </a:p>
          <a:p>
            <a:pPr marL="457200" lvl="0" indent="-355600" algn="l" rtl="0">
              <a:lnSpc>
                <a:spcPct val="115000"/>
              </a:lnSpc>
              <a:spcBef>
                <a:spcPts val="0"/>
              </a:spcBef>
              <a:spcAft>
                <a:spcPts val="0"/>
              </a:spcAft>
              <a:buSzPts val="2000"/>
              <a:buChar char="•"/>
            </a:pPr>
            <a:r>
              <a:rPr lang="en-GB" sz="2000"/>
              <a:t>MathsGenie: full of past papers, mark schemes, model answers and tutorial videos</a:t>
            </a:r>
            <a:endParaRPr sz="2000"/>
          </a:p>
          <a:p>
            <a:pPr marL="457200" lvl="0" indent="-355600" algn="l" rtl="0">
              <a:lnSpc>
                <a:spcPct val="115000"/>
              </a:lnSpc>
              <a:spcBef>
                <a:spcPts val="0"/>
              </a:spcBef>
              <a:spcAft>
                <a:spcPts val="0"/>
              </a:spcAft>
              <a:buSzPts val="2000"/>
              <a:buChar char="•"/>
            </a:pPr>
            <a:r>
              <a:rPr lang="en-GB" sz="2000"/>
              <a:t>Corbett Maths: Tutorial videos on topic, with worksheets and exam questions to practice</a:t>
            </a:r>
            <a:endParaRPr sz="2000"/>
          </a:p>
          <a:p>
            <a:pPr marL="457200" lvl="0" indent="-355600" algn="l" rtl="0">
              <a:lnSpc>
                <a:spcPct val="115000"/>
              </a:lnSpc>
              <a:spcBef>
                <a:spcPts val="0"/>
              </a:spcBef>
              <a:spcAft>
                <a:spcPts val="0"/>
              </a:spcAft>
              <a:buSzPts val="2000"/>
              <a:buChar char="•"/>
            </a:pPr>
            <a:r>
              <a:rPr lang="en-GB" sz="2000"/>
              <a:t>1st Class Maths: Loads of revision resources, videos, past papers </a:t>
            </a:r>
            <a:endParaRPr sz="2000"/>
          </a:p>
          <a:p>
            <a:pPr marL="457200" lvl="0" indent="-355600" algn="l" rtl="0">
              <a:lnSpc>
                <a:spcPct val="115000"/>
              </a:lnSpc>
              <a:spcBef>
                <a:spcPts val="0"/>
              </a:spcBef>
              <a:spcAft>
                <a:spcPts val="0"/>
              </a:spcAft>
              <a:buSzPts val="2000"/>
              <a:buChar char="•"/>
            </a:pPr>
            <a:r>
              <a:rPr lang="en-GB" sz="2000"/>
              <a:t>Sparx: thousands of questions to consolidate knowledge and understanding</a:t>
            </a:r>
            <a:endParaRPr sz="2000"/>
          </a:p>
        </p:txBody>
      </p:sp>
      <p:sp>
        <p:nvSpPr>
          <p:cNvPr id="183" name="Google Shape;183;g3043d5f807c_0_104"/>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
        <p:nvSpPr>
          <p:cNvPr id="184" name="Google Shape;184;g3043d5f807c_0_104"/>
          <p:cNvSpPr txBox="1">
            <a:spLocks noGrp="1"/>
          </p:cNvSpPr>
          <p:nvPr>
            <p:ph type="body" idx="2"/>
          </p:nvPr>
        </p:nvSpPr>
        <p:spPr>
          <a:xfrm>
            <a:off x="6095999" y="1490135"/>
            <a:ext cx="5198400" cy="4686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800"/>
              <a:buNone/>
            </a:pPr>
            <a:r>
              <a:rPr lang="en-GB" sz="2000">
                <a:solidFill>
                  <a:srgbClr val="0070C0"/>
                </a:solidFill>
              </a:rPr>
              <a:t>Other resources: </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Your Maths teacher!</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Thursday period 6 every week</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Tutor time resources </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Revision guides  </a:t>
            </a:r>
            <a:endParaRPr sz="2000">
              <a:solidFill>
                <a:schemeClr val="dk1"/>
              </a:solidFill>
            </a:endParaRPr>
          </a:p>
        </p:txBody>
      </p:sp>
      <p:pic>
        <p:nvPicPr>
          <p:cNvPr id="185" name="Google Shape;185;g3043d5f807c_0_104"/>
          <p:cNvPicPr preferRelativeResize="0"/>
          <p:nvPr/>
        </p:nvPicPr>
        <p:blipFill rotWithShape="1">
          <a:blip r:embed="rId3">
            <a:alphaModFix/>
          </a:blip>
          <a:srcRect/>
          <a:stretch/>
        </p:blipFill>
        <p:spPr>
          <a:xfrm rot="1497764">
            <a:off x="6439550" y="3800325"/>
            <a:ext cx="2168614" cy="3074900"/>
          </a:xfrm>
          <a:prstGeom prst="rect">
            <a:avLst/>
          </a:prstGeom>
          <a:noFill/>
          <a:ln>
            <a:noFill/>
          </a:ln>
        </p:spPr>
      </p:pic>
      <p:pic>
        <p:nvPicPr>
          <p:cNvPr id="186" name="Google Shape;186;g3043d5f807c_0_104"/>
          <p:cNvPicPr preferRelativeResize="0"/>
          <p:nvPr/>
        </p:nvPicPr>
        <p:blipFill rotWithShape="1">
          <a:blip r:embed="rId4">
            <a:alphaModFix/>
          </a:blip>
          <a:srcRect/>
          <a:stretch/>
        </p:blipFill>
        <p:spPr>
          <a:xfrm rot="1442008">
            <a:off x="9034746" y="3270113"/>
            <a:ext cx="2299801" cy="32609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3043d5f807c_0_134"/>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GB"/>
              <a:t>Corbett Maths Revision cards </a:t>
            </a:r>
            <a:endParaRPr/>
          </a:p>
        </p:txBody>
      </p:sp>
      <p:sp>
        <p:nvSpPr>
          <p:cNvPr id="193" name="Google Shape;193;g3043d5f807c_0_134"/>
          <p:cNvSpPr txBox="1">
            <a:spLocks noGrp="1"/>
          </p:cNvSpPr>
          <p:nvPr>
            <p:ph type="body" idx="1"/>
          </p:nvPr>
        </p:nvSpPr>
        <p:spPr>
          <a:xfrm>
            <a:off x="406400" y="1490135"/>
            <a:ext cx="5367900" cy="468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194" name="Google Shape;194;g3043d5f807c_0_134"/>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13</a:t>
            </a:fld>
            <a:endParaRPr/>
          </a:p>
        </p:txBody>
      </p:sp>
      <p:sp>
        <p:nvSpPr>
          <p:cNvPr id="195" name="Google Shape;195;g3043d5f807c_0_134"/>
          <p:cNvSpPr txBox="1">
            <a:spLocks noGrp="1"/>
          </p:cNvSpPr>
          <p:nvPr>
            <p:ph type="body" idx="2"/>
          </p:nvPr>
        </p:nvSpPr>
        <p:spPr>
          <a:xfrm>
            <a:off x="6095999" y="1490135"/>
            <a:ext cx="5198400" cy="468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pic>
        <p:nvPicPr>
          <p:cNvPr id="196" name="Google Shape;196;g3043d5f807c_0_134"/>
          <p:cNvPicPr preferRelativeResize="0"/>
          <p:nvPr/>
        </p:nvPicPr>
        <p:blipFill rotWithShape="1">
          <a:blip r:embed="rId3">
            <a:alphaModFix/>
          </a:blip>
          <a:srcRect/>
          <a:stretch/>
        </p:blipFill>
        <p:spPr>
          <a:xfrm>
            <a:off x="2003850" y="1490125"/>
            <a:ext cx="7671149" cy="50686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3043d5f807c_0_156"/>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endParaRPr/>
          </a:p>
        </p:txBody>
      </p:sp>
      <p:sp>
        <p:nvSpPr>
          <p:cNvPr id="203" name="Google Shape;203;g3043d5f807c_0_156"/>
          <p:cNvSpPr txBox="1">
            <a:spLocks noGrp="1"/>
          </p:cNvSpPr>
          <p:nvPr>
            <p:ph type="body" idx="1"/>
          </p:nvPr>
        </p:nvSpPr>
        <p:spPr>
          <a:xfrm>
            <a:off x="406400" y="1490135"/>
            <a:ext cx="5367900" cy="468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204" name="Google Shape;204;g3043d5f807c_0_156"/>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a:t>
            </a:fld>
            <a:endParaRPr/>
          </a:p>
        </p:txBody>
      </p:sp>
      <p:sp>
        <p:nvSpPr>
          <p:cNvPr id="205" name="Google Shape;205;g3043d5f807c_0_156"/>
          <p:cNvSpPr txBox="1">
            <a:spLocks noGrp="1"/>
          </p:cNvSpPr>
          <p:nvPr>
            <p:ph type="body" idx="2"/>
          </p:nvPr>
        </p:nvSpPr>
        <p:spPr>
          <a:xfrm>
            <a:off x="6095999" y="1490135"/>
            <a:ext cx="5198400" cy="468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pic>
        <p:nvPicPr>
          <p:cNvPr id="206" name="Google Shape;206;g3043d5f807c_0_156"/>
          <p:cNvPicPr preferRelativeResize="0"/>
          <p:nvPr/>
        </p:nvPicPr>
        <p:blipFill rotWithShape="1">
          <a:blip r:embed="rId3">
            <a:alphaModFix/>
          </a:blip>
          <a:srcRect/>
          <a:stretch/>
        </p:blipFill>
        <p:spPr>
          <a:xfrm>
            <a:off x="1833563" y="571500"/>
            <a:ext cx="8524875" cy="5715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3043d5f807c_0_143"/>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GB"/>
              <a:t>Sort your cards into three categories</a:t>
            </a:r>
            <a:endParaRPr/>
          </a:p>
        </p:txBody>
      </p:sp>
      <p:sp>
        <p:nvSpPr>
          <p:cNvPr id="213" name="Google Shape;213;g3043d5f807c_0_143"/>
          <p:cNvSpPr txBox="1">
            <a:spLocks noGrp="1"/>
          </p:cNvSpPr>
          <p:nvPr>
            <p:ph type="body" idx="1"/>
          </p:nvPr>
        </p:nvSpPr>
        <p:spPr>
          <a:xfrm>
            <a:off x="406400" y="1490125"/>
            <a:ext cx="2641200" cy="899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GB" b="1"/>
              <a:t>Very confident on that topic </a:t>
            </a:r>
            <a:endParaRPr b="1"/>
          </a:p>
        </p:txBody>
      </p:sp>
      <p:sp>
        <p:nvSpPr>
          <p:cNvPr id="214" name="Google Shape;214;g3043d5f807c_0_143"/>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15</a:t>
            </a:fld>
            <a:endParaRPr/>
          </a:p>
        </p:txBody>
      </p:sp>
      <p:sp>
        <p:nvSpPr>
          <p:cNvPr id="215" name="Google Shape;215;g3043d5f807c_0_143"/>
          <p:cNvSpPr txBox="1">
            <a:spLocks noGrp="1"/>
          </p:cNvSpPr>
          <p:nvPr>
            <p:ph type="body" idx="2"/>
          </p:nvPr>
        </p:nvSpPr>
        <p:spPr>
          <a:xfrm>
            <a:off x="4696699" y="1490132"/>
            <a:ext cx="2441100" cy="1299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GB" b="1"/>
              <a:t>Have some idea but not confident </a:t>
            </a:r>
            <a:endParaRPr b="1"/>
          </a:p>
        </p:txBody>
      </p:sp>
      <p:sp>
        <p:nvSpPr>
          <p:cNvPr id="216" name="Google Shape;216;g3043d5f807c_0_143"/>
          <p:cNvSpPr txBox="1">
            <a:spLocks noGrp="1"/>
          </p:cNvSpPr>
          <p:nvPr>
            <p:ph type="body" idx="2"/>
          </p:nvPr>
        </p:nvSpPr>
        <p:spPr>
          <a:xfrm>
            <a:off x="8610599" y="1490132"/>
            <a:ext cx="2441100" cy="129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GB" b="1"/>
              <a:t>Not got a clue! </a:t>
            </a:r>
            <a:endParaRPr b="1"/>
          </a:p>
        </p:txBody>
      </p:sp>
      <p:pic>
        <p:nvPicPr>
          <p:cNvPr id="217" name="Google Shape;217;g3043d5f807c_0_143"/>
          <p:cNvPicPr preferRelativeResize="0"/>
          <p:nvPr/>
        </p:nvPicPr>
        <p:blipFill rotWithShape="1">
          <a:blip r:embed="rId3">
            <a:alphaModFix/>
          </a:blip>
          <a:srcRect/>
          <a:stretch/>
        </p:blipFill>
        <p:spPr>
          <a:xfrm>
            <a:off x="582700" y="2389528"/>
            <a:ext cx="2641200" cy="2117334"/>
          </a:xfrm>
          <a:prstGeom prst="rect">
            <a:avLst/>
          </a:prstGeom>
          <a:noFill/>
          <a:ln>
            <a:noFill/>
          </a:ln>
        </p:spPr>
      </p:pic>
      <p:pic>
        <p:nvPicPr>
          <p:cNvPr id="218" name="Google Shape;218;g3043d5f807c_0_143"/>
          <p:cNvPicPr preferRelativeResize="0"/>
          <p:nvPr/>
        </p:nvPicPr>
        <p:blipFill rotWithShape="1">
          <a:blip r:embed="rId3">
            <a:alphaModFix/>
          </a:blip>
          <a:srcRect/>
          <a:stretch/>
        </p:blipFill>
        <p:spPr>
          <a:xfrm>
            <a:off x="4696700" y="2370341"/>
            <a:ext cx="2641200" cy="2117334"/>
          </a:xfrm>
          <a:prstGeom prst="rect">
            <a:avLst/>
          </a:prstGeom>
          <a:noFill/>
          <a:ln>
            <a:noFill/>
          </a:ln>
        </p:spPr>
      </p:pic>
      <p:pic>
        <p:nvPicPr>
          <p:cNvPr id="219" name="Google Shape;219;g3043d5f807c_0_143"/>
          <p:cNvPicPr preferRelativeResize="0"/>
          <p:nvPr/>
        </p:nvPicPr>
        <p:blipFill rotWithShape="1">
          <a:blip r:embed="rId3">
            <a:alphaModFix/>
          </a:blip>
          <a:srcRect/>
          <a:stretch/>
        </p:blipFill>
        <p:spPr>
          <a:xfrm>
            <a:off x="8345175" y="2370353"/>
            <a:ext cx="2641200" cy="21173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043d5f807c_0_166"/>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endParaRPr/>
          </a:p>
        </p:txBody>
      </p:sp>
      <p:sp>
        <p:nvSpPr>
          <p:cNvPr id="226" name="Google Shape;226;g3043d5f807c_0_166"/>
          <p:cNvSpPr txBox="1">
            <a:spLocks noGrp="1"/>
          </p:cNvSpPr>
          <p:nvPr>
            <p:ph type="body" idx="1"/>
          </p:nvPr>
        </p:nvSpPr>
        <p:spPr>
          <a:xfrm>
            <a:off x="406400" y="1490135"/>
            <a:ext cx="5367900" cy="468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227" name="Google Shape;227;g3043d5f807c_0_166"/>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16</a:t>
            </a:fld>
            <a:endParaRPr/>
          </a:p>
        </p:txBody>
      </p:sp>
      <p:sp>
        <p:nvSpPr>
          <p:cNvPr id="228" name="Google Shape;228;g3043d5f807c_0_166"/>
          <p:cNvSpPr txBox="1">
            <a:spLocks noGrp="1"/>
          </p:cNvSpPr>
          <p:nvPr>
            <p:ph type="body" idx="2"/>
          </p:nvPr>
        </p:nvSpPr>
        <p:spPr>
          <a:xfrm>
            <a:off x="6095999" y="1490135"/>
            <a:ext cx="5198400" cy="468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pic>
        <p:nvPicPr>
          <p:cNvPr id="229" name="Google Shape;229;g3043d5f807c_0_166"/>
          <p:cNvPicPr preferRelativeResize="0"/>
          <p:nvPr/>
        </p:nvPicPr>
        <p:blipFill rotWithShape="1">
          <a:blip r:embed="rId3">
            <a:alphaModFix/>
          </a:blip>
          <a:srcRect/>
          <a:stretch/>
        </p:blipFill>
        <p:spPr>
          <a:xfrm>
            <a:off x="1862138" y="390525"/>
            <a:ext cx="8467725" cy="6076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3043d5f807c_0_8"/>
          <p:cNvPicPr preferRelativeResize="0"/>
          <p:nvPr/>
        </p:nvPicPr>
        <p:blipFill rotWithShape="1">
          <a:blip r:embed="rId3">
            <a:alphaModFix/>
          </a:blip>
          <a:srcRect/>
          <a:stretch/>
        </p:blipFill>
        <p:spPr>
          <a:xfrm>
            <a:off x="577717" y="976341"/>
            <a:ext cx="849824" cy="1658193"/>
          </a:xfrm>
          <a:prstGeom prst="rect">
            <a:avLst/>
          </a:prstGeom>
          <a:noFill/>
          <a:ln>
            <a:noFill/>
          </a:ln>
        </p:spPr>
      </p:pic>
      <p:pic>
        <p:nvPicPr>
          <p:cNvPr id="235" name="Google Shape;235;g3043d5f807c_0_8"/>
          <p:cNvPicPr preferRelativeResize="0"/>
          <p:nvPr/>
        </p:nvPicPr>
        <p:blipFill rotWithShape="1">
          <a:blip r:embed="rId4">
            <a:alphaModFix/>
          </a:blip>
          <a:srcRect/>
          <a:stretch/>
        </p:blipFill>
        <p:spPr>
          <a:xfrm>
            <a:off x="2101296" y="829780"/>
            <a:ext cx="1954436" cy="1954436"/>
          </a:xfrm>
          <a:prstGeom prst="rect">
            <a:avLst/>
          </a:prstGeom>
          <a:noFill/>
          <a:ln>
            <a:noFill/>
          </a:ln>
        </p:spPr>
      </p:pic>
      <p:sp>
        <p:nvSpPr>
          <p:cNvPr id="236" name="Google Shape;236;g3043d5f807c_0_8"/>
          <p:cNvSpPr txBox="1"/>
          <p:nvPr/>
        </p:nvSpPr>
        <p:spPr>
          <a:xfrm>
            <a:off x="2409871" y="139473"/>
            <a:ext cx="84981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GB" sz="2700" b="1" i="0" u="none" strike="noStrike" cap="none">
                <a:solidFill>
                  <a:srgbClr val="1C4254"/>
                </a:solidFill>
                <a:latin typeface="Quattrocento Sans"/>
                <a:ea typeface="Quattrocento Sans"/>
                <a:cs typeface="Quattrocento Sans"/>
                <a:sym typeface="Quattrocento Sans"/>
              </a:rPr>
              <a:t>Not all scientific calculators are created equally</a:t>
            </a:r>
            <a:endParaRPr sz="1700" b="1" i="0" u="none" strike="noStrike" cap="none">
              <a:solidFill>
                <a:srgbClr val="1C4254"/>
              </a:solidFill>
              <a:latin typeface="Quattrocento Sans"/>
              <a:ea typeface="Quattrocento Sans"/>
              <a:cs typeface="Quattrocento Sans"/>
              <a:sym typeface="Quattrocento Sans"/>
            </a:endParaRPr>
          </a:p>
        </p:txBody>
      </p:sp>
      <p:pic>
        <p:nvPicPr>
          <p:cNvPr id="237" name="Google Shape;237;g3043d5f807c_0_8"/>
          <p:cNvPicPr preferRelativeResize="0"/>
          <p:nvPr/>
        </p:nvPicPr>
        <p:blipFill rotWithShape="1">
          <a:blip r:embed="rId5">
            <a:alphaModFix/>
          </a:blip>
          <a:srcRect/>
          <a:stretch/>
        </p:blipFill>
        <p:spPr>
          <a:xfrm>
            <a:off x="6854283" y="2524292"/>
            <a:ext cx="2520176" cy="1276064"/>
          </a:xfrm>
          <a:prstGeom prst="rect">
            <a:avLst/>
          </a:prstGeom>
          <a:noFill/>
          <a:ln>
            <a:noFill/>
          </a:ln>
        </p:spPr>
      </p:pic>
      <p:pic>
        <p:nvPicPr>
          <p:cNvPr id="238" name="Google Shape;238;g3043d5f807c_0_8"/>
          <p:cNvPicPr preferRelativeResize="0"/>
          <p:nvPr/>
        </p:nvPicPr>
        <p:blipFill rotWithShape="1">
          <a:blip r:embed="rId6">
            <a:alphaModFix/>
          </a:blip>
          <a:srcRect/>
          <a:stretch/>
        </p:blipFill>
        <p:spPr>
          <a:xfrm>
            <a:off x="6854283" y="601139"/>
            <a:ext cx="2427315" cy="1768076"/>
          </a:xfrm>
          <a:prstGeom prst="rect">
            <a:avLst/>
          </a:prstGeom>
          <a:noFill/>
          <a:ln>
            <a:noFill/>
          </a:ln>
        </p:spPr>
      </p:pic>
      <p:pic>
        <p:nvPicPr>
          <p:cNvPr id="239" name="Google Shape;239;g3043d5f807c_0_8"/>
          <p:cNvPicPr preferRelativeResize="0"/>
          <p:nvPr/>
        </p:nvPicPr>
        <p:blipFill rotWithShape="1">
          <a:blip r:embed="rId7">
            <a:alphaModFix/>
          </a:blip>
          <a:srcRect/>
          <a:stretch/>
        </p:blipFill>
        <p:spPr>
          <a:xfrm>
            <a:off x="723152" y="2737690"/>
            <a:ext cx="2530078" cy="1832334"/>
          </a:xfrm>
          <a:prstGeom prst="rect">
            <a:avLst/>
          </a:prstGeom>
          <a:noFill/>
          <a:ln>
            <a:noFill/>
          </a:ln>
        </p:spPr>
      </p:pic>
      <p:pic>
        <p:nvPicPr>
          <p:cNvPr id="240" name="Google Shape;240;g3043d5f807c_0_8"/>
          <p:cNvPicPr preferRelativeResize="0"/>
          <p:nvPr/>
        </p:nvPicPr>
        <p:blipFill rotWithShape="1">
          <a:blip r:embed="rId8">
            <a:alphaModFix/>
          </a:blip>
          <a:srcRect/>
          <a:stretch/>
        </p:blipFill>
        <p:spPr>
          <a:xfrm>
            <a:off x="199440" y="4373816"/>
            <a:ext cx="4440561" cy="1872949"/>
          </a:xfrm>
          <a:prstGeom prst="rect">
            <a:avLst/>
          </a:prstGeom>
          <a:noFill/>
          <a:ln>
            <a:noFill/>
          </a:ln>
        </p:spPr>
      </p:pic>
      <p:sp>
        <p:nvSpPr>
          <p:cNvPr id="241" name="Google Shape;241;g3043d5f807c_0_8"/>
          <p:cNvSpPr/>
          <p:nvPr/>
        </p:nvSpPr>
        <p:spPr>
          <a:xfrm>
            <a:off x="199439" y="719090"/>
            <a:ext cx="6030300" cy="57933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42" name="Google Shape;242;g3043d5f807c_0_8"/>
          <p:cNvSpPr txBox="1"/>
          <p:nvPr/>
        </p:nvSpPr>
        <p:spPr>
          <a:xfrm>
            <a:off x="3309545" y="6078473"/>
            <a:ext cx="3149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FF0000"/>
                </a:solidFill>
                <a:latin typeface="Calibri"/>
                <a:ea typeface="Calibri"/>
                <a:cs typeface="Calibri"/>
                <a:sym typeface="Calibri"/>
              </a:rPr>
              <a:t>Recommended!</a:t>
            </a:r>
            <a:endParaRPr sz="1400" b="0" i="0" u="none" strike="noStrike" cap="none">
              <a:solidFill>
                <a:srgbClr val="000000"/>
              </a:solidFill>
              <a:latin typeface="Arial"/>
              <a:ea typeface="Arial"/>
              <a:cs typeface="Arial"/>
              <a:sym typeface="Arial"/>
            </a:endParaRPr>
          </a:p>
        </p:txBody>
      </p:sp>
      <p:pic>
        <p:nvPicPr>
          <p:cNvPr id="243" name="Google Shape;243;g3043d5f807c_0_8"/>
          <p:cNvPicPr preferRelativeResize="0"/>
          <p:nvPr/>
        </p:nvPicPr>
        <p:blipFill rotWithShape="1">
          <a:blip r:embed="rId9">
            <a:alphaModFix/>
          </a:blip>
          <a:srcRect/>
          <a:stretch/>
        </p:blipFill>
        <p:spPr>
          <a:xfrm>
            <a:off x="6494197" y="4205250"/>
            <a:ext cx="2790240" cy="1873223"/>
          </a:xfrm>
          <a:prstGeom prst="rect">
            <a:avLst/>
          </a:prstGeom>
          <a:noFill/>
          <a:ln>
            <a:noFill/>
          </a:ln>
        </p:spPr>
      </p:pic>
      <p:pic>
        <p:nvPicPr>
          <p:cNvPr id="244" name="Google Shape;244;g3043d5f807c_0_8"/>
          <p:cNvPicPr preferRelativeResize="0"/>
          <p:nvPr/>
        </p:nvPicPr>
        <p:blipFill rotWithShape="1">
          <a:blip r:embed="rId10">
            <a:alphaModFix/>
          </a:blip>
          <a:srcRect/>
          <a:stretch/>
        </p:blipFill>
        <p:spPr>
          <a:xfrm>
            <a:off x="9974248" y="3920397"/>
            <a:ext cx="1400370" cy="2619741"/>
          </a:xfrm>
          <a:prstGeom prst="rect">
            <a:avLst/>
          </a:prstGeom>
          <a:noFill/>
          <a:ln>
            <a:noFill/>
          </a:ln>
        </p:spPr>
      </p:pic>
      <p:sp>
        <p:nvSpPr>
          <p:cNvPr id="245" name="Google Shape;245;g3043d5f807c_0_8"/>
          <p:cNvSpPr/>
          <p:nvPr/>
        </p:nvSpPr>
        <p:spPr>
          <a:xfrm>
            <a:off x="6494199" y="719090"/>
            <a:ext cx="5498400" cy="57933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46" name="Google Shape;246;g3043d5f807c_0_8"/>
          <p:cNvSpPr txBox="1"/>
          <p:nvPr/>
        </p:nvSpPr>
        <p:spPr>
          <a:xfrm>
            <a:off x="6658849" y="6078472"/>
            <a:ext cx="3149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rgbClr val="FF0000"/>
                </a:solidFill>
                <a:latin typeface="Calibri"/>
                <a:ea typeface="Calibri"/>
                <a:cs typeface="Calibri"/>
                <a:sym typeface="Calibri"/>
              </a:rPr>
              <a:t>Avoid!</a:t>
            </a:r>
            <a:endParaRPr sz="1400" b="0" i="0" u="none" strike="noStrike" cap="none">
              <a:solidFill>
                <a:srgbClr val="000000"/>
              </a:solidFill>
              <a:latin typeface="Arial"/>
              <a:ea typeface="Arial"/>
              <a:cs typeface="Arial"/>
              <a:sym typeface="Arial"/>
            </a:endParaRPr>
          </a:p>
        </p:txBody>
      </p:sp>
      <p:pic>
        <p:nvPicPr>
          <p:cNvPr id="247" name="Google Shape;247;g3043d5f807c_0_8"/>
          <p:cNvPicPr preferRelativeResize="0"/>
          <p:nvPr/>
        </p:nvPicPr>
        <p:blipFill rotWithShape="1">
          <a:blip r:embed="rId11">
            <a:alphaModFix/>
          </a:blip>
          <a:srcRect/>
          <a:stretch/>
        </p:blipFill>
        <p:spPr>
          <a:xfrm>
            <a:off x="4778198" y="2737700"/>
            <a:ext cx="1716009" cy="2952625"/>
          </a:xfrm>
          <a:prstGeom prst="rect">
            <a:avLst/>
          </a:prstGeom>
          <a:noFill/>
          <a:ln>
            <a:noFill/>
          </a:ln>
        </p:spPr>
      </p:pic>
      <p:sp>
        <p:nvSpPr>
          <p:cNvPr id="248" name="Google Shape;248;g3043d5f807c_0_8"/>
          <p:cNvSpPr txBox="1"/>
          <p:nvPr/>
        </p:nvSpPr>
        <p:spPr>
          <a:xfrm>
            <a:off x="4214325" y="1010825"/>
            <a:ext cx="1716000" cy="162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C</a:t>
            </a:r>
            <a:r>
              <a:rPr lang="en-GB" sz="1700" b="1" i="0" u="none" strike="noStrike" cap="none">
                <a:solidFill>
                  <a:srgbClr val="000000"/>
                </a:solidFill>
                <a:latin typeface="Arial"/>
                <a:ea typeface="Arial"/>
                <a:cs typeface="Arial"/>
                <a:sym typeface="Arial"/>
              </a:rPr>
              <a:t>an be purashed on MCAS and collected from reception </a:t>
            </a:r>
            <a:endParaRPr sz="17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8"/>
          <p:cNvSpPr txBox="1">
            <a:spLocks noGrp="1"/>
          </p:cNvSpPr>
          <p:nvPr>
            <p:ph type="ctrTitle"/>
          </p:nvPr>
        </p:nvSpPr>
        <p:spPr>
          <a:xfrm>
            <a:off x="922867" y="4216400"/>
            <a:ext cx="10346400" cy="1600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F2F2F2"/>
              </a:buClr>
              <a:buSzPts val="4800"/>
              <a:buFont typeface="Quattrocento Sans"/>
              <a:buNone/>
            </a:pPr>
            <a:r>
              <a:rPr lang="en-GB" sz="4800">
                <a:solidFill>
                  <a:schemeClr val="dk1"/>
                </a:solidFill>
              </a:rPr>
              <a:t>GCSE English &amp; </a:t>
            </a:r>
            <a:br>
              <a:rPr lang="en-GB" sz="4800">
                <a:solidFill>
                  <a:schemeClr val="dk1"/>
                </a:solidFill>
              </a:rPr>
            </a:br>
            <a:r>
              <a:rPr lang="en-GB" sz="4800">
                <a:solidFill>
                  <a:schemeClr val="dk1"/>
                </a:solidFill>
              </a:rPr>
              <a:t>GCSE English Literature</a:t>
            </a:r>
            <a:endParaRPr>
              <a:solidFill>
                <a:schemeClr val="dk1"/>
              </a:solidFill>
            </a:endParaRPr>
          </a:p>
        </p:txBody>
      </p:sp>
      <p:sp>
        <p:nvSpPr>
          <p:cNvPr id="254" name="Google Shape;254;p8"/>
          <p:cNvSpPr txBox="1">
            <a:spLocks noGrp="1"/>
          </p:cNvSpPr>
          <p:nvPr>
            <p:ph type="subTitle" idx="1"/>
          </p:nvPr>
        </p:nvSpPr>
        <p:spPr>
          <a:xfrm>
            <a:off x="922867" y="5936190"/>
            <a:ext cx="10346400" cy="63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DEAF6"/>
              </a:buClr>
              <a:buSzPts val="1800"/>
              <a:buNone/>
            </a:pPr>
            <a:r>
              <a:rPr lang="en-GB" b="1">
                <a:solidFill>
                  <a:schemeClr val="dk1"/>
                </a:solidFill>
              </a:rPr>
              <a:t>Ms Butler </a:t>
            </a:r>
            <a:r>
              <a:rPr lang="en-GB">
                <a:solidFill>
                  <a:schemeClr val="dk1"/>
                </a:solidFill>
              </a:rPr>
              <a:t>- Director of English, Associate Senior Leader </a:t>
            </a:r>
            <a:endParaRPr>
              <a:solidFill>
                <a:schemeClr val="dk1"/>
              </a:solidFill>
            </a:endParaRPr>
          </a:p>
          <a:p>
            <a:pPr marL="0" lvl="0" indent="0" algn="ctr" rtl="0">
              <a:lnSpc>
                <a:spcPct val="100000"/>
              </a:lnSpc>
              <a:spcBef>
                <a:spcPts val="0"/>
              </a:spcBef>
              <a:spcAft>
                <a:spcPts val="0"/>
              </a:spcAft>
              <a:buClr>
                <a:srgbClr val="DDEAF6"/>
              </a:buClr>
              <a:buSzPts val="1800"/>
              <a:buNone/>
            </a:pPr>
            <a:endParaRPr>
              <a:solidFill>
                <a:schemeClr val="dk1"/>
              </a:solidFill>
            </a:endParaRPr>
          </a:p>
        </p:txBody>
      </p:sp>
      <p:pic>
        <p:nvPicPr>
          <p:cNvPr id="255" name="Google Shape;255;p8" descr="A picture containing table, food&#10;&#10;Description automatically generated"/>
          <p:cNvPicPr preferRelativeResize="0">
            <a:picLocks noGrp="1"/>
          </p:cNvPicPr>
          <p:nvPr>
            <p:ph type="pic" idx="2"/>
          </p:nvPr>
        </p:nvPicPr>
        <p:blipFill rotWithShape="1">
          <a:blip r:embed="rId3">
            <a:alphaModFix/>
          </a:blip>
          <a:srcRect t="22173" b="22166"/>
          <a:stretch/>
        </p:blipFill>
        <p:spPr>
          <a:xfrm>
            <a:off x="1693332" y="0"/>
            <a:ext cx="10498668" cy="3894137"/>
          </a:xfrm>
          <a:prstGeom prst="rect">
            <a:avLst/>
          </a:prstGeom>
          <a:noFill/>
          <a:ln>
            <a:noFill/>
          </a:ln>
        </p:spPr>
      </p:pic>
      <p:pic>
        <p:nvPicPr>
          <p:cNvPr id="256" name="Google Shape;256;p8" descr="A picture containing logo&#10;&#10;Description automatically generated"/>
          <p:cNvPicPr preferRelativeResize="0"/>
          <p:nvPr/>
        </p:nvPicPr>
        <p:blipFill rotWithShape="1">
          <a:blip r:embed="rId4">
            <a:alphaModFix/>
          </a:blip>
          <a:srcRect/>
          <a:stretch/>
        </p:blipFill>
        <p:spPr>
          <a:xfrm>
            <a:off x="1" y="0"/>
            <a:ext cx="3393858" cy="61637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1"/>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a:t>English Language </a:t>
            </a:r>
            <a:r>
              <a:rPr lang="en-GB" b="0"/>
              <a:t>(AQA 8700)</a:t>
            </a:r>
            <a:endParaRPr/>
          </a:p>
        </p:txBody>
      </p:sp>
      <p:sp>
        <p:nvSpPr>
          <p:cNvPr id="262" name="Google Shape;262;p11"/>
          <p:cNvSpPr txBox="1">
            <a:spLocks noGrp="1"/>
          </p:cNvSpPr>
          <p:nvPr>
            <p:ph type="ftr" idx="11"/>
          </p:nvPr>
        </p:nvSpPr>
        <p:spPr>
          <a:xfrm>
            <a:off x="370788" y="6356350"/>
            <a:ext cx="77826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solidFill>
                  <a:srgbClr val="3F3F3F"/>
                </a:solidFill>
              </a:rPr>
              <a:t>PIE - Parents' Information Evening - Year 11</a:t>
            </a:r>
            <a:endParaRPr>
              <a:solidFill>
                <a:srgbClr val="3F3F3F"/>
              </a:solidFill>
            </a:endParaRPr>
          </a:p>
        </p:txBody>
      </p:sp>
      <p:sp>
        <p:nvSpPr>
          <p:cNvPr id="263" name="Google Shape;263;p11"/>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19</a:t>
            </a:fld>
            <a:endParaRPr b="1"/>
          </a:p>
        </p:txBody>
      </p:sp>
      <p:sp>
        <p:nvSpPr>
          <p:cNvPr id="264" name="Google Shape;264;p11"/>
          <p:cNvSpPr txBox="1">
            <a:spLocks noGrp="1"/>
          </p:cNvSpPr>
          <p:nvPr>
            <p:ph type="body" idx="1"/>
          </p:nvPr>
        </p:nvSpPr>
        <p:spPr>
          <a:xfrm>
            <a:off x="406400" y="1481875"/>
            <a:ext cx="5462100" cy="4804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9BCC"/>
              </a:buClr>
              <a:buSzPts val="1800"/>
              <a:buNone/>
            </a:pPr>
            <a:r>
              <a:rPr lang="en-GB" b="1">
                <a:solidFill>
                  <a:srgbClr val="009BCC"/>
                </a:solidFill>
              </a:rPr>
              <a:t>Key Points</a:t>
            </a:r>
            <a:endParaRPr/>
          </a:p>
          <a:p>
            <a:pPr marL="228600" lvl="0" indent="-228600" algn="l" rtl="0">
              <a:lnSpc>
                <a:spcPct val="100000"/>
              </a:lnSpc>
              <a:spcBef>
                <a:spcPts val="600"/>
              </a:spcBef>
              <a:spcAft>
                <a:spcPts val="0"/>
              </a:spcAft>
              <a:buClr>
                <a:srgbClr val="3F3F3F"/>
              </a:buClr>
              <a:buSzPts val="1800"/>
              <a:buChar char="•"/>
            </a:pPr>
            <a:r>
              <a:rPr lang="en-GB"/>
              <a:t>100% exam</a:t>
            </a:r>
            <a:endParaRPr/>
          </a:p>
          <a:p>
            <a:pPr marL="228600" lvl="0" indent="-228600" algn="l" rtl="0">
              <a:lnSpc>
                <a:spcPct val="100000"/>
              </a:lnSpc>
              <a:spcBef>
                <a:spcPts val="600"/>
              </a:spcBef>
              <a:spcAft>
                <a:spcPts val="0"/>
              </a:spcAft>
              <a:buClr>
                <a:srgbClr val="3F3F3F"/>
              </a:buClr>
              <a:buSzPts val="1800"/>
              <a:buChar char="•"/>
            </a:pPr>
            <a:r>
              <a:rPr lang="en-GB"/>
              <a:t>2 papers equally weighted</a:t>
            </a:r>
            <a:endParaRPr/>
          </a:p>
          <a:p>
            <a:pPr marL="228600" lvl="0" indent="-228600" algn="l" rtl="0">
              <a:lnSpc>
                <a:spcPct val="100000"/>
              </a:lnSpc>
              <a:spcBef>
                <a:spcPts val="600"/>
              </a:spcBef>
              <a:spcAft>
                <a:spcPts val="0"/>
              </a:spcAft>
              <a:buClr>
                <a:srgbClr val="3F3F3F"/>
              </a:buClr>
              <a:buSzPts val="1800"/>
              <a:buChar char="•"/>
            </a:pPr>
            <a:r>
              <a:rPr lang="en-GB"/>
              <a:t>Writing and reading equally weighted</a:t>
            </a:r>
            <a:endParaRPr/>
          </a:p>
          <a:p>
            <a:pPr marL="228600" lvl="0" indent="-228600" algn="l" rtl="0">
              <a:lnSpc>
                <a:spcPct val="100000"/>
              </a:lnSpc>
              <a:spcBef>
                <a:spcPts val="600"/>
              </a:spcBef>
              <a:spcAft>
                <a:spcPts val="0"/>
              </a:spcAft>
              <a:buClr>
                <a:srgbClr val="3F3F3F"/>
              </a:buClr>
              <a:buSzPts val="1800"/>
              <a:buChar char="•"/>
            </a:pPr>
            <a:r>
              <a:rPr lang="en-GB"/>
              <a:t>SPaG worth 20%</a:t>
            </a:r>
            <a:endParaRPr/>
          </a:p>
          <a:p>
            <a:pPr marL="0" lvl="0" indent="0" algn="l" rtl="0">
              <a:lnSpc>
                <a:spcPct val="100000"/>
              </a:lnSpc>
              <a:spcBef>
                <a:spcPts val="600"/>
              </a:spcBef>
              <a:spcAft>
                <a:spcPts val="0"/>
              </a:spcAft>
              <a:buClr>
                <a:srgbClr val="3F3F3F"/>
              </a:buClr>
              <a:buSzPts val="1800"/>
              <a:buNone/>
            </a:pPr>
            <a:r>
              <a:rPr lang="en-GB"/>
              <a:t>   (Spelling, Punctuation and Grammar)</a:t>
            </a:r>
            <a:endParaRPr/>
          </a:p>
          <a:p>
            <a:pPr marL="0" lvl="0" indent="0" algn="l" rtl="0">
              <a:lnSpc>
                <a:spcPct val="100000"/>
              </a:lnSpc>
              <a:spcBef>
                <a:spcPts val="600"/>
              </a:spcBef>
              <a:spcAft>
                <a:spcPts val="0"/>
              </a:spcAft>
              <a:buClr>
                <a:srgbClr val="3F3F3F"/>
              </a:buClr>
              <a:buSzPts val="1800"/>
              <a:buNone/>
            </a:pPr>
            <a:endParaRPr/>
          </a:p>
          <a:p>
            <a:pPr marL="0" lvl="0" indent="0" algn="l" rtl="0">
              <a:lnSpc>
                <a:spcPct val="100000"/>
              </a:lnSpc>
              <a:spcBef>
                <a:spcPts val="600"/>
              </a:spcBef>
              <a:spcAft>
                <a:spcPts val="0"/>
              </a:spcAft>
              <a:buClr>
                <a:srgbClr val="3F3F3F"/>
              </a:buClr>
              <a:buSzPts val="1800"/>
              <a:buNone/>
            </a:pPr>
            <a:r>
              <a:rPr lang="en-GB" b="1">
                <a:solidFill>
                  <a:srgbClr val="4A86E8"/>
                </a:solidFill>
              </a:rPr>
              <a:t>How to revise</a:t>
            </a:r>
            <a:endParaRPr b="1">
              <a:solidFill>
                <a:srgbClr val="4A86E8"/>
              </a:solidFill>
            </a:endParaRPr>
          </a:p>
          <a:p>
            <a:pPr marL="457200" lvl="0" indent="-342900" algn="l" rtl="0">
              <a:lnSpc>
                <a:spcPct val="100000"/>
              </a:lnSpc>
              <a:spcBef>
                <a:spcPts val="600"/>
              </a:spcBef>
              <a:spcAft>
                <a:spcPts val="0"/>
              </a:spcAft>
              <a:buClr>
                <a:schemeClr val="dk1"/>
              </a:buClr>
              <a:buSzPts val="1800"/>
              <a:buChar char="•"/>
            </a:pPr>
            <a:r>
              <a:rPr lang="en-GB">
                <a:solidFill>
                  <a:schemeClr val="dk1"/>
                </a:solidFill>
              </a:rPr>
              <a:t>Understand the demands of each question and know how to answer it e.g. Q2 = PQME</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GB">
                <a:solidFill>
                  <a:schemeClr val="dk1"/>
                </a:solidFill>
              </a:rPr>
              <a:t>Revise language and structural methods in order to be able to identify these and comment on them</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GB">
                <a:solidFill>
                  <a:schemeClr val="dk1"/>
                </a:solidFill>
              </a:rPr>
              <a:t>Practice applying that understanding using past papers </a:t>
            </a:r>
            <a:endParaRPr>
              <a:solidFill>
                <a:schemeClr val="dk1"/>
              </a:solidFill>
            </a:endParaRPr>
          </a:p>
        </p:txBody>
      </p:sp>
      <p:pic>
        <p:nvPicPr>
          <p:cNvPr id="265" name="Google Shape;265;p11"/>
          <p:cNvPicPr preferRelativeResize="0"/>
          <p:nvPr/>
        </p:nvPicPr>
        <p:blipFill rotWithShape="1">
          <a:blip r:embed="rId3">
            <a:alphaModFix/>
          </a:blip>
          <a:srcRect l="31621" t="15949" r="44448" b="19760"/>
          <a:stretch/>
        </p:blipFill>
        <p:spPr>
          <a:xfrm>
            <a:off x="6570906" y="1150050"/>
            <a:ext cx="4147994" cy="4960688"/>
          </a:xfrm>
          <a:prstGeom prst="rect">
            <a:avLst/>
          </a:prstGeom>
          <a:noFill/>
          <a:ln>
            <a:noFill/>
          </a:ln>
        </p:spPr>
      </p:pic>
      <p:sp>
        <p:nvSpPr>
          <p:cNvPr id="266" name="Google Shape;266;p11"/>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7" name="Google Shape;267;p11"/>
          <p:cNvPicPr preferRelativeResize="0"/>
          <p:nvPr/>
        </p:nvPicPr>
        <p:blipFill rotWithShape="1">
          <a:blip r:embed="rId4">
            <a:alphaModFix/>
          </a:blip>
          <a:srcRect r="73046"/>
          <a:stretch/>
        </p:blipFill>
        <p:spPr>
          <a:xfrm>
            <a:off x="10997377" y="63625"/>
            <a:ext cx="1089576" cy="1036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GB"/>
              <a:t>Welcome from Mr West</a:t>
            </a:r>
            <a:endParaRPr/>
          </a:p>
        </p:txBody>
      </p:sp>
      <p:sp>
        <p:nvSpPr>
          <p:cNvPr id="77" name="Google Shape;77;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chemeClr val="dk1"/>
              </a:buClr>
              <a:buSzPts val="2400"/>
              <a:buFont typeface="Arial"/>
              <a:buNone/>
            </a:pPr>
            <a:endParaRPr/>
          </a:p>
        </p:txBody>
      </p:sp>
      <p:sp>
        <p:nvSpPr>
          <p:cNvPr id="78" name="Google Shape;78;p3"/>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0"/>
          <p:cNvSpPr txBox="1">
            <a:spLocks noGrp="1"/>
          </p:cNvSpPr>
          <p:nvPr>
            <p:ph type="title"/>
          </p:nvPr>
        </p:nvSpPr>
        <p:spPr>
          <a:xfrm>
            <a:off x="406400" y="365126"/>
            <a:ext cx="10312398" cy="97260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a:t>English Literature </a:t>
            </a:r>
            <a:r>
              <a:rPr lang="en-GB" b="0"/>
              <a:t>(AQA 8702)</a:t>
            </a:r>
            <a:endParaRPr/>
          </a:p>
        </p:txBody>
      </p:sp>
      <p:sp>
        <p:nvSpPr>
          <p:cNvPr id="273" name="Google Shape;273;p10"/>
          <p:cNvSpPr txBox="1">
            <a:spLocks noGrp="1"/>
          </p:cNvSpPr>
          <p:nvPr>
            <p:ph type="ftr" idx="11"/>
          </p:nvPr>
        </p:nvSpPr>
        <p:spPr>
          <a:xfrm>
            <a:off x="370788" y="6356350"/>
            <a:ext cx="778261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solidFill>
                  <a:srgbClr val="3F3F3F"/>
                </a:solidFill>
              </a:rPr>
              <a:t>PIE - Parents' Information Evening - Year 1</a:t>
            </a:r>
            <a:r>
              <a:rPr lang="en-GB"/>
              <a:t>0</a:t>
            </a:r>
            <a:endParaRPr>
              <a:solidFill>
                <a:srgbClr val="3F3F3F"/>
              </a:solidFill>
            </a:endParaRPr>
          </a:p>
        </p:txBody>
      </p:sp>
      <p:sp>
        <p:nvSpPr>
          <p:cNvPr id="274" name="Google Shape;274;p10"/>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20</a:t>
            </a:fld>
            <a:endParaRPr b="1"/>
          </a:p>
        </p:txBody>
      </p:sp>
      <p:sp>
        <p:nvSpPr>
          <p:cNvPr id="275" name="Google Shape;275;p10"/>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6" name="Google Shape;276;p10"/>
          <p:cNvPicPr preferRelativeResize="0"/>
          <p:nvPr/>
        </p:nvPicPr>
        <p:blipFill rotWithShape="1">
          <a:blip r:embed="rId3">
            <a:alphaModFix/>
          </a:blip>
          <a:srcRect r="73046"/>
          <a:stretch/>
        </p:blipFill>
        <p:spPr>
          <a:xfrm>
            <a:off x="10997377" y="63625"/>
            <a:ext cx="1089576" cy="1036675"/>
          </a:xfrm>
          <a:prstGeom prst="rect">
            <a:avLst/>
          </a:prstGeom>
          <a:noFill/>
          <a:ln>
            <a:noFill/>
          </a:ln>
        </p:spPr>
      </p:pic>
      <p:pic>
        <p:nvPicPr>
          <p:cNvPr id="277" name="Google Shape;277;p10"/>
          <p:cNvPicPr preferRelativeResize="0"/>
          <p:nvPr/>
        </p:nvPicPr>
        <p:blipFill rotWithShape="1">
          <a:blip r:embed="rId4">
            <a:alphaModFix/>
          </a:blip>
          <a:srcRect/>
          <a:stretch/>
        </p:blipFill>
        <p:spPr>
          <a:xfrm>
            <a:off x="406400" y="1848900"/>
            <a:ext cx="2053800" cy="3337450"/>
          </a:xfrm>
          <a:prstGeom prst="rect">
            <a:avLst/>
          </a:prstGeom>
          <a:noFill/>
          <a:ln>
            <a:noFill/>
          </a:ln>
        </p:spPr>
      </p:pic>
      <p:pic>
        <p:nvPicPr>
          <p:cNvPr id="278" name="Google Shape;278;p10"/>
          <p:cNvPicPr preferRelativeResize="0"/>
          <p:nvPr/>
        </p:nvPicPr>
        <p:blipFill rotWithShape="1">
          <a:blip r:embed="rId5">
            <a:alphaModFix/>
          </a:blip>
          <a:srcRect/>
          <a:stretch/>
        </p:blipFill>
        <p:spPr>
          <a:xfrm>
            <a:off x="5114120" y="1848900"/>
            <a:ext cx="2170882" cy="3337449"/>
          </a:xfrm>
          <a:prstGeom prst="rect">
            <a:avLst/>
          </a:prstGeom>
          <a:noFill/>
          <a:ln>
            <a:noFill/>
          </a:ln>
        </p:spPr>
      </p:pic>
      <p:pic>
        <p:nvPicPr>
          <p:cNvPr id="279" name="Google Shape;279;p10"/>
          <p:cNvPicPr preferRelativeResize="0"/>
          <p:nvPr/>
        </p:nvPicPr>
        <p:blipFill rotWithShape="1">
          <a:blip r:embed="rId6">
            <a:alphaModFix/>
          </a:blip>
          <a:srcRect/>
          <a:stretch/>
        </p:blipFill>
        <p:spPr>
          <a:xfrm>
            <a:off x="7596896" y="1848900"/>
            <a:ext cx="2324129" cy="3337450"/>
          </a:xfrm>
          <a:prstGeom prst="rect">
            <a:avLst/>
          </a:prstGeom>
          <a:noFill/>
          <a:ln>
            <a:noFill/>
          </a:ln>
        </p:spPr>
      </p:pic>
      <p:pic>
        <p:nvPicPr>
          <p:cNvPr id="280" name="Google Shape;280;p10"/>
          <p:cNvPicPr preferRelativeResize="0"/>
          <p:nvPr/>
        </p:nvPicPr>
        <p:blipFill rotWithShape="1">
          <a:blip r:embed="rId7">
            <a:alphaModFix/>
          </a:blip>
          <a:srcRect/>
          <a:stretch/>
        </p:blipFill>
        <p:spPr>
          <a:xfrm>
            <a:off x="2544425" y="1851191"/>
            <a:ext cx="2170875" cy="33351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05db05e7a7_0_3"/>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GB"/>
              <a:t>Useful resources to help revise English</a:t>
            </a:r>
            <a:endParaRPr/>
          </a:p>
        </p:txBody>
      </p:sp>
      <p:sp>
        <p:nvSpPr>
          <p:cNvPr id="287" name="Google Shape;287;g305db05e7a7_0_3"/>
          <p:cNvSpPr txBox="1">
            <a:spLocks noGrp="1"/>
          </p:cNvSpPr>
          <p:nvPr>
            <p:ph type="body" idx="1"/>
          </p:nvPr>
        </p:nvSpPr>
        <p:spPr>
          <a:xfrm>
            <a:off x="406400" y="1490135"/>
            <a:ext cx="5367900" cy="4686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800"/>
              <a:buNone/>
            </a:pPr>
            <a:r>
              <a:rPr lang="en-GB" sz="2000">
                <a:solidFill>
                  <a:srgbClr val="0070C0"/>
                </a:solidFill>
              </a:rPr>
              <a:t>Websites:</a:t>
            </a:r>
            <a:endParaRPr sz="2000">
              <a:solidFill>
                <a:srgbClr val="0070C0"/>
              </a:solidFill>
            </a:endParaRPr>
          </a:p>
          <a:p>
            <a:pPr marL="457200" lvl="0" indent="-355600" algn="l" rtl="0">
              <a:lnSpc>
                <a:spcPct val="115000"/>
              </a:lnSpc>
              <a:spcBef>
                <a:spcPts val="0"/>
              </a:spcBef>
              <a:spcAft>
                <a:spcPts val="0"/>
              </a:spcAft>
              <a:buSzPts val="2000"/>
              <a:buChar char="•"/>
            </a:pPr>
            <a:r>
              <a:rPr lang="en-GB" sz="2000"/>
              <a:t>Mr Bruff revision videos including character and theme tutorials and analysis of grade 9 essays. Also useful for English Language </a:t>
            </a:r>
            <a:r>
              <a:rPr lang="en-GB" sz="2000" u="sng">
                <a:solidFill>
                  <a:schemeClr val="hlink"/>
                </a:solidFill>
                <a:hlinkClick r:id="rId3"/>
              </a:rPr>
              <a:t>https://www.youtube.com/@mrbruff</a:t>
            </a:r>
            <a:endParaRPr sz="2000"/>
          </a:p>
          <a:p>
            <a:pPr marL="457200" lvl="0" indent="-355600" algn="l" rtl="0">
              <a:lnSpc>
                <a:spcPct val="115000"/>
              </a:lnSpc>
              <a:spcBef>
                <a:spcPts val="0"/>
              </a:spcBef>
              <a:spcAft>
                <a:spcPts val="0"/>
              </a:spcAft>
              <a:buSzPts val="2000"/>
              <a:buChar char="•"/>
            </a:pPr>
            <a:r>
              <a:rPr lang="en-GB" sz="2000"/>
              <a:t>Massolit - videos by academics on literature texts </a:t>
            </a:r>
            <a:r>
              <a:rPr lang="en-GB" sz="2000" u="sng">
                <a:solidFill>
                  <a:schemeClr val="hlink"/>
                </a:solidFill>
                <a:hlinkClick r:id="rId4"/>
              </a:rPr>
              <a:t>https://massolit.io/</a:t>
            </a:r>
            <a:endParaRPr sz="2000"/>
          </a:p>
          <a:p>
            <a:pPr marL="457200" lvl="0" indent="0" algn="l" rtl="0">
              <a:lnSpc>
                <a:spcPct val="115000"/>
              </a:lnSpc>
              <a:spcBef>
                <a:spcPts val="0"/>
              </a:spcBef>
              <a:spcAft>
                <a:spcPts val="0"/>
              </a:spcAft>
              <a:buSzPts val="1800"/>
              <a:buNone/>
            </a:pPr>
            <a:r>
              <a:rPr lang="en-GB" sz="2000"/>
              <a:t>Username = email</a:t>
            </a:r>
            <a:endParaRPr sz="2000"/>
          </a:p>
          <a:p>
            <a:pPr marL="0" lvl="0" indent="457200" algn="l" rtl="0">
              <a:lnSpc>
                <a:spcPct val="115000"/>
              </a:lnSpc>
              <a:spcBef>
                <a:spcPts val="0"/>
              </a:spcBef>
              <a:spcAft>
                <a:spcPts val="0"/>
              </a:spcAft>
              <a:buSzPts val="1800"/>
              <a:buNone/>
            </a:pPr>
            <a:r>
              <a:rPr lang="en-GB" sz="2000"/>
              <a:t>Password = Massolit</a:t>
            </a:r>
            <a:endParaRPr sz="2000"/>
          </a:p>
          <a:p>
            <a:pPr marL="457200" lvl="0" indent="0" algn="l" rtl="0">
              <a:lnSpc>
                <a:spcPct val="115000"/>
              </a:lnSpc>
              <a:spcBef>
                <a:spcPts val="0"/>
              </a:spcBef>
              <a:spcAft>
                <a:spcPts val="0"/>
              </a:spcAft>
              <a:buSzPts val="1800"/>
              <a:buNone/>
            </a:pPr>
            <a:endParaRPr sz="2000"/>
          </a:p>
        </p:txBody>
      </p:sp>
      <p:sp>
        <p:nvSpPr>
          <p:cNvPr id="288" name="Google Shape;288;g305db05e7a7_0_3"/>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21</a:t>
            </a:fld>
            <a:endParaRPr/>
          </a:p>
        </p:txBody>
      </p:sp>
      <p:sp>
        <p:nvSpPr>
          <p:cNvPr id="289" name="Google Shape;289;g305db05e7a7_0_3"/>
          <p:cNvSpPr txBox="1">
            <a:spLocks noGrp="1"/>
          </p:cNvSpPr>
          <p:nvPr>
            <p:ph type="body" idx="2"/>
          </p:nvPr>
        </p:nvSpPr>
        <p:spPr>
          <a:xfrm>
            <a:off x="6095999" y="1490135"/>
            <a:ext cx="5198400" cy="4686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800"/>
              <a:buNone/>
            </a:pPr>
            <a:r>
              <a:rPr lang="en-GB" sz="2000">
                <a:solidFill>
                  <a:srgbClr val="0070C0"/>
                </a:solidFill>
              </a:rPr>
              <a:t>Other resources: </a:t>
            </a:r>
            <a:endParaRPr sz="2000">
              <a:solidFill>
                <a:srgbClr val="0070C0"/>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Quotation booklets from y10</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CGP revision guides </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Tuesday Period 6 in E4</a:t>
            </a:r>
            <a:endParaRPr sz="2000">
              <a:solidFill>
                <a:schemeClr val="dk1"/>
              </a:solidFill>
            </a:endParaRPr>
          </a:p>
          <a:p>
            <a:pPr marL="457200" lvl="0" indent="-355600" algn="l" rtl="0">
              <a:lnSpc>
                <a:spcPct val="115000"/>
              </a:lnSpc>
              <a:spcBef>
                <a:spcPts val="0"/>
              </a:spcBef>
              <a:spcAft>
                <a:spcPts val="0"/>
              </a:spcAft>
              <a:buClr>
                <a:schemeClr val="dk1"/>
              </a:buClr>
              <a:buSzPts val="2000"/>
              <a:buChar char="•"/>
            </a:pPr>
            <a:r>
              <a:rPr lang="en-GB" sz="2000">
                <a:solidFill>
                  <a:schemeClr val="dk1"/>
                </a:solidFill>
              </a:rPr>
              <a:t>Your English teacher! </a:t>
            </a:r>
            <a:endParaRPr sz="2000">
              <a:solidFill>
                <a:schemeClr val="dk1"/>
              </a:solidFill>
            </a:endParaRPr>
          </a:p>
        </p:txBody>
      </p:sp>
      <p:pic>
        <p:nvPicPr>
          <p:cNvPr id="290" name="Google Shape;290;g305db05e7a7_0_3"/>
          <p:cNvPicPr preferRelativeResize="0"/>
          <p:nvPr/>
        </p:nvPicPr>
        <p:blipFill rotWithShape="1">
          <a:blip r:embed="rId5">
            <a:alphaModFix/>
          </a:blip>
          <a:srcRect/>
          <a:stretch/>
        </p:blipFill>
        <p:spPr>
          <a:xfrm>
            <a:off x="6362963" y="3633838"/>
            <a:ext cx="1800225" cy="2543175"/>
          </a:xfrm>
          <a:prstGeom prst="rect">
            <a:avLst/>
          </a:prstGeom>
          <a:noFill/>
          <a:ln>
            <a:noFill/>
          </a:ln>
        </p:spPr>
      </p:pic>
      <p:pic>
        <p:nvPicPr>
          <p:cNvPr id="291" name="Google Shape;291;g305db05e7a7_0_3"/>
          <p:cNvPicPr preferRelativeResize="0"/>
          <p:nvPr/>
        </p:nvPicPr>
        <p:blipFill rotWithShape="1">
          <a:blip r:embed="rId6">
            <a:alphaModFix/>
          </a:blip>
          <a:srcRect/>
          <a:stretch/>
        </p:blipFill>
        <p:spPr>
          <a:xfrm>
            <a:off x="8255938" y="3633838"/>
            <a:ext cx="1800225" cy="2543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3043e25f7e9_1_0"/>
          <p:cNvSpPr txBox="1"/>
          <p:nvPr/>
        </p:nvSpPr>
        <p:spPr>
          <a:xfrm>
            <a:off x="838075" y="1544050"/>
            <a:ext cx="10515600" cy="49329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000000"/>
              </a:buClr>
              <a:buSzPct val="100000"/>
              <a:buFont typeface="Arial"/>
              <a:buNone/>
            </a:pPr>
            <a:r>
              <a:rPr lang="en-GB" sz="2900" b="1" i="0" u="none" strike="noStrike" cap="none">
                <a:solidFill>
                  <a:schemeClr val="dk1"/>
                </a:solidFill>
                <a:latin typeface="Calibri"/>
                <a:ea typeface="Calibri"/>
                <a:cs typeface="Calibri"/>
                <a:sym typeface="Calibri"/>
              </a:rPr>
              <a:t>Make sure you know what topics you need to revise and RAG them</a:t>
            </a:r>
            <a:endParaRPr sz="2900"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ct val="108108"/>
              <a:buFont typeface="Arial"/>
              <a:buNone/>
            </a:pPr>
            <a:endParaRPr sz="2800" b="0" i="0" u="none" strike="noStrike" cap="none">
              <a:solidFill>
                <a:srgbClr val="00B05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ct val="108108"/>
              <a:buFont typeface="Arial"/>
              <a:buNone/>
            </a:pPr>
            <a:endParaRPr sz="2800" b="0" i="0" u="none" strike="noStrike" cap="none">
              <a:solidFill>
                <a:srgbClr val="00B05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ct val="108108"/>
              <a:buFont typeface="Arial"/>
              <a:buNone/>
            </a:pPr>
            <a:r>
              <a:rPr lang="en-GB" sz="2800" b="0" i="0" u="none" strike="noStrike" cap="none">
                <a:solidFill>
                  <a:srgbClr val="00B050"/>
                </a:solidFill>
                <a:latin typeface="Calibri"/>
                <a:ea typeface="Calibri"/>
                <a:cs typeface="Calibri"/>
                <a:sym typeface="Calibri"/>
              </a:rPr>
              <a:t>Macbeth				Guilt</a:t>
            </a:r>
            <a:endParaRPr sz="28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Clr>
                <a:srgbClr val="000000"/>
              </a:buClr>
              <a:buSzPct val="108108"/>
              <a:buFont typeface="Arial"/>
              <a:buNone/>
            </a:pPr>
            <a:r>
              <a:rPr lang="en-GB" sz="2800" b="0" i="0" u="none" strike="noStrike" cap="none">
                <a:solidFill>
                  <a:srgbClr val="00B050"/>
                </a:solidFill>
                <a:latin typeface="Calibri"/>
                <a:ea typeface="Calibri"/>
                <a:cs typeface="Calibri"/>
                <a:sym typeface="Calibri"/>
              </a:rPr>
              <a:t>Lady Macbeth</a:t>
            </a:r>
            <a:r>
              <a:rPr lang="en-GB" sz="2800" b="0" i="0" u="none" strike="noStrike" cap="none">
                <a:solidFill>
                  <a:srgbClr val="000000"/>
                </a:solidFill>
                <a:latin typeface="Calibri"/>
                <a:ea typeface="Calibri"/>
                <a:cs typeface="Calibri"/>
                <a:sym typeface="Calibri"/>
              </a:rPr>
              <a:t>		</a:t>
            </a:r>
            <a:r>
              <a:rPr lang="en-GB" sz="2800" b="0" i="0" u="none" strike="noStrike" cap="none">
                <a:solidFill>
                  <a:srgbClr val="C55A11"/>
                </a:solidFill>
                <a:latin typeface="Calibri"/>
                <a:ea typeface="Calibri"/>
                <a:cs typeface="Calibri"/>
                <a:sym typeface="Calibri"/>
              </a:rPr>
              <a:t>Ambition</a:t>
            </a:r>
            <a:endParaRPr sz="28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Clr>
                <a:srgbClr val="000000"/>
              </a:buClr>
              <a:buSzPct val="108108"/>
              <a:buFont typeface="Arial"/>
              <a:buNone/>
            </a:pPr>
            <a:r>
              <a:rPr lang="en-GB" sz="2800" b="0" i="0" u="none" strike="noStrike" cap="none">
                <a:solidFill>
                  <a:srgbClr val="FF0000"/>
                </a:solidFill>
                <a:latin typeface="Calibri"/>
                <a:ea typeface="Calibri"/>
                <a:cs typeface="Calibri"/>
                <a:sym typeface="Calibri"/>
              </a:rPr>
              <a:t>Banquo</a:t>
            </a:r>
            <a:r>
              <a:rPr lang="en-GB" sz="2800" b="0" i="0" u="none" strike="noStrike" cap="none">
                <a:solidFill>
                  <a:srgbClr val="000000"/>
                </a:solidFill>
                <a:latin typeface="Calibri"/>
                <a:ea typeface="Calibri"/>
                <a:cs typeface="Calibri"/>
                <a:sym typeface="Calibri"/>
              </a:rPr>
              <a:t>				</a:t>
            </a:r>
            <a:r>
              <a:rPr lang="en-GB" sz="2800" b="0" i="0" u="none" strike="noStrike" cap="none">
                <a:solidFill>
                  <a:srgbClr val="FF0000"/>
                </a:solidFill>
                <a:latin typeface="Calibri"/>
                <a:ea typeface="Calibri"/>
                <a:cs typeface="Calibri"/>
                <a:sym typeface="Calibri"/>
              </a:rPr>
              <a:t>Appearance vs reality</a:t>
            </a:r>
            <a:endParaRPr sz="28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Clr>
                <a:srgbClr val="000000"/>
              </a:buClr>
              <a:buSzPct val="108108"/>
              <a:buFont typeface="Arial"/>
              <a:buNone/>
            </a:pPr>
            <a:r>
              <a:rPr lang="en-GB" sz="2800" b="0" i="0" u="none" strike="noStrike" cap="none">
                <a:solidFill>
                  <a:srgbClr val="FF0000"/>
                </a:solidFill>
                <a:latin typeface="Calibri"/>
                <a:ea typeface="Calibri"/>
                <a:cs typeface="Calibri"/>
                <a:sym typeface="Calibri"/>
              </a:rPr>
              <a:t>Duncan</a:t>
            </a:r>
            <a:r>
              <a:rPr lang="en-GB" sz="2800" b="0" i="0" u="none" strike="noStrike" cap="none">
                <a:solidFill>
                  <a:srgbClr val="C55A11"/>
                </a:solidFill>
                <a:latin typeface="Calibri"/>
                <a:ea typeface="Calibri"/>
                <a:cs typeface="Calibri"/>
                <a:sym typeface="Calibri"/>
              </a:rPr>
              <a:t>				Violence</a:t>
            </a:r>
            <a:endParaRPr sz="28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Clr>
                <a:srgbClr val="000000"/>
              </a:buClr>
              <a:buSzPct val="108108"/>
              <a:buFont typeface="Arial"/>
              <a:buNone/>
            </a:pPr>
            <a:r>
              <a:rPr lang="en-GB" sz="2800" b="0" i="0" u="none" strike="noStrike" cap="none">
                <a:solidFill>
                  <a:srgbClr val="FF0000"/>
                </a:solidFill>
                <a:latin typeface="Calibri"/>
                <a:ea typeface="Calibri"/>
                <a:cs typeface="Calibri"/>
                <a:sym typeface="Calibri"/>
              </a:rPr>
              <a:t>Witches</a:t>
            </a:r>
            <a:r>
              <a:rPr lang="en-GB" sz="2800" b="0" i="0" u="none" strike="noStrike" cap="none">
                <a:solidFill>
                  <a:srgbClr val="000000"/>
                </a:solidFill>
                <a:latin typeface="Calibri"/>
                <a:ea typeface="Calibri"/>
                <a:cs typeface="Calibri"/>
                <a:sym typeface="Calibri"/>
              </a:rPr>
              <a:t>				</a:t>
            </a:r>
            <a:r>
              <a:rPr lang="en-GB" sz="2800" b="0" i="0" u="none" strike="noStrike" cap="none">
                <a:solidFill>
                  <a:srgbClr val="C55A11"/>
                </a:solidFill>
                <a:latin typeface="Calibri"/>
                <a:ea typeface="Calibri"/>
                <a:cs typeface="Calibri"/>
                <a:sym typeface="Calibri"/>
              </a:rPr>
              <a:t>Kingship / power</a:t>
            </a:r>
            <a:endParaRPr sz="28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Clr>
                <a:srgbClr val="000000"/>
              </a:buClr>
              <a:buSzPct val="108108"/>
              <a:buFont typeface="Arial"/>
              <a:buNone/>
            </a:pPr>
            <a:r>
              <a:rPr lang="en-GB" sz="2800" b="0" i="0" u="none" strike="noStrike" cap="none">
                <a:solidFill>
                  <a:srgbClr val="000000"/>
                </a:solidFill>
                <a:latin typeface="Calibri"/>
                <a:ea typeface="Calibri"/>
                <a:cs typeface="Calibri"/>
                <a:sym typeface="Calibri"/>
              </a:rPr>
              <a:t> </a:t>
            </a:r>
            <a:endParaRPr sz="2800" b="0" i="0" u="none" strike="noStrike" cap="none">
              <a:solidFill>
                <a:srgbClr val="000000"/>
              </a:solidFill>
              <a:latin typeface="Calibri"/>
              <a:ea typeface="Calibri"/>
              <a:cs typeface="Calibri"/>
              <a:sym typeface="Calibri"/>
            </a:endParaRPr>
          </a:p>
          <a:p>
            <a:pPr marL="0" marR="0" lvl="0" indent="0" algn="l" rtl="0">
              <a:lnSpc>
                <a:spcPct val="90000"/>
              </a:lnSpc>
              <a:spcBef>
                <a:spcPts val="1001"/>
              </a:spcBef>
              <a:spcAft>
                <a:spcPts val="0"/>
              </a:spcAft>
              <a:buClr>
                <a:srgbClr val="000000"/>
              </a:buClr>
              <a:buSzPct val="108108"/>
              <a:buFont typeface="Arial"/>
              <a:buNone/>
            </a:pPr>
            <a:r>
              <a:rPr lang="en-GB" sz="2800" b="0" i="0" u="none" strike="noStrike" cap="none">
                <a:solidFill>
                  <a:srgbClr val="000000"/>
                </a:solidFill>
                <a:latin typeface="Calibri"/>
                <a:ea typeface="Calibri"/>
                <a:cs typeface="Calibri"/>
                <a:sym typeface="Calibri"/>
              </a:rPr>
              <a:t>Essay questions are fairly straight forward references to these</a:t>
            </a:r>
            <a:endParaRPr sz="2800" b="0" i="0" u="none" strike="noStrike" cap="none">
              <a:solidFill>
                <a:srgbClr val="000000"/>
              </a:solidFill>
              <a:latin typeface="Arial"/>
              <a:ea typeface="Arial"/>
              <a:cs typeface="Arial"/>
              <a:sym typeface="Arial"/>
            </a:endParaRPr>
          </a:p>
          <a:p>
            <a:pPr marL="685800" marR="0" lvl="1" indent="-228600" algn="l" rtl="0">
              <a:lnSpc>
                <a:spcPct val="90000"/>
              </a:lnSpc>
              <a:spcBef>
                <a:spcPts val="499"/>
              </a:spcBef>
              <a:spcAft>
                <a:spcPts val="0"/>
              </a:spcAft>
              <a:buClr>
                <a:srgbClr val="000000"/>
              </a:buClr>
              <a:buSzPct val="108108"/>
              <a:buFont typeface="Arial"/>
              <a:buChar char="•"/>
            </a:pPr>
            <a:r>
              <a:rPr lang="en-GB" sz="2400" b="0" i="0" u="none" strike="noStrike" cap="none">
                <a:solidFill>
                  <a:srgbClr val="000000"/>
                </a:solidFill>
                <a:latin typeface="Calibri"/>
                <a:ea typeface="Calibri"/>
                <a:cs typeface="Calibri"/>
                <a:sym typeface="Calibri"/>
              </a:rPr>
              <a:t>How does Shakespeare presents ideas about…</a:t>
            </a:r>
            <a:endParaRPr sz="2400" b="0" i="0" u="none" strike="noStrike" cap="none">
              <a:solidFill>
                <a:srgbClr val="000000"/>
              </a:solidFill>
              <a:latin typeface="Arial"/>
              <a:ea typeface="Arial"/>
              <a:cs typeface="Arial"/>
              <a:sym typeface="Arial"/>
            </a:endParaRPr>
          </a:p>
          <a:p>
            <a:pPr marL="685800" marR="0" lvl="1" indent="-228600" algn="l" rtl="0">
              <a:lnSpc>
                <a:spcPct val="90000"/>
              </a:lnSpc>
              <a:spcBef>
                <a:spcPts val="499"/>
              </a:spcBef>
              <a:spcAft>
                <a:spcPts val="0"/>
              </a:spcAft>
              <a:buClr>
                <a:srgbClr val="000000"/>
              </a:buClr>
              <a:buSzPct val="108108"/>
              <a:buFont typeface="Arial"/>
              <a:buChar char="•"/>
            </a:pPr>
            <a:r>
              <a:rPr lang="en-GB" sz="2400" b="0" i="0" u="none" strike="noStrike" cap="none">
                <a:solidFill>
                  <a:srgbClr val="000000"/>
                </a:solidFill>
                <a:latin typeface="Calibri"/>
                <a:ea typeface="Calibri"/>
                <a:cs typeface="Calibri"/>
                <a:sym typeface="Calibri"/>
              </a:rPr>
              <a:t>How far does Shakespeare present X as __________....</a:t>
            </a:r>
            <a:endParaRPr sz="2400" b="0" i="0" u="none" strike="noStrike" cap="none">
              <a:solidFill>
                <a:srgbClr val="000000"/>
              </a:solidFill>
              <a:latin typeface="Arial"/>
              <a:ea typeface="Arial"/>
              <a:cs typeface="Arial"/>
              <a:sym typeface="Arial"/>
            </a:endParaRPr>
          </a:p>
        </p:txBody>
      </p:sp>
      <p:sp>
        <p:nvSpPr>
          <p:cNvPr id="297" name="Google Shape;297;g3043e25f7e9_1_0"/>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sz="4400" b="1">
                <a:latin typeface="Quattrocento Sans"/>
                <a:ea typeface="Quattrocento Sans"/>
                <a:cs typeface="Quattrocento Sans"/>
                <a:sym typeface="Quattrocento Sans"/>
              </a:rPr>
              <a:t>How to revise English Literature</a:t>
            </a:r>
            <a:endParaRPr sz="4400" b="1">
              <a:latin typeface="Quattrocento Sans"/>
              <a:ea typeface="Quattrocento Sans"/>
              <a:cs typeface="Quattrocento Sans"/>
              <a:sym typeface="Quattrocen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3043e25f7e9_1_5"/>
          <p:cNvSpPr txBox="1"/>
          <p:nvPr/>
        </p:nvSpPr>
        <p:spPr>
          <a:xfrm>
            <a:off x="838080" y="1825560"/>
            <a:ext cx="10515600" cy="4351200"/>
          </a:xfrm>
          <a:prstGeom prst="rect">
            <a:avLst/>
          </a:prstGeom>
          <a:noFill/>
          <a:ln>
            <a:noFill/>
          </a:ln>
        </p:spPr>
        <p:txBody>
          <a:bodyPr spcFirstLastPara="1" wrap="square" lIns="91425" tIns="45700" rIns="91425" bIns="45700" anchor="t" anchorCtr="0">
            <a:normAutofit/>
          </a:bodyPr>
          <a:lstStyle/>
          <a:p>
            <a:pPr marL="514440" marR="0" lvl="0" indent="-514440" algn="l" rtl="0">
              <a:lnSpc>
                <a:spcPct val="90000"/>
              </a:lnSpc>
              <a:spcBef>
                <a:spcPts val="0"/>
              </a:spcBef>
              <a:spcAft>
                <a:spcPts val="0"/>
              </a:spcAft>
              <a:buClr>
                <a:srgbClr val="000000"/>
              </a:buClr>
              <a:buSzPts val="2800"/>
              <a:buFont typeface="Noto Sans Symbols"/>
              <a:buAutoNum type="arabicPeriod"/>
            </a:pPr>
            <a:r>
              <a:rPr lang="en-GB" sz="2800" b="0" i="0" u="none" strike="noStrike" cap="none">
                <a:solidFill>
                  <a:srgbClr val="000000"/>
                </a:solidFill>
                <a:latin typeface="Calibri"/>
                <a:ea typeface="Calibri"/>
                <a:cs typeface="Calibri"/>
                <a:sym typeface="Calibri"/>
              </a:rPr>
              <a:t>Write down what you know already as a mindmap</a:t>
            </a:r>
            <a:endParaRPr sz="2800" b="0" i="0" u="none" strike="noStrike" cap="none">
              <a:solidFill>
                <a:srgbClr val="000000"/>
              </a:solidFill>
              <a:latin typeface="Arial"/>
              <a:ea typeface="Arial"/>
              <a:cs typeface="Arial"/>
              <a:sym typeface="Arial"/>
            </a:endParaRPr>
          </a:p>
          <a:p>
            <a:pPr marL="514440" marR="0" lvl="0" indent="-514440" algn="l" rtl="0">
              <a:lnSpc>
                <a:spcPct val="90000"/>
              </a:lnSpc>
              <a:spcBef>
                <a:spcPts val="1001"/>
              </a:spcBef>
              <a:spcAft>
                <a:spcPts val="0"/>
              </a:spcAft>
              <a:buClr>
                <a:srgbClr val="000000"/>
              </a:buClr>
              <a:buSzPts val="2800"/>
              <a:buFont typeface="Noto Sans Symbols"/>
              <a:buAutoNum type="arabicPeriod"/>
            </a:pPr>
            <a:r>
              <a:rPr lang="en-GB" sz="2800" b="0" i="0" u="none" strike="noStrike" cap="none">
                <a:solidFill>
                  <a:srgbClr val="000000"/>
                </a:solidFill>
                <a:latin typeface="Calibri"/>
                <a:ea typeface="Calibri"/>
                <a:cs typeface="Calibri"/>
                <a:sym typeface="Calibri"/>
              </a:rPr>
              <a:t>Do some additional research and adjust your mindmap (add and check)</a:t>
            </a:r>
            <a:endParaRPr sz="2800" b="0" i="0" u="none" strike="noStrike" cap="none">
              <a:solidFill>
                <a:srgbClr val="000000"/>
              </a:solidFill>
              <a:latin typeface="Arial"/>
              <a:ea typeface="Arial"/>
              <a:cs typeface="Arial"/>
              <a:sym typeface="Arial"/>
            </a:endParaRPr>
          </a:p>
          <a:p>
            <a:pPr marL="914400" marR="0" lvl="0" indent="0" algn="l" rtl="0">
              <a:lnSpc>
                <a:spcPct val="90000"/>
              </a:lnSpc>
              <a:spcBef>
                <a:spcPts val="499"/>
              </a:spcBef>
              <a:spcAft>
                <a:spcPts val="0"/>
              </a:spcAft>
              <a:buClr>
                <a:srgbClr val="000000"/>
              </a:buClr>
              <a:buSzPts val="2400"/>
              <a:buFont typeface="Arial"/>
              <a:buNone/>
            </a:pPr>
            <a:r>
              <a:rPr lang="en-GB" sz="2400" b="0" i="0" u="none" strike="noStrike" cap="none">
                <a:solidFill>
                  <a:srgbClr val="000000"/>
                </a:solidFill>
                <a:latin typeface="Calibri"/>
                <a:ea typeface="Calibri"/>
                <a:cs typeface="Calibri"/>
                <a:sym typeface="Calibri"/>
              </a:rPr>
              <a:t>Watch Mr Bruff  / Massolit</a:t>
            </a:r>
            <a:endParaRPr sz="2400" b="0" i="0" u="none" strike="noStrike" cap="none">
              <a:solidFill>
                <a:srgbClr val="000000"/>
              </a:solidFill>
              <a:latin typeface="Arial"/>
              <a:ea typeface="Arial"/>
              <a:cs typeface="Arial"/>
              <a:sym typeface="Arial"/>
            </a:endParaRPr>
          </a:p>
          <a:p>
            <a:pPr marL="914400" marR="0" lvl="0" indent="0" algn="l" rtl="0">
              <a:lnSpc>
                <a:spcPct val="90000"/>
              </a:lnSpc>
              <a:spcBef>
                <a:spcPts val="499"/>
              </a:spcBef>
              <a:spcAft>
                <a:spcPts val="0"/>
              </a:spcAft>
              <a:buClr>
                <a:srgbClr val="000000"/>
              </a:buClr>
              <a:buSzPts val="2400"/>
              <a:buFont typeface="Arial"/>
              <a:buNone/>
            </a:pPr>
            <a:r>
              <a:rPr lang="en-GB" sz="2400" b="0" i="0" u="none" strike="noStrike" cap="none">
                <a:solidFill>
                  <a:srgbClr val="000000"/>
                </a:solidFill>
                <a:latin typeface="Calibri"/>
                <a:ea typeface="Calibri"/>
                <a:cs typeface="Calibri"/>
                <a:sym typeface="Calibri"/>
              </a:rPr>
              <a:t>Read essays we have read in class / notes in exercise books /booklets</a:t>
            </a: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None/>
            </a:pPr>
            <a:r>
              <a:rPr lang="en-GB" sz="2800">
                <a:latin typeface="Calibri"/>
                <a:ea typeface="Calibri"/>
                <a:cs typeface="Calibri"/>
                <a:sym typeface="Calibri"/>
              </a:rPr>
              <a:t>3.  </a:t>
            </a:r>
            <a:r>
              <a:rPr lang="en-GB" sz="2800" b="0" i="0" u="none" strike="noStrike" cap="none">
                <a:solidFill>
                  <a:srgbClr val="000000"/>
                </a:solidFill>
                <a:latin typeface="Calibri"/>
                <a:ea typeface="Calibri"/>
                <a:cs typeface="Calibri"/>
                <a:sym typeface="Calibri"/>
              </a:rPr>
              <a:t>Turn your mindmap into an essay plan</a:t>
            </a:r>
            <a:endParaRPr sz="28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None/>
            </a:pPr>
            <a:r>
              <a:rPr lang="en-GB" sz="2800">
                <a:latin typeface="Calibri"/>
                <a:ea typeface="Calibri"/>
                <a:cs typeface="Calibri"/>
                <a:sym typeface="Calibri"/>
              </a:rPr>
              <a:t>4.  </a:t>
            </a:r>
            <a:r>
              <a:rPr lang="en-GB" sz="2800" b="0" i="0" u="none" strike="noStrike" cap="none">
                <a:solidFill>
                  <a:srgbClr val="000000"/>
                </a:solidFill>
                <a:latin typeface="Calibri"/>
                <a:ea typeface="Calibri"/>
                <a:cs typeface="Calibri"/>
                <a:sym typeface="Calibri"/>
              </a:rPr>
              <a:t>Write up an essay  / paragraph</a:t>
            </a:r>
            <a:endParaRPr sz="2800" b="0" i="0" u="none" strike="noStrike" cap="none">
              <a:solidFill>
                <a:srgbClr val="000000"/>
              </a:solidFill>
              <a:latin typeface="Arial"/>
              <a:ea typeface="Arial"/>
              <a:cs typeface="Arial"/>
              <a:sym typeface="Arial"/>
            </a:endParaRPr>
          </a:p>
        </p:txBody>
      </p:sp>
      <p:sp>
        <p:nvSpPr>
          <p:cNvPr id="303" name="Google Shape;303;g3043e25f7e9_1_5"/>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sz="4400" b="1">
                <a:latin typeface="Quattrocento Sans"/>
                <a:ea typeface="Quattrocento Sans"/>
                <a:cs typeface="Quattrocento Sans"/>
                <a:sym typeface="Quattrocento Sans"/>
              </a:rPr>
              <a:t>How to revise English Literature</a:t>
            </a:r>
            <a:endParaRPr sz="4400" b="1">
              <a:latin typeface="Quattrocento Sans"/>
              <a:ea typeface="Quattrocento Sans"/>
              <a:cs typeface="Quattrocento Sans"/>
              <a:sym typeface="Quattrocen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3043e25f7e9_1_10"/>
          <p:cNvSpPr/>
          <p:nvPr/>
        </p:nvSpPr>
        <p:spPr>
          <a:xfrm>
            <a:off x="4744440" y="2849040"/>
            <a:ext cx="2531183" cy="1245618"/>
          </a:xfrm>
          <a:custGeom>
            <a:avLst/>
            <a:gdLst/>
            <a:ahLst/>
            <a:cxnLst/>
            <a:rect l="l" t="t" r="r" b="b"/>
            <a:pathLst>
              <a:path w="43887" h="21600" extrusionOk="0">
                <a:moveTo>
                  <a:pt x="0" y="10800"/>
                </a:moveTo>
                <a:close/>
              </a:path>
            </a:pathLst>
          </a:custGeom>
          <a:solidFill>
            <a:srgbClr val="4472C4"/>
          </a:solidFill>
          <a:ln w="12600" cap="flat" cmpd="sng">
            <a:solidFill>
              <a:srgbClr val="172C51"/>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alibri"/>
                <a:ea typeface="Calibri"/>
                <a:cs typeface="Calibri"/>
                <a:sym typeface="Calibri"/>
              </a:rPr>
              <a:t>Macbeth</a:t>
            </a:r>
            <a:endParaRPr sz="1800" b="0" i="0" u="none" strike="noStrike" cap="none">
              <a:solidFill>
                <a:srgbClr val="000000"/>
              </a:solidFill>
              <a:latin typeface="Arial"/>
              <a:ea typeface="Arial"/>
              <a:cs typeface="Arial"/>
              <a:sym typeface="Arial"/>
            </a:endParaRPr>
          </a:p>
        </p:txBody>
      </p:sp>
      <p:sp>
        <p:nvSpPr>
          <p:cNvPr id="309" name="Google Shape;309;g3043e25f7e9_1_10"/>
          <p:cNvSpPr txBox="1"/>
          <p:nvPr/>
        </p:nvSpPr>
        <p:spPr>
          <a:xfrm>
            <a:off x="698760" y="2737800"/>
            <a:ext cx="34986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2. Hears a _____________ from 3 witches which states that he will become ____________ of Cawdor and later _____________</a:t>
            </a:r>
            <a:endParaRPr sz="1800" b="0" i="0" u="none" strike="noStrike" cap="none">
              <a:solidFill>
                <a:srgbClr val="000000"/>
              </a:solidFill>
              <a:latin typeface="Arial"/>
              <a:ea typeface="Arial"/>
              <a:cs typeface="Arial"/>
              <a:sym typeface="Arial"/>
            </a:endParaRPr>
          </a:p>
        </p:txBody>
      </p:sp>
      <p:sp>
        <p:nvSpPr>
          <p:cNvPr id="310" name="Google Shape;310;g3043e25f7e9_1_10"/>
          <p:cNvSpPr txBox="1"/>
          <p:nvPr/>
        </p:nvSpPr>
        <p:spPr>
          <a:xfrm>
            <a:off x="1769040" y="4844520"/>
            <a:ext cx="3498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3. Macbeth is persuaded by _________ to kill _____________ ____________________</a:t>
            </a:r>
            <a:endParaRPr sz="1800" b="0" i="0" u="none" strike="noStrike" cap="none">
              <a:solidFill>
                <a:srgbClr val="000000"/>
              </a:solidFill>
              <a:latin typeface="Arial"/>
              <a:ea typeface="Arial"/>
              <a:cs typeface="Arial"/>
              <a:sym typeface="Arial"/>
            </a:endParaRPr>
          </a:p>
        </p:txBody>
      </p:sp>
      <p:sp>
        <p:nvSpPr>
          <p:cNvPr id="311" name="Google Shape;311;g3043e25f7e9_1_10"/>
          <p:cNvSpPr txBox="1"/>
          <p:nvPr/>
        </p:nvSpPr>
        <p:spPr>
          <a:xfrm>
            <a:off x="6778440" y="4943880"/>
            <a:ext cx="49101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4. Begins to hallucinate e.g_________________</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Becomes more violent e.g. ___________________ </a:t>
            </a:r>
            <a:endParaRPr sz="1800" b="0" i="0" u="none" strike="noStrike" cap="none">
              <a:solidFill>
                <a:srgbClr val="000000"/>
              </a:solidFill>
              <a:latin typeface="Arial"/>
              <a:ea typeface="Arial"/>
              <a:cs typeface="Arial"/>
              <a:sym typeface="Arial"/>
            </a:endParaRPr>
          </a:p>
        </p:txBody>
      </p:sp>
      <p:cxnSp>
        <p:nvCxnSpPr>
          <p:cNvPr id="312" name="Google Shape;312;g3043e25f7e9_1_10"/>
          <p:cNvCxnSpPr>
            <a:stCxn id="308" idx="1"/>
          </p:cNvCxnSpPr>
          <p:nvPr/>
        </p:nvCxnSpPr>
        <p:spPr>
          <a:xfrm rot="10800000">
            <a:off x="4012200" y="3248760"/>
            <a:ext cx="732600" cy="223800"/>
          </a:xfrm>
          <a:prstGeom prst="straightConnector1">
            <a:avLst/>
          </a:prstGeom>
          <a:noFill/>
          <a:ln w="19075" cap="flat" cmpd="sng">
            <a:solidFill>
              <a:srgbClr val="000000"/>
            </a:solidFill>
            <a:prstDash val="solid"/>
            <a:miter lim="8000"/>
            <a:headEnd type="none" w="sm" len="sm"/>
            <a:tailEnd type="triangle" w="med" len="med"/>
          </a:ln>
        </p:spPr>
      </p:cxnSp>
      <p:cxnSp>
        <p:nvCxnSpPr>
          <p:cNvPr id="313" name="Google Shape;313;g3043e25f7e9_1_10"/>
          <p:cNvCxnSpPr>
            <a:stCxn id="308" idx="1"/>
          </p:cNvCxnSpPr>
          <p:nvPr/>
        </p:nvCxnSpPr>
        <p:spPr>
          <a:xfrm flipH="1">
            <a:off x="4373340" y="3912480"/>
            <a:ext cx="741900" cy="744900"/>
          </a:xfrm>
          <a:prstGeom prst="straightConnector1">
            <a:avLst/>
          </a:prstGeom>
          <a:noFill/>
          <a:ln w="19075" cap="flat" cmpd="sng">
            <a:solidFill>
              <a:srgbClr val="000000"/>
            </a:solidFill>
            <a:prstDash val="solid"/>
            <a:miter lim="8000"/>
            <a:headEnd type="none" w="sm" len="sm"/>
            <a:tailEnd type="triangle" w="med" len="med"/>
          </a:ln>
        </p:spPr>
      </p:cxnSp>
      <p:cxnSp>
        <p:nvCxnSpPr>
          <p:cNvPr id="314" name="Google Shape;314;g3043e25f7e9_1_10"/>
          <p:cNvCxnSpPr/>
          <p:nvPr/>
        </p:nvCxnSpPr>
        <p:spPr>
          <a:xfrm>
            <a:off x="6778440" y="3956400"/>
            <a:ext cx="696300" cy="700800"/>
          </a:xfrm>
          <a:prstGeom prst="straightConnector1">
            <a:avLst/>
          </a:prstGeom>
          <a:noFill/>
          <a:ln w="19075" cap="flat" cmpd="sng">
            <a:solidFill>
              <a:srgbClr val="000000"/>
            </a:solidFill>
            <a:prstDash val="solid"/>
            <a:miter lim="8000"/>
            <a:headEnd type="none" w="sm" len="sm"/>
            <a:tailEnd type="triangle" w="med" len="med"/>
          </a:ln>
        </p:spPr>
      </p:cxnSp>
      <p:sp>
        <p:nvSpPr>
          <p:cNvPr id="315" name="Google Shape;315;g3043e25f7e9_1_10"/>
          <p:cNvSpPr txBox="1"/>
          <p:nvPr/>
        </p:nvSpPr>
        <p:spPr>
          <a:xfrm>
            <a:off x="7924680" y="2967480"/>
            <a:ext cx="3975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5. Killed by Malcolm  which restores order to Scotland. </a:t>
            </a:r>
            <a:endParaRPr sz="1800" b="0" i="0" u="none" strike="noStrike" cap="none">
              <a:solidFill>
                <a:srgbClr val="000000"/>
              </a:solidFill>
              <a:latin typeface="Arial"/>
              <a:ea typeface="Arial"/>
              <a:cs typeface="Arial"/>
              <a:sym typeface="Arial"/>
            </a:endParaRPr>
          </a:p>
        </p:txBody>
      </p:sp>
      <p:cxnSp>
        <p:nvCxnSpPr>
          <p:cNvPr id="316" name="Google Shape;316;g3043e25f7e9_1_10"/>
          <p:cNvCxnSpPr>
            <a:stCxn id="308" idx="3"/>
            <a:endCxn id="315" idx="1"/>
          </p:cNvCxnSpPr>
          <p:nvPr/>
        </p:nvCxnSpPr>
        <p:spPr>
          <a:xfrm rot="10800000" flipH="1">
            <a:off x="7275180" y="3290580"/>
            <a:ext cx="649500" cy="182100"/>
          </a:xfrm>
          <a:prstGeom prst="straightConnector1">
            <a:avLst/>
          </a:prstGeom>
          <a:noFill/>
          <a:ln w="19075" cap="flat" cmpd="sng">
            <a:solidFill>
              <a:srgbClr val="000000"/>
            </a:solidFill>
            <a:prstDash val="solid"/>
            <a:miter lim="8000"/>
            <a:headEnd type="none" w="sm" len="sm"/>
            <a:tailEnd type="triangle" w="med" len="med"/>
          </a:ln>
        </p:spPr>
      </p:cxnSp>
      <p:sp>
        <p:nvSpPr>
          <p:cNvPr id="317" name="Google Shape;317;g3043e25f7e9_1_10"/>
          <p:cNvSpPr txBox="1"/>
          <p:nvPr/>
        </p:nvSpPr>
        <p:spPr>
          <a:xfrm>
            <a:off x="698760" y="978120"/>
            <a:ext cx="3498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1. Begins the play as a warrior in King Duncan’s army, fighting for _______________</a:t>
            </a:r>
            <a:endParaRPr sz="1800" b="0" i="0" u="none" strike="noStrike" cap="none">
              <a:solidFill>
                <a:srgbClr val="000000"/>
              </a:solidFill>
              <a:latin typeface="Arial"/>
              <a:ea typeface="Arial"/>
              <a:cs typeface="Arial"/>
              <a:sym typeface="Arial"/>
            </a:endParaRPr>
          </a:p>
        </p:txBody>
      </p:sp>
      <p:cxnSp>
        <p:nvCxnSpPr>
          <p:cNvPr id="318" name="Google Shape;318;g3043e25f7e9_1_10"/>
          <p:cNvCxnSpPr/>
          <p:nvPr/>
        </p:nvCxnSpPr>
        <p:spPr>
          <a:xfrm rot="10800000">
            <a:off x="3750600" y="1582800"/>
            <a:ext cx="1656600" cy="1354800"/>
          </a:xfrm>
          <a:prstGeom prst="straightConnector1">
            <a:avLst/>
          </a:prstGeom>
          <a:noFill/>
          <a:ln w="19075" cap="flat" cmpd="sng">
            <a:solidFill>
              <a:srgbClr val="000000"/>
            </a:solidFill>
            <a:prstDash val="solid"/>
            <a:miter lim="8000"/>
            <a:headEnd type="none" w="sm" len="sm"/>
            <a:tailEnd type="triangle" w="med" len="med"/>
          </a:ln>
        </p:spPr>
      </p:cxnSp>
      <p:sp>
        <p:nvSpPr>
          <p:cNvPr id="319" name="Google Shape;319;g3043e25f7e9_1_10"/>
          <p:cNvSpPr/>
          <p:nvPr/>
        </p:nvSpPr>
        <p:spPr>
          <a:xfrm>
            <a:off x="11237760" y="172440"/>
            <a:ext cx="848164" cy="818640"/>
          </a:xfrm>
          <a:custGeom>
            <a:avLst/>
            <a:gdLst/>
            <a:ahLst/>
            <a:cxnLst/>
            <a:rect l="l" t="t" r="r" b="b"/>
            <a:pathLst>
              <a:path w="22379" h="21600" extrusionOk="0">
                <a:moveTo>
                  <a:pt x="0" y="10800"/>
                </a:moveTo>
                <a:close/>
              </a:path>
            </a:pathLst>
          </a:custGeom>
          <a:noFill/>
          <a:ln w="12600" cap="flat" cmpd="sng">
            <a:solidFill>
              <a:srgbClr val="172C51"/>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pic>
        <p:nvPicPr>
          <p:cNvPr id="320" name="Google Shape;320;g3043e25f7e9_1_10"/>
          <p:cNvPicPr preferRelativeResize="0"/>
          <p:nvPr/>
        </p:nvPicPr>
        <p:blipFill rotWithShape="1">
          <a:blip r:embed="rId3">
            <a:alphaModFix/>
          </a:blip>
          <a:srcRect/>
          <a:stretch/>
        </p:blipFill>
        <p:spPr>
          <a:xfrm>
            <a:off x="4748200" y="2822444"/>
            <a:ext cx="2667000" cy="13239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3043e25f7e9_1_25"/>
          <p:cNvSpPr/>
          <p:nvPr/>
        </p:nvSpPr>
        <p:spPr>
          <a:xfrm>
            <a:off x="4744440" y="2849040"/>
            <a:ext cx="2531183" cy="1245618"/>
          </a:xfrm>
          <a:custGeom>
            <a:avLst/>
            <a:gdLst/>
            <a:ahLst/>
            <a:cxnLst/>
            <a:rect l="l" t="t" r="r" b="b"/>
            <a:pathLst>
              <a:path w="43887" h="21600" extrusionOk="0">
                <a:moveTo>
                  <a:pt x="0" y="10800"/>
                </a:moveTo>
                <a:close/>
              </a:path>
            </a:pathLst>
          </a:custGeom>
          <a:solidFill>
            <a:srgbClr val="4472C4"/>
          </a:solidFill>
          <a:ln w="12600" cap="flat" cmpd="sng">
            <a:solidFill>
              <a:srgbClr val="172C51"/>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alibri"/>
                <a:ea typeface="Calibri"/>
                <a:cs typeface="Calibri"/>
                <a:sym typeface="Calibri"/>
              </a:rPr>
              <a:t>Macbeth</a:t>
            </a:r>
            <a:endParaRPr sz="1800" b="0" i="0" u="none" strike="noStrike" cap="none">
              <a:solidFill>
                <a:srgbClr val="000000"/>
              </a:solidFill>
              <a:latin typeface="Arial"/>
              <a:ea typeface="Arial"/>
              <a:cs typeface="Arial"/>
              <a:sym typeface="Arial"/>
            </a:endParaRPr>
          </a:p>
        </p:txBody>
      </p:sp>
      <p:sp>
        <p:nvSpPr>
          <p:cNvPr id="326" name="Google Shape;326;g3043e25f7e9_1_25"/>
          <p:cNvSpPr txBox="1"/>
          <p:nvPr/>
        </p:nvSpPr>
        <p:spPr>
          <a:xfrm>
            <a:off x="698760" y="2737800"/>
            <a:ext cx="3498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2. Hears a </a:t>
            </a:r>
            <a:r>
              <a:rPr lang="en-GB" sz="1800" b="1" i="0" u="none" strike="noStrike" cap="none">
                <a:solidFill>
                  <a:srgbClr val="0070C0"/>
                </a:solidFill>
                <a:latin typeface="Calibri"/>
                <a:ea typeface="Calibri"/>
                <a:cs typeface="Calibri"/>
                <a:sym typeface="Calibri"/>
              </a:rPr>
              <a:t>prophesy</a:t>
            </a:r>
            <a:r>
              <a:rPr lang="en-GB" sz="1800" b="0" i="0" u="none" strike="noStrike" cap="none">
                <a:solidFill>
                  <a:srgbClr val="000000"/>
                </a:solidFill>
                <a:latin typeface="Calibri"/>
                <a:ea typeface="Calibri"/>
                <a:cs typeface="Calibri"/>
                <a:sym typeface="Calibri"/>
              </a:rPr>
              <a:t> from 3 witches which states that he will become </a:t>
            </a:r>
            <a:r>
              <a:rPr lang="en-GB" sz="1800" b="1" i="0" u="none" strike="noStrike" cap="none">
                <a:solidFill>
                  <a:srgbClr val="0070C0"/>
                </a:solidFill>
                <a:latin typeface="Calibri"/>
                <a:ea typeface="Calibri"/>
                <a:cs typeface="Calibri"/>
                <a:sym typeface="Calibri"/>
              </a:rPr>
              <a:t>Thane</a:t>
            </a:r>
            <a:r>
              <a:rPr lang="en-GB" sz="1800" b="0" i="0" u="none" strike="noStrike" cap="none">
                <a:solidFill>
                  <a:srgbClr val="000000"/>
                </a:solidFill>
                <a:latin typeface="Calibri"/>
                <a:ea typeface="Calibri"/>
                <a:cs typeface="Calibri"/>
                <a:sym typeface="Calibri"/>
              </a:rPr>
              <a:t> of Cawdor and later </a:t>
            </a:r>
            <a:r>
              <a:rPr lang="en-GB" sz="1800" b="1" i="0" u="none" strike="noStrike" cap="none">
                <a:solidFill>
                  <a:srgbClr val="0070C0"/>
                </a:solidFill>
                <a:latin typeface="Calibri"/>
                <a:ea typeface="Calibri"/>
                <a:cs typeface="Calibri"/>
                <a:sym typeface="Calibri"/>
              </a:rPr>
              <a:t>King</a:t>
            </a:r>
            <a:endParaRPr sz="1800" b="0" i="0" u="none" strike="noStrike" cap="none">
              <a:solidFill>
                <a:srgbClr val="000000"/>
              </a:solidFill>
              <a:latin typeface="Arial"/>
              <a:ea typeface="Arial"/>
              <a:cs typeface="Arial"/>
              <a:sym typeface="Arial"/>
            </a:endParaRPr>
          </a:p>
        </p:txBody>
      </p:sp>
      <p:sp>
        <p:nvSpPr>
          <p:cNvPr id="327" name="Google Shape;327;g3043e25f7e9_1_25"/>
          <p:cNvSpPr txBox="1"/>
          <p:nvPr/>
        </p:nvSpPr>
        <p:spPr>
          <a:xfrm>
            <a:off x="1769040" y="4844520"/>
            <a:ext cx="3498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3. Macbeth is persuaded by </a:t>
            </a:r>
            <a:r>
              <a:rPr lang="en-GB" sz="1800" b="1" i="0" u="none" strike="noStrike" cap="none">
                <a:solidFill>
                  <a:srgbClr val="0070C0"/>
                </a:solidFill>
                <a:latin typeface="Calibri"/>
                <a:ea typeface="Calibri"/>
                <a:cs typeface="Calibri"/>
                <a:sym typeface="Calibri"/>
              </a:rPr>
              <a:t>his wife</a:t>
            </a:r>
            <a:r>
              <a:rPr lang="en-GB" sz="1800" b="0" i="0" u="none" strike="noStrike" cap="none">
                <a:solidFill>
                  <a:srgbClr val="000000"/>
                </a:solidFill>
                <a:latin typeface="Calibri"/>
                <a:ea typeface="Calibri"/>
                <a:cs typeface="Calibri"/>
                <a:sym typeface="Calibri"/>
              </a:rPr>
              <a:t> to kill </a:t>
            </a:r>
            <a:r>
              <a:rPr lang="en-GB" sz="1800" b="1" i="0" u="none" strike="noStrike" cap="none">
                <a:solidFill>
                  <a:srgbClr val="0070C0"/>
                </a:solidFill>
                <a:latin typeface="Calibri"/>
                <a:ea typeface="Calibri"/>
                <a:cs typeface="Calibri"/>
                <a:sym typeface="Calibri"/>
              </a:rPr>
              <a:t>King Duncan</a:t>
            </a:r>
            <a:endParaRPr sz="1800" b="0" i="0" u="none" strike="noStrike" cap="none">
              <a:solidFill>
                <a:srgbClr val="000000"/>
              </a:solidFill>
              <a:latin typeface="Arial"/>
              <a:ea typeface="Arial"/>
              <a:cs typeface="Arial"/>
              <a:sym typeface="Arial"/>
            </a:endParaRPr>
          </a:p>
        </p:txBody>
      </p:sp>
      <p:sp>
        <p:nvSpPr>
          <p:cNvPr id="328" name="Google Shape;328;g3043e25f7e9_1_25"/>
          <p:cNvSpPr txBox="1"/>
          <p:nvPr/>
        </p:nvSpPr>
        <p:spPr>
          <a:xfrm>
            <a:off x="6778440" y="4943880"/>
            <a:ext cx="4910100" cy="14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4. Begins to hallucinate e.g </a:t>
            </a:r>
            <a:r>
              <a:rPr lang="en-GB" sz="1800" b="1" i="0" u="none" strike="noStrike" cap="none">
                <a:solidFill>
                  <a:srgbClr val="0070C0"/>
                </a:solidFill>
                <a:latin typeface="Calibri"/>
                <a:ea typeface="Calibri"/>
                <a:cs typeface="Calibri"/>
                <a:sym typeface="Calibri"/>
              </a:rPr>
              <a:t>a dagger / the ghost of Banquo</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Becomes more violent e.g. </a:t>
            </a:r>
            <a:r>
              <a:rPr lang="en-GB" sz="1800" b="1" i="0" u="none" strike="noStrike" cap="none">
                <a:solidFill>
                  <a:srgbClr val="0070C0"/>
                </a:solidFill>
                <a:latin typeface="Calibri"/>
                <a:ea typeface="Calibri"/>
                <a:cs typeface="Calibri"/>
                <a:sym typeface="Calibri"/>
              </a:rPr>
              <a:t>kills Banquo / the MacDuff children and their mother</a:t>
            </a:r>
            <a:endParaRPr sz="1800" b="0" i="0" u="none" strike="noStrike" cap="none">
              <a:solidFill>
                <a:srgbClr val="000000"/>
              </a:solidFill>
              <a:latin typeface="Arial"/>
              <a:ea typeface="Arial"/>
              <a:cs typeface="Arial"/>
              <a:sym typeface="Arial"/>
            </a:endParaRPr>
          </a:p>
        </p:txBody>
      </p:sp>
      <p:cxnSp>
        <p:nvCxnSpPr>
          <p:cNvPr id="329" name="Google Shape;329;g3043e25f7e9_1_25"/>
          <p:cNvCxnSpPr>
            <a:stCxn id="325" idx="1"/>
          </p:cNvCxnSpPr>
          <p:nvPr/>
        </p:nvCxnSpPr>
        <p:spPr>
          <a:xfrm rot="10800000">
            <a:off x="4012200" y="3248760"/>
            <a:ext cx="732600" cy="223800"/>
          </a:xfrm>
          <a:prstGeom prst="straightConnector1">
            <a:avLst/>
          </a:prstGeom>
          <a:noFill/>
          <a:ln w="19075" cap="flat" cmpd="sng">
            <a:solidFill>
              <a:srgbClr val="000000"/>
            </a:solidFill>
            <a:prstDash val="solid"/>
            <a:miter lim="8000"/>
            <a:headEnd type="none" w="sm" len="sm"/>
            <a:tailEnd type="triangle" w="med" len="med"/>
          </a:ln>
        </p:spPr>
      </p:cxnSp>
      <p:cxnSp>
        <p:nvCxnSpPr>
          <p:cNvPr id="330" name="Google Shape;330;g3043e25f7e9_1_25"/>
          <p:cNvCxnSpPr>
            <a:stCxn id="325" idx="1"/>
          </p:cNvCxnSpPr>
          <p:nvPr/>
        </p:nvCxnSpPr>
        <p:spPr>
          <a:xfrm flipH="1">
            <a:off x="4373340" y="3912480"/>
            <a:ext cx="741900" cy="744900"/>
          </a:xfrm>
          <a:prstGeom prst="straightConnector1">
            <a:avLst/>
          </a:prstGeom>
          <a:noFill/>
          <a:ln w="19075" cap="flat" cmpd="sng">
            <a:solidFill>
              <a:srgbClr val="000000"/>
            </a:solidFill>
            <a:prstDash val="solid"/>
            <a:miter lim="8000"/>
            <a:headEnd type="none" w="sm" len="sm"/>
            <a:tailEnd type="triangle" w="med" len="med"/>
          </a:ln>
        </p:spPr>
      </p:cxnSp>
      <p:cxnSp>
        <p:nvCxnSpPr>
          <p:cNvPr id="331" name="Google Shape;331;g3043e25f7e9_1_25"/>
          <p:cNvCxnSpPr/>
          <p:nvPr/>
        </p:nvCxnSpPr>
        <p:spPr>
          <a:xfrm>
            <a:off x="6778440" y="3956400"/>
            <a:ext cx="696300" cy="700800"/>
          </a:xfrm>
          <a:prstGeom prst="straightConnector1">
            <a:avLst/>
          </a:prstGeom>
          <a:noFill/>
          <a:ln w="19075" cap="flat" cmpd="sng">
            <a:solidFill>
              <a:srgbClr val="000000"/>
            </a:solidFill>
            <a:prstDash val="solid"/>
            <a:miter lim="8000"/>
            <a:headEnd type="none" w="sm" len="sm"/>
            <a:tailEnd type="triangle" w="med" len="med"/>
          </a:ln>
        </p:spPr>
      </p:cxnSp>
      <p:sp>
        <p:nvSpPr>
          <p:cNvPr id="332" name="Google Shape;332;g3043e25f7e9_1_25"/>
          <p:cNvSpPr txBox="1"/>
          <p:nvPr/>
        </p:nvSpPr>
        <p:spPr>
          <a:xfrm>
            <a:off x="7924680" y="2967480"/>
            <a:ext cx="3975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5. Killed by Malcolm which restores order to Scotland. </a:t>
            </a:r>
            <a:endParaRPr sz="1800" b="0" i="0" u="none" strike="noStrike" cap="none">
              <a:solidFill>
                <a:srgbClr val="000000"/>
              </a:solidFill>
              <a:latin typeface="Arial"/>
              <a:ea typeface="Arial"/>
              <a:cs typeface="Arial"/>
              <a:sym typeface="Arial"/>
            </a:endParaRPr>
          </a:p>
        </p:txBody>
      </p:sp>
      <p:cxnSp>
        <p:nvCxnSpPr>
          <p:cNvPr id="333" name="Google Shape;333;g3043e25f7e9_1_25"/>
          <p:cNvCxnSpPr>
            <a:stCxn id="325" idx="3"/>
            <a:endCxn id="332" idx="1"/>
          </p:cNvCxnSpPr>
          <p:nvPr/>
        </p:nvCxnSpPr>
        <p:spPr>
          <a:xfrm rot="10800000" flipH="1">
            <a:off x="7275180" y="3290580"/>
            <a:ext cx="649500" cy="182100"/>
          </a:xfrm>
          <a:prstGeom prst="straightConnector1">
            <a:avLst/>
          </a:prstGeom>
          <a:noFill/>
          <a:ln w="19075" cap="flat" cmpd="sng">
            <a:solidFill>
              <a:srgbClr val="000000"/>
            </a:solidFill>
            <a:prstDash val="solid"/>
            <a:miter lim="8000"/>
            <a:headEnd type="none" w="sm" len="sm"/>
            <a:tailEnd type="triangle" w="med" len="med"/>
          </a:ln>
        </p:spPr>
      </p:cxnSp>
      <p:sp>
        <p:nvSpPr>
          <p:cNvPr id="334" name="Google Shape;334;g3043e25f7e9_1_25"/>
          <p:cNvSpPr txBox="1"/>
          <p:nvPr/>
        </p:nvSpPr>
        <p:spPr>
          <a:xfrm>
            <a:off x="6405840" y="799200"/>
            <a:ext cx="34986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ED7D31"/>
                </a:solidFill>
                <a:latin typeface="Calibri"/>
                <a:ea typeface="Calibri"/>
                <a:cs typeface="Calibri"/>
                <a:sym typeface="Calibri"/>
              </a:rPr>
              <a:t>Macbeth is a tragic hero</a:t>
            </a:r>
            <a:endParaRPr sz="18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000000"/>
              </a:buClr>
              <a:buSzPts val="1800"/>
              <a:buFont typeface="Arial"/>
              <a:buChar char="-"/>
            </a:pPr>
            <a:r>
              <a:rPr lang="en-GB" sz="1800" b="1" i="0" u="none" strike="noStrike" cap="none">
                <a:solidFill>
                  <a:srgbClr val="ED7D31"/>
                </a:solidFill>
                <a:latin typeface="Calibri"/>
                <a:ea typeface="Calibri"/>
                <a:cs typeface="Calibri"/>
                <a:sym typeface="Calibri"/>
              </a:rPr>
              <a:t>highly renowned</a:t>
            </a:r>
            <a:endParaRPr sz="18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000000"/>
              </a:buClr>
              <a:buSzPts val="1800"/>
              <a:buFont typeface="Arial"/>
              <a:buChar char="-"/>
            </a:pPr>
            <a:r>
              <a:rPr lang="en-GB" sz="1800" b="1" i="0" u="none" strike="noStrike" cap="none">
                <a:solidFill>
                  <a:srgbClr val="ED7D31"/>
                </a:solidFill>
                <a:latin typeface="Calibri"/>
                <a:ea typeface="Calibri"/>
                <a:cs typeface="Calibri"/>
                <a:sym typeface="Calibri"/>
              </a:rPr>
              <a:t>Reversal of fortune</a:t>
            </a:r>
            <a:endParaRPr sz="1800" b="0" i="0" u="none" strike="noStrike" cap="none">
              <a:solidFill>
                <a:srgbClr val="000000"/>
              </a:solidFill>
              <a:latin typeface="Arial"/>
              <a:ea typeface="Arial"/>
              <a:cs typeface="Arial"/>
              <a:sym typeface="Arial"/>
            </a:endParaRPr>
          </a:p>
          <a:p>
            <a:pPr marL="285840" marR="0" lvl="0" indent="-285840" algn="l" rtl="0">
              <a:lnSpc>
                <a:spcPct val="100000"/>
              </a:lnSpc>
              <a:spcBef>
                <a:spcPts val="0"/>
              </a:spcBef>
              <a:spcAft>
                <a:spcPts val="0"/>
              </a:spcAft>
              <a:buClr>
                <a:srgbClr val="000000"/>
              </a:buClr>
              <a:buSzPts val="1800"/>
              <a:buFont typeface="Arial"/>
              <a:buChar char="-"/>
            </a:pPr>
            <a:r>
              <a:rPr lang="en-GB" sz="1800" b="1" i="0" u="none" strike="noStrike" cap="none">
                <a:solidFill>
                  <a:srgbClr val="ED7D31"/>
                </a:solidFill>
                <a:latin typeface="Calibri"/>
                <a:ea typeface="Calibri"/>
                <a:cs typeface="Calibri"/>
                <a:sym typeface="Calibri"/>
              </a:rPr>
              <a:t>Fatal flaw</a:t>
            </a:r>
            <a:endParaRPr sz="1800" b="0" i="0" u="none" strike="noStrike" cap="none">
              <a:solidFill>
                <a:srgbClr val="000000"/>
              </a:solidFill>
              <a:latin typeface="Arial"/>
              <a:ea typeface="Arial"/>
              <a:cs typeface="Arial"/>
              <a:sym typeface="Arial"/>
            </a:endParaRPr>
          </a:p>
        </p:txBody>
      </p:sp>
      <p:cxnSp>
        <p:nvCxnSpPr>
          <p:cNvPr id="335" name="Google Shape;335;g3043e25f7e9_1_25"/>
          <p:cNvCxnSpPr/>
          <p:nvPr/>
        </p:nvCxnSpPr>
        <p:spPr>
          <a:xfrm rot="10800000">
            <a:off x="3680400" y="1740300"/>
            <a:ext cx="1726800" cy="1197300"/>
          </a:xfrm>
          <a:prstGeom prst="straightConnector1">
            <a:avLst/>
          </a:prstGeom>
          <a:noFill/>
          <a:ln w="19075" cap="flat" cmpd="sng">
            <a:solidFill>
              <a:srgbClr val="000000"/>
            </a:solidFill>
            <a:prstDash val="solid"/>
            <a:miter lim="8000"/>
            <a:headEnd type="none" w="sm" len="sm"/>
            <a:tailEnd type="triangle" w="med" len="med"/>
          </a:ln>
        </p:spPr>
      </p:cxnSp>
      <p:sp>
        <p:nvSpPr>
          <p:cNvPr id="336" name="Google Shape;336;g3043e25f7e9_1_25"/>
          <p:cNvSpPr txBox="1"/>
          <p:nvPr/>
        </p:nvSpPr>
        <p:spPr>
          <a:xfrm>
            <a:off x="6009840" y="67320"/>
            <a:ext cx="4290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hlink"/>
                </a:solidFill>
                <a:latin typeface="Calibri"/>
                <a:ea typeface="Calibri"/>
                <a:cs typeface="Calibri"/>
                <a:sym typeface="Calibri"/>
                <a:hlinkClick r:id="rId3"/>
              </a:rPr>
              <a:t>Character Analysis: Macbeth (youtube.com)</a:t>
            </a:r>
            <a:endParaRPr sz="1800" b="0" i="0" u="none" strike="noStrike" cap="none">
              <a:solidFill>
                <a:srgbClr val="000000"/>
              </a:solidFill>
              <a:latin typeface="Arial"/>
              <a:ea typeface="Arial"/>
              <a:cs typeface="Arial"/>
              <a:sym typeface="Arial"/>
            </a:endParaRPr>
          </a:p>
        </p:txBody>
      </p:sp>
      <p:sp>
        <p:nvSpPr>
          <p:cNvPr id="337" name="Google Shape;337;g3043e25f7e9_1_25"/>
          <p:cNvSpPr txBox="1"/>
          <p:nvPr/>
        </p:nvSpPr>
        <p:spPr>
          <a:xfrm>
            <a:off x="651960" y="1076040"/>
            <a:ext cx="3498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1. Begins the play as a warrior in King Duncan’s army, fighting for </a:t>
            </a:r>
            <a:r>
              <a:rPr lang="en-GB" sz="1800" b="1" i="0" u="none" strike="noStrike" cap="none">
                <a:solidFill>
                  <a:srgbClr val="0070C0"/>
                </a:solidFill>
                <a:latin typeface="Calibri"/>
                <a:ea typeface="Calibri"/>
                <a:cs typeface="Calibri"/>
                <a:sym typeface="Calibri"/>
              </a:rPr>
              <a:t>Scotland</a:t>
            </a:r>
            <a:endParaRPr sz="1800" b="0" i="0" u="none" strike="noStrike" cap="none">
              <a:solidFill>
                <a:srgbClr val="000000"/>
              </a:solidFill>
              <a:latin typeface="Arial"/>
              <a:ea typeface="Arial"/>
              <a:cs typeface="Arial"/>
              <a:sym typeface="Arial"/>
            </a:endParaRPr>
          </a:p>
        </p:txBody>
      </p:sp>
      <p:cxnSp>
        <p:nvCxnSpPr>
          <p:cNvPr id="338" name="Google Shape;338;g3043e25f7e9_1_25"/>
          <p:cNvCxnSpPr>
            <a:stCxn id="334" idx="1"/>
          </p:cNvCxnSpPr>
          <p:nvPr/>
        </p:nvCxnSpPr>
        <p:spPr>
          <a:xfrm flipH="1">
            <a:off x="3113940" y="1399350"/>
            <a:ext cx="3291900" cy="686400"/>
          </a:xfrm>
          <a:prstGeom prst="straightConnector1">
            <a:avLst/>
          </a:prstGeom>
          <a:noFill/>
          <a:ln w="19075" cap="flat" cmpd="sng">
            <a:solidFill>
              <a:srgbClr val="ED7D31"/>
            </a:solidFill>
            <a:prstDash val="solid"/>
            <a:miter lim="8000"/>
            <a:headEnd type="none" w="sm" len="sm"/>
            <a:tailEnd type="triangle" w="med" len="med"/>
          </a:ln>
        </p:spPr>
      </p:cxnSp>
      <p:sp>
        <p:nvSpPr>
          <p:cNvPr id="339" name="Google Shape;339;g3043e25f7e9_1_25"/>
          <p:cNvSpPr txBox="1"/>
          <p:nvPr/>
        </p:nvSpPr>
        <p:spPr>
          <a:xfrm>
            <a:off x="9461880" y="3565320"/>
            <a:ext cx="2667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ED7D31"/>
                </a:solidFill>
                <a:latin typeface="Calibri"/>
                <a:ea typeface="Calibri"/>
                <a:cs typeface="Calibri"/>
                <a:sym typeface="Calibri"/>
              </a:rPr>
              <a:t>“I’’ll fight till from my bones the flesh be hacked” – The bravest moment of all? (cyclical)</a:t>
            </a:r>
            <a:endParaRPr sz="1800" b="0" i="0" u="none" strike="noStrike" cap="none">
              <a:solidFill>
                <a:srgbClr val="000000"/>
              </a:solidFill>
              <a:latin typeface="Arial"/>
              <a:ea typeface="Arial"/>
              <a:cs typeface="Arial"/>
              <a:sym typeface="Arial"/>
            </a:endParaRPr>
          </a:p>
        </p:txBody>
      </p:sp>
      <p:sp>
        <p:nvSpPr>
          <p:cNvPr id="340" name="Google Shape;340;g3043e25f7e9_1_25"/>
          <p:cNvSpPr txBox="1"/>
          <p:nvPr/>
        </p:nvSpPr>
        <p:spPr>
          <a:xfrm>
            <a:off x="804240" y="2085480"/>
            <a:ext cx="3429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ED7D31"/>
                </a:solidFill>
                <a:latin typeface="Calibri"/>
                <a:ea typeface="Calibri"/>
                <a:cs typeface="Calibri"/>
                <a:sym typeface="Calibri"/>
              </a:rPr>
              <a:t>Sergeant tells Duncan about “brave Macbeth”</a:t>
            </a:r>
            <a:endParaRPr sz="1800" b="0" i="0" u="none" strike="noStrike" cap="none">
              <a:solidFill>
                <a:srgbClr val="000000"/>
              </a:solidFill>
              <a:latin typeface="Arial"/>
              <a:ea typeface="Arial"/>
              <a:cs typeface="Arial"/>
              <a:sym typeface="Arial"/>
            </a:endParaRPr>
          </a:p>
        </p:txBody>
      </p:sp>
      <p:sp>
        <p:nvSpPr>
          <p:cNvPr id="341" name="Google Shape;341;g3043e25f7e9_1_25"/>
          <p:cNvSpPr txBox="1"/>
          <p:nvPr/>
        </p:nvSpPr>
        <p:spPr>
          <a:xfrm>
            <a:off x="1769040" y="5453280"/>
            <a:ext cx="2667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ED7D31"/>
                </a:solidFill>
                <a:latin typeface="Calibri"/>
                <a:ea typeface="Calibri"/>
                <a:cs typeface="Calibri"/>
                <a:sym typeface="Calibri"/>
              </a:rPr>
              <a:t>Not shown on stage – support sympathy for Macbeth “I am afraid to look on what I have done”</a:t>
            </a:r>
            <a:endParaRPr sz="1800" b="0" i="0" u="none" strike="noStrike" cap="none">
              <a:solidFill>
                <a:srgbClr val="000000"/>
              </a:solidFill>
              <a:latin typeface="Arial"/>
              <a:ea typeface="Arial"/>
              <a:cs typeface="Arial"/>
              <a:sym typeface="Arial"/>
            </a:endParaRPr>
          </a:p>
        </p:txBody>
      </p:sp>
      <p:sp>
        <p:nvSpPr>
          <p:cNvPr id="342" name="Google Shape;342;g3043e25f7e9_1_25"/>
          <p:cNvSpPr/>
          <p:nvPr/>
        </p:nvSpPr>
        <p:spPr>
          <a:xfrm>
            <a:off x="11237760" y="172440"/>
            <a:ext cx="848164" cy="818640"/>
          </a:xfrm>
          <a:custGeom>
            <a:avLst/>
            <a:gdLst/>
            <a:ahLst/>
            <a:cxnLst/>
            <a:rect l="l" t="t" r="r" b="b"/>
            <a:pathLst>
              <a:path w="22379" h="21600" extrusionOk="0">
                <a:moveTo>
                  <a:pt x="0" y="10800"/>
                </a:moveTo>
                <a:close/>
              </a:path>
            </a:pathLst>
          </a:custGeom>
          <a:noFill/>
          <a:ln w="12600" cap="flat" cmpd="sng">
            <a:solidFill>
              <a:srgbClr val="172C51"/>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pic>
        <p:nvPicPr>
          <p:cNvPr id="343" name="Google Shape;343;g3043e25f7e9_1_25"/>
          <p:cNvPicPr preferRelativeResize="0"/>
          <p:nvPr/>
        </p:nvPicPr>
        <p:blipFill rotWithShape="1">
          <a:blip r:embed="rId4">
            <a:alphaModFix/>
          </a:blip>
          <a:srcRect/>
          <a:stretch/>
        </p:blipFill>
        <p:spPr>
          <a:xfrm>
            <a:off x="4748200" y="2822444"/>
            <a:ext cx="2667000" cy="1323906"/>
          </a:xfrm>
          <a:prstGeom prst="rect">
            <a:avLst/>
          </a:prstGeom>
          <a:noFill/>
          <a:ln>
            <a:noFill/>
          </a:ln>
        </p:spPr>
      </p:pic>
      <p:cxnSp>
        <p:nvCxnSpPr>
          <p:cNvPr id="344" name="Google Shape;344;g3043e25f7e9_1_25"/>
          <p:cNvCxnSpPr>
            <a:stCxn id="332" idx="0"/>
          </p:cNvCxnSpPr>
          <p:nvPr/>
        </p:nvCxnSpPr>
        <p:spPr>
          <a:xfrm flipH="1">
            <a:off x="9224280" y="2967480"/>
            <a:ext cx="688200" cy="401400"/>
          </a:xfrm>
          <a:prstGeom prst="straightConnector1">
            <a:avLst/>
          </a:prstGeom>
          <a:noFill/>
          <a:ln w="28575" cap="flat" cmpd="sng">
            <a:solidFill>
              <a:srgbClr val="C55A11"/>
            </a:solidFill>
            <a:prstDash val="solid"/>
            <a:round/>
            <a:headEnd type="none" w="sm" len="sm"/>
            <a:tailEnd type="none" w="sm" len="sm"/>
          </a:ln>
        </p:spPr>
      </p:cxnSp>
      <p:sp>
        <p:nvSpPr>
          <p:cNvPr id="345" name="Google Shape;345;g3043e25f7e9_1_25"/>
          <p:cNvSpPr txBox="1"/>
          <p:nvPr/>
        </p:nvSpPr>
        <p:spPr>
          <a:xfrm>
            <a:off x="9614275" y="2615625"/>
            <a:ext cx="1053600" cy="40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C55A11"/>
                </a:solidFill>
                <a:latin typeface="Calibri"/>
                <a:ea typeface="Calibri"/>
                <a:cs typeface="Calibri"/>
                <a:sym typeface="Calibri"/>
              </a:rPr>
              <a:t>Macduff</a:t>
            </a:r>
            <a:endParaRPr sz="1800" b="0" i="0" u="none" strike="noStrike" cap="none">
              <a:solidFill>
                <a:srgbClr val="C55A1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1"/>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
                                        </p:tgtEl>
                                        <p:attrNameLst>
                                          <p:attrName>style.visibility</p:attrName>
                                        </p:attrNameLst>
                                      </p:cBhvr>
                                      <p:to>
                                        <p:strVal val="visible"/>
                                      </p:to>
                                    </p:set>
                                    <p:animEffect transition="in" filter="fade">
                                      <p:cBhvr>
                                        <p:cTn id="12" dur="1"/>
                                        <p:tgtEl>
                                          <p:spTgt spid="338"/>
                                        </p:tgtEl>
                                      </p:cBhvr>
                                    </p:animEffect>
                                  </p:childTnLst>
                                </p:cTn>
                              </p:par>
                              <p:par>
                                <p:cTn id="13" presetID="10" presetClass="entr" presetSubtype="0" fill="hold" nodeType="withEffect">
                                  <p:stCondLst>
                                    <p:cond delay="0"/>
                                  </p:stCondLst>
                                  <p:childTnLst>
                                    <p:set>
                                      <p:cBhvr>
                                        <p:cTn id="14" dur="1" fill="hold">
                                          <p:stCondLst>
                                            <p:cond delay="0"/>
                                          </p:stCondLst>
                                        </p:cTn>
                                        <p:tgtEl>
                                          <p:spTgt spid="339"/>
                                        </p:tgtEl>
                                        <p:attrNameLst>
                                          <p:attrName>style.visibility</p:attrName>
                                        </p:attrNameLst>
                                      </p:cBhvr>
                                      <p:to>
                                        <p:strVal val="visible"/>
                                      </p:to>
                                    </p:set>
                                    <p:animEffect transition="in" filter="fade">
                                      <p:cBhvr>
                                        <p:cTn id="15" dur="1"/>
                                        <p:tgtEl>
                                          <p:spTgt spid="339"/>
                                        </p:tgtEl>
                                      </p:cBhvr>
                                    </p:animEffect>
                                  </p:childTnLst>
                                </p:cTn>
                              </p:par>
                              <p:par>
                                <p:cTn id="16" presetID="10" presetClass="entr" presetSubtype="0" fill="hold" nodeType="withEffect">
                                  <p:stCondLst>
                                    <p:cond delay="0"/>
                                  </p:stCondLst>
                                  <p:childTnLst>
                                    <p:set>
                                      <p:cBhvr>
                                        <p:cTn id="17" dur="1" fill="hold">
                                          <p:stCondLst>
                                            <p:cond delay="0"/>
                                          </p:stCondLst>
                                        </p:cTn>
                                        <p:tgtEl>
                                          <p:spTgt spid="340"/>
                                        </p:tgtEl>
                                        <p:attrNameLst>
                                          <p:attrName>style.visibility</p:attrName>
                                        </p:attrNameLst>
                                      </p:cBhvr>
                                      <p:to>
                                        <p:strVal val="visible"/>
                                      </p:to>
                                    </p:set>
                                    <p:animEffect transition="in" filter="fade">
                                      <p:cBhvr>
                                        <p:cTn id="18" dur="1"/>
                                        <p:tgtEl>
                                          <p:spTgt spid="340"/>
                                        </p:tgtEl>
                                      </p:cBhvr>
                                    </p:animEffect>
                                  </p:childTnLst>
                                </p:cTn>
                              </p:par>
                              <p:par>
                                <p:cTn id="19" presetID="10" presetClass="entr" presetSubtype="0" fill="hold" nodeType="withEffect">
                                  <p:stCondLst>
                                    <p:cond delay="0"/>
                                  </p:stCondLst>
                                  <p:childTnLst>
                                    <p:set>
                                      <p:cBhvr>
                                        <p:cTn id="20" dur="1" fill="hold">
                                          <p:stCondLst>
                                            <p:cond delay="0"/>
                                          </p:stCondLst>
                                        </p:cTn>
                                        <p:tgtEl>
                                          <p:spTgt spid="341"/>
                                        </p:tgtEl>
                                        <p:attrNameLst>
                                          <p:attrName>style.visibility</p:attrName>
                                        </p:attrNameLst>
                                      </p:cBhvr>
                                      <p:to>
                                        <p:strVal val="visible"/>
                                      </p:to>
                                    </p:set>
                                    <p:animEffect transition="in" filter="fade">
                                      <p:cBhvr>
                                        <p:cTn id="21" dur="1"/>
                                        <p:tgtEl>
                                          <p:spTgt spid="34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4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043e25f7e9_1_46"/>
          <p:cNvSpPr txBox="1"/>
          <p:nvPr/>
        </p:nvSpPr>
        <p:spPr>
          <a:xfrm>
            <a:off x="838080" y="63720"/>
            <a:ext cx="10515600" cy="102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GB" sz="4400" b="1" i="0" u="none" strike="noStrike" cap="none">
                <a:solidFill>
                  <a:srgbClr val="000000"/>
                </a:solidFill>
                <a:latin typeface="Calibri"/>
                <a:ea typeface="Calibri"/>
                <a:cs typeface="Calibri"/>
                <a:sym typeface="Calibri"/>
              </a:rPr>
              <a:t>How far is Macbeth presented as brave?</a:t>
            </a:r>
            <a:endParaRPr sz="4400" b="0" i="0" u="none" strike="noStrike" cap="none">
              <a:solidFill>
                <a:srgbClr val="000000"/>
              </a:solidFill>
              <a:latin typeface="Arial"/>
              <a:ea typeface="Arial"/>
              <a:cs typeface="Arial"/>
              <a:sym typeface="Arial"/>
            </a:endParaRPr>
          </a:p>
        </p:txBody>
      </p:sp>
      <p:sp>
        <p:nvSpPr>
          <p:cNvPr id="351" name="Google Shape;351;g3043e25f7e9_1_46"/>
          <p:cNvSpPr txBox="1"/>
          <p:nvPr/>
        </p:nvSpPr>
        <p:spPr>
          <a:xfrm>
            <a:off x="6752520" y="1030320"/>
            <a:ext cx="5028900" cy="4351200"/>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rgbClr val="000000"/>
              </a:buClr>
              <a:buSzPts val="2800"/>
              <a:buFont typeface="Arial"/>
              <a:buChar char="•"/>
            </a:pPr>
            <a:r>
              <a:rPr lang="en-GB" sz="2800" b="0" i="0" u="none" strike="noStrike" cap="none">
                <a:solidFill>
                  <a:srgbClr val="000000"/>
                </a:solidFill>
                <a:latin typeface="Calibri"/>
                <a:ea typeface="Calibri"/>
                <a:cs typeface="Calibri"/>
                <a:sym typeface="Calibri"/>
              </a:rPr>
              <a:t>Bravery is link to violence at the start –tragic hero</a:t>
            </a:r>
            <a:endParaRPr sz="2800" b="0" i="0" u="none" strike="noStrike" cap="none">
              <a:solidFill>
                <a:srgbClr val="000000"/>
              </a:solidFill>
              <a:latin typeface="Arial"/>
              <a:ea typeface="Arial"/>
              <a:cs typeface="Arial"/>
              <a:sym typeface="Arial"/>
            </a:endParaRPr>
          </a:p>
          <a:p>
            <a:pPr marL="228600" marR="0" lvl="0" indent="-228600" algn="l" rtl="0">
              <a:lnSpc>
                <a:spcPct val="90000"/>
              </a:lnSpc>
              <a:spcBef>
                <a:spcPts val="1001"/>
              </a:spcBef>
              <a:spcAft>
                <a:spcPts val="0"/>
              </a:spcAft>
              <a:buClr>
                <a:srgbClr val="000000"/>
              </a:buClr>
              <a:buSzPts val="2800"/>
              <a:buFont typeface="Arial"/>
              <a:buChar char="•"/>
            </a:pPr>
            <a:r>
              <a:rPr lang="en-GB" sz="2800" b="0" i="0" u="none" strike="noStrike" cap="none">
                <a:solidFill>
                  <a:srgbClr val="000000"/>
                </a:solidFill>
                <a:latin typeface="Calibri"/>
                <a:ea typeface="Calibri"/>
                <a:cs typeface="Calibri"/>
                <a:sym typeface="Calibri"/>
              </a:rPr>
              <a:t>Ambition causes cowardly regicide -not brave to murder Duncan in his sleep </a:t>
            </a:r>
            <a:endParaRPr sz="2800" b="0" i="0" u="none" strike="noStrike" cap="none">
              <a:solidFill>
                <a:srgbClr val="000000"/>
              </a:solidFill>
              <a:latin typeface="Arial"/>
              <a:ea typeface="Arial"/>
              <a:cs typeface="Arial"/>
              <a:sym typeface="Arial"/>
            </a:endParaRPr>
          </a:p>
          <a:p>
            <a:pPr marL="228600" marR="0" lvl="0" indent="-228600" algn="l" rtl="0">
              <a:lnSpc>
                <a:spcPct val="90000"/>
              </a:lnSpc>
              <a:spcBef>
                <a:spcPts val="1001"/>
              </a:spcBef>
              <a:spcAft>
                <a:spcPts val="0"/>
              </a:spcAft>
              <a:buClr>
                <a:srgbClr val="000000"/>
              </a:buClr>
              <a:buSzPts val="2800"/>
              <a:buFont typeface="Arial"/>
              <a:buChar char="•"/>
            </a:pPr>
            <a:r>
              <a:rPr lang="en-GB" sz="2800" b="0" i="0" u="none" strike="noStrike" cap="none">
                <a:solidFill>
                  <a:srgbClr val="000000"/>
                </a:solidFill>
                <a:latin typeface="Calibri"/>
                <a:ea typeface="Calibri"/>
                <a:cs typeface="Calibri"/>
                <a:sym typeface="Calibri"/>
              </a:rPr>
              <a:t>As King his violence is out of  desperation / fear not bravery</a:t>
            </a:r>
            <a:endParaRPr sz="2800" b="0" i="0" u="none" strike="noStrike" cap="none">
              <a:solidFill>
                <a:srgbClr val="000000"/>
              </a:solidFill>
              <a:latin typeface="Arial"/>
              <a:ea typeface="Arial"/>
              <a:cs typeface="Arial"/>
              <a:sym typeface="Arial"/>
            </a:endParaRPr>
          </a:p>
          <a:p>
            <a:pPr marL="228600" marR="0" lvl="0" indent="-228600" algn="l" rtl="0">
              <a:lnSpc>
                <a:spcPct val="90000"/>
              </a:lnSpc>
              <a:spcBef>
                <a:spcPts val="1001"/>
              </a:spcBef>
              <a:spcAft>
                <a:spcPts val="0"/>
              </a:spcAft>
              <a:buClr>
                <a:srgbClr val="000000"/>
              </a:buClr>
              <a:buSzPts val="2800"/>
              <a:buFont typeface="Arial"/>
              <a:buChar char="•"/>
            </a:pPr>
            <a:r>
              <a:rPr lang="en-GB" sz="2800" b="0" i="0" u="none" strike="noStrike" cap="none">
                <a:solidFill>
                  <a:srgbClr val="000000"/>
                </a:solidFill>
                <a:latin typeface="Calibri"/>
                <a:ea typeface="Calibri"/>
                <a:cs typeface="Calibri"/>
                <a:sym typeface="Calibri"/>
              </a:rPr>
              <a:t>At the end on the battlefield he is again shown as brave (re-enforcing the Great chain of Being)</a:t>
            </a:r>
            <a:endParaRPr sz="2800" b="0" i="0" u="none" strike="noStrike" cap="none">
              <a:solidFill>
                <a:srgbClr val="000000"/>
              </a:solidFill>
              <a:latin typeface="Arial"/>
              <a:ea typeface="Arial"/>
              <a:cs typeface="Arial"/>
              <a:sym typeface="Arial"/>
            </a:endParaRPr>
          </a:p>
        </p:txBody>
      </p:sp>
      <p:pic>
        <p:nvPicPr>
          <p:cNvPr id="352" name="Google Shape;352;g3043e25f7e9_1_46"/>
          <p:cNvPicPr preferRelativeResize="0"/>
          <p:nvPr/>
        </p:nvPicPr>
        <p:blipFill rotWithShape="1">
          <a:blip r:embed="rId3">
            <a:alphaModFix/>
          </a:blip>
          <a:srcRect/>
          <a:stretch/>
        </p:blipFill>
        <p:spPr>
          <a:xfrm>
            <a:off x="410760" y="1293120"/>
            <a:ext cx="5784120" cy="3030840"/>
          </a:xfrm>
          <a:prstGeom prst="rect">
            <a:avLst/>
          </a:prstGeom>
          <a:noFill/>
          <a:ln>
            <a:noFill/>
          </a:ln>
        </p:spPr>
      </p:pic>
      <p:sp>
        <p:nvSpPr>
          <p:cNvPr id="353" name="Google Shape;353;g3043e25f7e9_1_46"/>
          <p:cNvSpPr/>
          <p:nvPr/>
        </p:nvSpPr>
        <p:spPr>
          <a:xfrm>
            <a:off x="11237760" y="172440"/>
            <a:ext cx="848164" cy="818640"/>
          </a:xfrm>
          <a:custGeom>
            <a:avLst/>
            <a:gdLst/>
            <a:ahLst/>
            <a:cxnLst/>
            <a:rect l="l" t="t" r="r" b="b"/>
            <a:pathLst>
              <a:path w="22379" h="21600" extrusionOk="0">
                <a:moveTo>
                  <a:pt x="0" y="10800"/>
                </a:moveTo>
                <a:close/>
              </a:path>
            </a:pathLst>
          </a:custGeom>
          <a:noFill/>
          <a:ln w="12600" cap="flat" cmpd="sng">
            <a:solidFill>
              <a:srgbClr val="172C51"/>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3043e25f7e9_1_54"/>
          <p:cNvSpPr txBox="1"/>
          <p:nvPr/>
        </p:nvSpPr>
        <p:spPr>
          <a:xfrm>
            <a:off x="838080" y="63720"/>
            <a:ext cx="10515600" cy="102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GB" sz="4400" b="1" i="0" u="none" strike="noStrike" cap="none">
                <a:solidFill>
                  <a:srgbClr val="000000"/>
                </a:solidFill>
                <a:latin typeface="Calibri"/>
                <a:ea typeface="Calibri"/>
                <a:cs typeface="Calibri"/>
                <a:sym typeface="Calibri"/>
              </a:rPr>
              <a:t>How far is Macbeth presented as brave?</a:t>
            </a:r>
            <a:endParaRPr sz="4400" b="0" i="0" u="none" strike="noStrike" cap="none">
              <a:solidFill>
                <a:srgbClr val="000000"/>
              </a:solidFill>
              <a:latin typeface="Arial"/>
              <a:ea typeface="Arial"/>
              <a:cs typeface="Arial"/>
              <a:sym typeface="Arial"/>
            </a:endParaRPr>
          </a:p>
        </p:txBody>
      </p:sp>
      <p:pic>
        <p:nvPicPr>
          <p:cNvPr id="359" name="Google Shape;359;g3043e25f7e9_1_54"/>
          <p:cNvPicPr preferRelativeResize="0"/>
          <p:nvPr/>
        </p:nvPicPr>
        <p:blipFill rotWithShape="1">
          <a:blip r:embed="rId3">
            <a:alphaModFix/>
          </a:blip>
          <a:srcRect/>
          <a:stretch/>
        </p:blipFill>
        <p:spPr>
          <a:xfrm>
            <a:off x="258360" y="1293120"/>
            <a:ext cx="5784120" cy="3030840"/>
          </a:xfrm>
          <a:prstGeom prst="rect">
            <a:avLst/>
          </a:prstGeom>
          <a:noFill/>
          <a:ln>
            <a:noFill/>
          </a:ln>
        </p:spPr>
      </p:pic>
      <p:sp>
        <p:nvSpPr>
          <p:cNvPr id="360" name="Google Shape;360;g3043e25f7e9_1_54"/>
          <p:cNvSpPr txBox="1"/>
          <p:nvPr/>
        </p:nvSpPr>
        <p:spPr>
          <a:xfrm>
            <a:off x="6301675" y="1293125"/>
            <a:ext cx="5784000" cy="5392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GB" sz="2400" b="0" i="0" u="none" strike="noStrike" cap="none">
                <a:solidFill>
                  <a:srgbClr val="1F4E79"/>
                </a:solidFill>
                <a:latin typeface="Calibri"/>
                <a:ea typeface="Calibri"/>
                <a:cs typeface="Calibri"/>
                <a:sym typeface="Calibri"/>
              </a:rPr>
              <a:t>Shakespeare presents Macbeth as brave.</a:t>
            </a: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20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2000"/>
              <a:buFont typeface="Arial"/>
              <a:buNone/>
            </a:pPr>
            <a:r>
              <a:rPr lang="en-GB" sz="2400" b="0" i="0" u="none" strike="noStrike" cap="none">
                <a:solidFill>
                  <a:srgbClr val="2F5597"/>
                </a:solidFill>
                <a:latin typeface="Calibri"/>
                <a:ea typeface="Calibri"/>
                <a:cs typeface="Calibri"/>
                <a:sym typeface="Calibri"/>
              </a:rPr>
              <a:t>Shakespeare introduces Macbeth as bravely fighting for his King and country.</a:t>
            </a: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20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90000"/>
              </a:lnSpc>
              <a:spcBef>
                <a:spcPts val="1001"/>
              </a:spcBef>
              <a:spcAft>
                <a:spcPts val="0"/>
              </a:spcAft>
              <a:buClr>
                <a:srgbClr val="000000"/>
              </a:buClr>
              <a:buSzPts val="2000"/>
              <a:buFont typeface="Arial"/>
              <a:buNone/>
            </a:pPr>
            <a:r>
              <a:rPr lang="en-GB" sz="2400" b="0" i="0" u="none" strike="noStrike" cap="none">
                <a:solidFill>
                  <a:srgbClr val="8FAADC"/>
                </a:solidFill>
                <a:latin typeface="Calibri"/>
                <a:ea typeface="Calibri"/>
                <a:cs typeface="Calibri"/>
                <a:sym typeface="Calibri"/>
              </a:rPr>
              <a:t>Shakespeare introduces Macbeth as a patriotic warrior whose exceptional bravery was noticed by others and deserving of attention from the King. </a:t>
            </a:r>
            <a:r>
              <a:rPr lang="en-GB" sz="2400" b="0" i="0" u="none" strike="noStrike" cap="none">
                <a:solidFill>
                  <a:srgbClr val="000000"/>
                </a:solidFill>
                <a:latin typeface="Calibri"/>
                <a:ea typeface="Calibri"/>
                <a:cs typeface="Calibri"/>
                <a:sym typeface="Calibri"/>
              </a:rPr>
              <a:t>Before we meet Macbeth, we hear from the sergeant of how “brave Macbeth” faced the enemy and led Scotland to victory which immediately establishes Macbeth as highly renowned and worthy of respect…</a:t>
            </a:r>
            <a:endParaRPr sz="2400" b="0" i="0" u="none" strike="noStrike" cap="none">
              <a:solidFill>
                <a:srgbClr val="000000"/>
              </a:solidFill>
              <a:latin typeface="Arial"/>
              <a:ea typeface="Arial"/>
              <a:cs typeface="Arial"/>
              <a:sym typeface="Arial"/>
            </a:endParaRPr>
          </a:p>
        </p:txBody>
      </p:sp>
      <p:sp>
        <p:nvSpPr>
          <p:cNvPr id="361" name="Google Shape;361;g3043e25f7e9_1_54"/>
          <p:cNvSpPr/>
          <p:nvPr/>
        </p:nvSpPr>
        <p:spPr>
          <a:xfrm>
            <a:off x="11237760" y="172440"/>
            <a:ext cx="848164" cy="818640"/>
          </a:xfrm>
          <a:custGeom>
            <a:avLst/>
            <a:gdLst/>
            <a:ahLst/>
            <a:cxnLst/>
            <a:rect l="l" t="t" r="r" b="b"/>
            <a:pathLst>
              <a:path w="22379" h="21600" extrusionOk="0">
                <a:moveTo>
                  <a:pt x="0" y="10800"/>
                </a:moveTo>
                <a:close/>
              </a:path>
            </a:pathLst>
          </a:custGeom>
          <a:noFill/>
          <a:ln w="12600" cap="flat" cmpd="sng">
            <a:solidFill>
              <a:srgbClr val="172C51"/>
            </a:solidFill>
            <a:prstDash val="solid"/>
            <a:miter lim="8000"/>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9"/>
          <p:cNvSpPr txBox="1">
            <a:spLocks noGrp="1"/>
          </p:cNvSpPr>
          <p:nvPr>
            <p:ph type="ctrTitle"/>
          </p:nvPr>
        </p:nvSpPr>
        <p:spPr>
          <a:xfrm>
            <a:off x="922867" y="4216400"/>
            <a:ext cx="10346400" cy="1600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F2F2F2"/>
              </a:buClr>
              <a:buSzPts val="4800"/>
              <a:buFont typeface="Quattrocento Sans"/>
              <a:buNone/>
            </a:pPr>
            <a:r>
              <a:rPr lang="en-GB" sz="4800">
                <a:solidFill>
                  <a:schemeClr val="dk1"/>
                </a:solidFill>
              </a:rPr>
              <a:t>GCSE Science</a:t>
            </a:r>
            <a:endParaRPr>
              <a:solidFill>
                <a:schemeClr val="dk1"/>
              </a:solidFill>
            </a:endParaRPr>
          </a:p>
        </p:txBody>
      </p:sp>
      <p:sp>
        <p:nvSpPr>
          <p:cNvPr id="367" name="Google Shape;367;p39"/>
          <p:cNvSpPr txBox="1">
            <a:spLocks noGrp="1"/>
          </p:cNvSpPr>
          <p:nvPr>
            <p:ph type="subTitle" idx="1"/>
          </p:nvPr>
        </p:nvSpPr>
        <p:spPr>
          <a:xfrm>
            <a:off x="922867" y="5936190"/>
            <a:ext cx="10346400" cy="63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DEAF6"/>
              </a:buClr>
              <a:buSzPts val="1800"/>
              <a:buNone/>
            </a:pPr>
            <a:r>
              <a:rPr lang="en-GB" b="1">
                <a:solidFill>
                  <a:schemeClr val="dk1"/>
                </a:solidFill>
              </a:rPr>
              <a:t>Dr Marsh - Director of Science</a:t>
            </a:r>
            <a:endParaRPr>
              <a:solidFill>
                <a:schemeClr val="dk1"/>
              </a:solidFill>
            </a:endParaRPr>
          </a:p>
          <a:p>
            <a:pPr marL="0" lvl="0" indent="0" algn="ctr" rtl="0">
              <a:lnSpc>
                <a:spcPct val="100000"/>
              </a:lnSpc>
              <a:spcBef>
                <a:spcPts val="0"/>
              </a:spcBef>
              <a:spcAft>
                <a:spcPts val="0"/>
              </a:spcAft>
              <a:buClr>
                <a:srgbClr val="DDEAF6"/>
              </a:buClr>
              <a:buSzPts val="1800"/>
              <a:buNone/>
            </a:pPr>
            <a:endParaRPr>
              <a:solidFill>
                <a:schemeClr val="dk1"/>
              </a:solidFill>
            </a:endParaRPr>
          </a:p>
        </p:txBody>
      </p:sp>
      <p:pic>
        <p:nvPicPr>
          <p:cNvPr id="368" name="Google Shape;368;p39" descr="A picture containing logo&#10;&#10;Description automatically generated"/>
          <p:cNvPicPr preferRelativeResize="0"/>
          <p:nvPr/>
        </p:nvPicPr>
        <p:blipFill rotWithShape="1">
          <a:blip r:embed="rId3">
            <a:alphaModFix/>
          </a:blip>
          <a:srcRect/>
          <a:stretch/>
        </p:blipFill>
        <p:spPr>
          <a:xfrm>
            <a:off x="1" y="0"/>
            <a:ext cx="3393858" cy="6163733"/>
          </a:xfrm>
          <a:prstGeom prst="rect">
            <a:avLst/>
          </a:prstGeom>
          <a:noFill/>
          <a:ln>
            <a:noFill/>
          </a:ln>
        </p:spPr>
      </p:pic>
      <p:pic>
        <p:nvPicPr>
          <p:cNvPr id="369" name="Google Shape;369;p39"/>
          <p:cNvPicPr preferRelativeResize="0"/>
          <p:nvPr/>
        </p:nvPicPr>
        <p:blipFill rotWithShape="1">
          <a:blip r:embed="rId4">
            <a:alphaModFix/>
          </a:blip>
          <a:srcRect/>
          <a:stretch/>
        </p:blipFill>
        <p:spPr>
          <a:xfrm>
            <a:off x="3527136" y="63500"/>
            <a:ext cx="4953000" cy="4953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7"/>
          <p:cNvSpPr txBox="1">
            <a:spLocks noGrp="1"/>
          </p:cNvSpPr>
          <p:nvPr>
            <p:ph type="title"/>
          </p:nvPr>
        </p:nvSpPr>
        <p:spPr>
          <a:xfrm>
            <a:off x="1174350" y="70201"/>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a:t>Science</a:t>
            </a:r>
            <a:endParaRPr/>
          </a:p>
        </p:txBody>
      </p:sp>
      <p:sp>
        <p:nvSpPr>
          <p:cNvPr id="375" name="Google Shape;375;p7"/>
          <p:cNvSpPr txBox="1">
            <a:spLocks noGrp="1"/>
          </p:cNvSpPr>
          <p:nvPr>
            <p:ph type="ftr" idx="11"/>
          </p:nvPr>
        </p:nvSpPr>
        <p:spPr>
          <a:xfrm>
            <a:off x="370788" y="6356350"/>
            <a:ext cx="7782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rgbClr val="3F3F3F"/>
                </a:solidFill>
                <a:latin typeface="Calibri"/>
                <a:ea typeface="Calibri"/>
                <a:cs typeface="Calibri"/>
                <a:sym typeface="Calibri"/>
              </a:rPr>
              <a:t>PIE - Parents' Information Evening - Year 11</a:t>
            </a:r>
            <a:endParaRPr sz="1200" b="0" i="0" u="none" strike="noStrike" cap="none">
              <a:solidFill>
                <a:srgbClr val="3F3F3F"/>
              </a:solidFill>
              <a:latin typeface="Calibri"/>
              <a:ea typeface="Calibri"/>
              <a:cs typeface="Calibri"/>
              <a:sym typeface="Calibri"/>
            </a:endParaRPr>
          </a:p>
        </p:txBody>
      </p:sp>
      <p:sp>
        <p:nvSpPr>
          <p:cNvPr id="376" name="Google Shape;376;p7"/>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FFFFFF"/>
                </a:solidFill>
                <a:latin typeface="Calibri"/>
                <a:ea typeface="Calibri"/>
                <a:cs typeface="Calibri"/>
                <a:sym typeface="Calibri"/>
              </a:rPr>
              <a:t>29</a:t>
            </a:fld>
            <a:endParaRPr sz="1200" b="1" i="0" u="none" strike="noStrike" cap="none">
              <a:solidFill>
                <a:srgbClr val="FFFFFF"/>
              </a:solidFill>
              <a:latin typeface="Calibri"/>
              <a:ea typeface="Calibri"/>
              <a:cs typeface="Calibri"/>
              <a:sym typeface="Calibri"/>
            </a:endParaRPr>
          </a:p>
        </p:txBody>
      </p:sp>
      <p:sp>
        <p:nvSpPr>
          <p:cNvPr id="377" name="Google Shape;377;p7"/>
          <p:cNvSpPr txBox="1">
            <a:spLocks noGrp="1"/>
          </p:cNvSpPr>
          <p:nvPr>
            <p:ph type="body" idx="1"/>
          </p:nvPr>
        </p:nvSpPr>
        <p:spPr>
          <a:xfrm>
            <a:off x="5918850" y="211950"/>
            <a:ext cx="5462100" cy="4804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9BCC"/>
              </a:buClr>
              <a:buSzPts val="1800"/>
              <a:buNone/>
            </a:pPr>
            <a:r>
              <a:rPr lang="en-GB" sz="2200" b="1">
                <a:solidFill>
                  <a:srgbClr val="00B0F0"/>
                </a:solidFill>
              </a:rPr>
              <a:t>Key Points</a:t>
            </a:r>
            <a:endParaRPr sz="2200">
              <a:solidFill>
                <a:srgbClr val="00B0F0"/>
              </a:solidFill>
            </a:endParaRPr>
          </a:p>
          <a:p>
            <a:pPr marL="228600" lvl="0" indent="-228600" algn="l" rtl="0">
              <a:lnSpc>
                <a:spcPct val="100000"/>
              </a:lnSpc>
              <a:spcBef>
                <a:spcPts val="600"/>
              </a:spcBef>
              <a:spcAft>
                <a:spcPts val="0"/>
              </a:spcAft>
              <a:buClr>
                <a:srgbClr val="3F3F3F"/>
              </a:buClr>
              <a:buSzPts val="2200"/>
              <a:buChar char="•"/>
            </a:pPr>
            <a:r>
              <a:rPr lang="en-GB" sz="2200">
                <a:solidFill>
                  <a:schemeClr val="dk1"/>
                </a:solidFill>
              </a:rPr>
              <a:t>AQA</a:t>
            </a:r>
            <a:endParaRPr sz="2200"/>
          </a:p>
          <a:p>
            <a:pPr marL="228600" lvl="0" indent="-228600" algn="l" rtl="0">
              <a:lnSpc>
                <a:spcPct val="100000"/>
              </a:lnSpc>
              <a:spcBef>
                <a:spcPts val="600"/>
              </a:spcBef>
              <a:spcAft>
                <a:spcPts val="0"/>
              </a:spcAft>
              <a:buClr>
                <a:srgbClr val="3F3F3F"/>
              </a:buClr>
              <a:buSzPts val="2200"/>
              <a:buChar char="•"/>
            </a:pPr>
            <a:r>
              <a:rPr lang="en-GB" sz="2200">
                <a:solidFill>
                  <a:schemeClr val="dk1"/>
                </a:solidFill>
              </a:rPr>
              <a:t>Three GCSE subjects – Biology, Chemistry, Physics</a:t>
            </a:r>
            <a:endParaRPr sz="2200"/>
          </a:p>
          <a:p>
            <a:pPr marL="228600" lvl="0" indent="-228600" algn="l" rtl="0">
              <a:lnSpc>
                <a:spcPct val="100000"/>
              </a:lnSpc>
              <a:spcBef>
                <a:spcPts val="600"/>
              </a:spcBef>
              <a:spcAft>
                <a:spcPts val="0"/>
              </a:spcAft>
              <a:buClr>
                <a:srgbClr val="3F3F3F"/>
              </a:buClr>
              <a:buSzPts val="2200"/>
              <a:buChar char="•"/>
            </a:pPr>
            <a:r>
              <a:rPr lang="en-GB" sz="2200">
                <a:solidFill>
                  <a:schemeClr val="dk1"/>
                </a:solidFill>
              </a:rPr>
              <a:t>Two exam papers per subject – 1hr 45 mins, 100 marks.</a:t>
            </a:r>
            <a:endParaRPr sz="2200"/>
          </a:p>
          <a:p>
            <a:pPr marL="228600" lvl="0" indent="-228600" algn="l" rtl="0">
              <a:lnSpc>
                <a:spcPct val="100000"/>
              </a:lnSpc>
              <a:spcBef>
                <a:spcPts val="600"/>
              </a:spcBef>
              <a:spcAft>
                <a:spcPts val="0"/>
              </a:spcAft>
              <a:buClr>
                <a:srgbClr val="3F3F3F"/>
              </a:buClr>
              <a:buSzPts val="2200"/>
              <a:buChar char="•"/>
            </a:pPr>
            <a:r>
              <a:rPr lang="en-GB" sz="2200">
                <a:solidFill>
                  <a:schemeClr val="dk1"/>
                </a:solidFill>
              </a:rPr>
              <a:t>6 exams in total</a:t>
            </a:r>
            <a:endParaRPr sz="2200"/>
          </a:p>
          <a:p>
            <a:pPr marL="228600" lvl="0" indent="-228600" algn="l" rtl="0">
              <a:lnSpc>
                <a:spcPct val="100000"/>
              </a:lnSpc>
              <a:spcBef>
                <a:spcPts val="600"/>
              </a:spcBef>
              <a:spcAft>
                <a:spcPts val="0"/>
              </a:spcAft>
              <a:buClr>
                <a:srgbClr val="3F3F3F"/>
              </a:buClr>
              <a:buSzPts val="2200"/>
              <a:buChar char="•"/>
            </a:pPr>
            <a:r>
              <a:rPr lang="en-GB" sz="2200">
                <a:solidFill>
                  <a:schemeClr val="dk1"/>
                </a:solidFill>
              </a:rPr>
              <a:t>Higher Tier and Foundation Tier</a:t>
            </a:r>
            <a:endParaRPr sz="2200">
              <a:solidFill>
                <a:schemeClr val="dk1"/>
              </a:solidFill>
            </a:endParaRPr>
          </a:p>
        </p:txBody>
      </p:sp>
      <p:sp>
        <p:nvSpPr>
          <p:cNvPr id="378" name="Google Shape;378;p7"/>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9" name="Google Shape;379;p7"/>
          <p:cNvPicPr preferRelativeResize="0"/>
          <p:nvPr/>
        </p:nvPicPr>
        <p:blipFill rotWithShape="1">
          <a:blip r:embed="rId3">
            <a:alphaModFix/>
          </a:blip>
          <a:srcRect r="73046"/>
          <a:stretch/>
        </p:blipFill>
        <p:spPr>
          <a:xfrm>
            <a:off x="10997377" y="63625"/>
            <a:ext cx="1089576" cy="1036675"/>
          </a:xfrm>
          <a:prstGeom prst="rect">
            <a:avLst/>
          </a:prstGeom>
          <a:noFill/>
          <a:ln>
            <a:noFill/>
          </a:ln>
        </p:spPr>
      </p:pic>
      <p:sp>
        <p:nvSpPr>
          <p:cNvPr id="380" name="Google Shape;380;p7"/>
          <p:cNvSpPr txBox="1">
            <a:spLocks noGrp="1"/>
          </p:cNvSpPr>
          <p:nvPr>
            <p:ph type="body" idx="1"/>
          </p:nvPr>
        </p:nvSpPr>
        <p:spPr>
          <a:xfrm>
            <a:off x="370800" y="3591775"/>
            <a:ext cx="5462100" cy="24915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00"/>
              </a:spcBef>
              <a:spcAft>
                <a:spcPts val="0"/>
              </a:spcAft>
              <a:buClr>
                <a:srgbClr val="4472C4"/>
              </a:buClr>
              <a:buSzPts val="3200"/>
              <a:buChar char="•"/>
            </a:pPr>
            <a:r>
              <a:rPr lang="en-GB" sz="3200" b="1">
                <a:solidFill>
                  <a:srgbClr val="4472C4"/>
                </a:solidFill>
              </a:rPr>
              <a:t>Revision guide</a:t>
            </a:r>
            <a:endParaRPr sz="3200" b="1">
              <a:solidFill>
                <a:srgbClr val="4472C4"/>
              </a:solidFill>
            </a:endParaRPr>
          </a:p>
          <a:p>
            <a:pPr marL="457200" lvl="0" indent="-431800" algn="l" rtl="0">
              <a:lnSpc>
                <a:spcPct val="100000"/>
              </a:lnSpc>
              <a:spcBef>
                <a:spcPts val="600"/>
              </a:spcBef>
              <a:spcAft>
                <a:spcPts val="0"/>
              </a:spcAft>
              <a:buClr>
                <a:srgbClr val="4472C4"/>
              </a:buClr>
              <a:buSzPts val="3200"/>
              <a:buChar char="•"/>
            </a:pPr>
            <a:r>
              <a:rPr lang="en-GB" sz="3200" b="1">
                <a:solidFill>
                  <a:srgbClr val="4472C4"/>
                </a:solidFill>
              </a:rPr>
              <a:t>Homework - Carousel </a:t>
            </a:r>
            <a:endParaRPr sz="3200" b="1">
              <a:solidFill>
                <a:srgbClr val="4472C4"/>
              </a:solidFill>
            </a:endParaRPr>
          </a:p>
          <a:p>
            <a:pPr marL="457200" lvl="0" indent="-431800" algn="l" rtl="0">
              <a:lnSpc>
                <a:spcPct val="100000"/>
              </a:lnSpc>
              <a:spcBef>
                <a:spcPts val="600"/>
              </a:spcBef>
              <a:spcAft>
                <a:spcPts val="0"/>
              </a:spcAft>
              <a:buClr>
                <a:srgbClr val="4472C4"/>
              </a:buClr>
              <a:buSzPts val="3200"/>
              <a:buChar char="•"/>
            </a:pPr>
            <a:r>
              <a:rPr lang="en-GB" sz="3200" b="1">
                <a:solidFill>
                  <a:srgbClr val="4472C4"/>
                </a:solidFill>
              </a:rPr>
              <a:t>Core Questions</a:t>
            </a:r>
            <a:endParaRPr sz="3200" b="1">
              <a:solidFill>
                <a:srgbClr val="4472C4"/>
              </a:solidFill>
            </a:endParaRPr>
          </a:p>
          <a:p>
            <a:pPr marL="457200" lvl="0" indent="-431800" algn="l" rtl="0">
              <a:lnSpc>
                <a:spcPct val="100000"/>
              </a:lnSpc>
              <a:spcBef>
                <a:spcPts val="600"/>
              </a:spcBef>
              <a:spcAft>
                <a:spcPts val="0"/>
              </a:spcAft>
              <a:buClr>
                <a:srgbClr val="FF0000"/>
              </a:buClr>
              <a:buSzPts val="3200"/>
              <a:buChar char="•"/>
            </a:pPr>
            <a:r>
              <a:rPr lang="en-GB" sz="3200" b="1">
                <a:solidFill>
                  <a:srgbClr val="FF0000"/>
                </a:solidFill>
              </a:rPr>
              <a:t>Read, Cover, Test, Check</a:t>
            </a:r>
            <a:endParaRPr sz="3200" b="1">
              <a:solidFill>
                <a:srgbClr val="FF0000"/>
              </a:solidFill>
            </a:endParaRPr>
          </a:p>
        </p:txBody>
      </p:sp>
      <p:sp>
        <p:nvSpPr>
          <p:cNvPr id="381" name="Google Shape;381;p7"/>
          <p:cNvSpPr txBox="1">
            <a:spLocks noGrp="1"/>
          </p:cNvSpPr>
          <p:nvPr>
            <p:ph type="body" idx="1"/>
          </p:nvPr>
        </p:nvSpPr>
        <p:spPr>
          <a:xfrm>
            <a:off x="6055025" y="3469450"/>
            <a:ext cx="5953800" cy="24915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00"/>
              </a:spcBef>
              <a:spcAft>
                <a:spcPts val="0"/>
              </a:spcAft>
              <a:buClr>
                <a:srgbClr val="00B050"/>
              </a:buClr>
              <a:buSzPts val="3200"/>
              <a:buChar char="•"/>
            </a:pPr>
            <a:r>
              <a:rPr lang="en-GB" sz="3200" b="1">
                <a:solidFill>
                  <a:srgbClr val="00B050"/>
                </a:solidFill>
              </a:rPr>
              <a:t>Lessons</a:t>
            </a:r>
            <a:endParaRPr sz="3200" b="1">
              <a:solidFill>
                <a:srgbClr val="00B050"/>
              </a:solidFill>
            </a:endParaRPr>
          </a:p>
          <a:p>
            <a:pPr marL="457200" lvl="0" indent="-431800" algn="l" rtl="0">
              <a:lnSpc>
                <a:spcPct val="100000"/>
              </a:lnSpc>
              <a:spcBef>
                <a:spcPts val="600"/>
              </a:spcBef>
              <a:spcAft>
                <a:spcPts val="0"/>
              </a:spcAft>
              <a:buClr>
                <a:srgbClr val="00B050"/>
              </a:buClr>
              <a:buSzPts val="3200"/>
              <a:buChar char="•"/>
            </a:pPr>
            <a:r>
              <a:rPr lang="en-GB" sz="3200" b="1">
                <a:solidFill>
                  <a:srgbClr val="00B050"/>
                </a:solidFill>
              </a:rPr>
              <a:t>Seneca</a:t>
            </a:r>
            <a:endParaRPr sz="3200" b="1">
              <a:solidFill>
                <a:srgbClr val="00B050"/>
              </a:solidFill>
            </a:endParaRPr>
          </a:p>
          <a:p>
            <a:pPr marL="457200" lvl="0" indent="-431800" algn="l" rtl="0">
              <a:lnSpc>
                <a:spcPct val="100000"/>
              </a:lnSpc>
              <a:spcBef>
                <a:spcPts val="600"/>
              </a:spcBef>
              <a:spcAft>
                <a:spcPts val="0"/>
              </a:spcAft>
              <a:buClr>
                <a:srgbClr val="00B050"/>
              </a:buClr>
              <a:buSzPts val="3200"/>
              <a:buChar char="•"/>
            </a:pPr>
            <a:r>
              <a:rPr lang="en-GB" sz="3200" b="1">
                <a:solidFill>
                  <a:srgbClr val="00B050"/>
                </a:solidFill>
              </a:rPr>
              <a:t>Physics and Maths Tutor .com</a:t>
            </a:r>
            <a:endParaRPr sz="3200" b="1">
              <a:solidFill>
                <a:srgbClr val="00B050"/>
              </a:solidFill>
            </a:endParaRPr>
          </a:p>
        </p:txBody>
      </p:sp>
      <p:pic>
        <p:nvPicPr>
          <p:cNvPr id="382" name="Google Shape;382;p7"/>
          <p:cNvPicPr preferRelativeResize="0"/>
          <p:nvPr/>
        </p:nvPicPr>
        <p:blipFill rotWithShape="1">
          <a:blip r:embed="rId4">
            <a:alphaModFix/>
          </a:blip>
          <a:srcRect/>
          <a:stretch/>
        </p:blipFill>
        <p:spPr>
          <a:xfrm>
            <a:off x="852900" y="1150051"/>
            <a:ext cx="2959172" cy="20028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xfrm>
            <a:off x="406400" y="365126"/>
            <a:ext cx="10312398" cy="97260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a:t>Key Staff </a:t>
            </a:r>
            <a:endParaRPr/>
          </a:p>
        </p:txBody>
      </p:sp>
      <p:sp>
        <p:nvSpPr>
          <p:cNvPr id="84" name="Google Shape;84;p2"/>
          <p:cNvSpPr txBox="1">
            <a:spLocks noGrp="1"/>
          </p:cNvSpPr>
          <p:nvPr>
            <p:ph type="body" idx="1"/>
          </p:nvPr>
        </p:nvSpPr>
        <p:spPr>
          <a:xfrm>
            <a:off x="203200" y="1490135"/>
            <a:ext cx="5571100" cy="468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F3F3F"/>
              </a:buClr>
              <a:buSzPts val="1800"/>
              <a:buNone/>
            </a:pPr>
            <a:r>
              <a:rPr lang="en-GB" dirty="0"/>
              <a:t>If you need to contact someone about your child, the best person to speak to is their tutor in the first instance. </a:t>
            </a:r>
            <a:endParaRPr dirty="0"/>
          </a:p>
          <a:p>
            <a:pPr marL="228600" lvl="0" indent="-114300" algn="l" rtl="0">
              <a:lnSpc>
                <a:spcPct val="100000"/>
              </a:lnSpc>
              <a:spcBef>
                <a:spcPts val="0"/>
              </a:spcBef>
              <a:spcAft>
                <a:spcPts val="0"/>
              </a:spcAft>
              <a:buClr>
                <a:srgbClr val="3F3F3F"/>
              </a:buClr>
              <a:buSzPts val="1800"/>
              <a:buNone/>
            </a:pPr>
            <a:endParaRPr dirty="0"/>
          </a:p>
          <a:p>
            <a:pPr marL="0" lvl="0" indent="0" algn="l" rtl="0">
              <a:lnSpc>
                <a:spcPct val="100000"/>
              </a:lnSpc>
              <a:spcBef>
                <a:spcPts val="0"/>
              </a:spcBef>
              <a:spcAft>
                <a:spcPts val="0"/>
              </a:spcAft>
              <a:buClr>
                <a:srgbClr val="3F3F3F"/>
              </a:buClr>
              <a:buSzPts val="1800"/>
              <a:buFont typeface="Arial"/>
              <a:buNone/>
            </a:pPr>
            <a:endParaRPr dirty="0"/>
          </a:p>
          <a:p>
            <a:pPr marL="0" lvl="0" indent="0" algn="l" rtl="0">
              <a:lnSpc>
                <a:spcPct val="100000"/>
              </a:lnSpc>
              <a:spcBef>
                <a:spcPts val="0"/>
              </a:spcBef>
              <a:spcAft>
                <a:spcPts val="0"/>
              </a:spcAft>
              <a:buClr>
                <a:srgbClr val="009BCC"/>
              </a:buClr>
              <a:buSzPts val="1800"/>
              <a:buNone/>
            </a:pPr>
            <a:r>
              <a:rPr lang="en-GB" b="1" dirty="0">
                <a:solidFill>
                  <a:srgbClr val="009BCC"/>
                </a:solidFill>
              </a:rPr>
              <a:t>Mr A West 		</a:t>
            </a:r>
            <a:r>
              <a:rPr lang="en-GB" dirty="0"/>
              <a:t>Headteacher</a:t>
            </a:r>
            <a:endParaRPr dirty="0"/>
          </a:p>
          <a:p>
            <a:pPr marL="0" lvl="0" indent="0" algn="l" rtl="0">
              <a:lnSpc>
                <a:spcPct val="100000"/>
              </a:lnSpc>
              <a:spcBef>
                <a:spcPts val="1200"/>
              </a:spcBef>
              <a:spcAft>
                <a:spcPts val="0"/>
              </a:spcAft>
              <a:buClr>
                <a:srgbClr val="009BCC"/>
              </a:buClr>
              <a:buSzPts val="1800"/>
              <a:buNone/>
            </a:pPr>
            <a:r>
              <a:rPr lang="en-GB" b="1" dirty="0">
                <a:solidFill>
                  <a:srgbClr val="009BCC"/>
                </a:solidFill>
              </a:rPr>
              <a:t>Mr B Gilkes 		</a:t>
            </a:r>
            <a:r>
              <a:rPr lang="en-GB" dirty="0"/>
              <a:t>Progress leader Year 11</a:t>
            </a:r>
            <a:endParaRPr dirty="0"/>
          </a:p>
          <a:p>
            <a:pPr marL="0" lvl="0" indent="0" algn="l" rtl="0">
              <a:lnSpc>
                <a:spcPct val="100000"/>
              </a:lnSpc>
              <a:spcBef>
                <a:spcPts val="1200"/>
              </a:spcBef>
              <a:spcAft>
                <a:spcPts val="0"/>
              </a:spcAft>
              <a:buClr>
                <a:srgbClr val="009BCC"/>
              </a:buClr>
              <a:buSzPts val="1800"/>
              <a:buNone/>
            </a:pPr>
            <a:r>
              <a:rPr lang="en-GB" b="1" dirty="0">
                <a:solidFill>
                  <a:srgbClr val="009BCC"/>
                </a:solidFill>
              </a:rPr>
              <a:t>Ms Down</a:t>
            </a:r>
            <a:r>
              <a:rPr lang="en-GB" dirty="0"/>
              <a:t>		Progress Manager</a:t>
            </a:r>
            <a:endParaRPr dirty="0"/>
          </a:p>
          <a:p>
            <a:pPr marL="0" lvl="0" indent="0" algn="l" rtl="0">
              <a:lnSpc>
                <a:spcPct val="100000"/>
              </a:lnSpc>
              <a:spcBef>
                <a:spcPts val="1200"/>
              </a:spcBef>
              <a:spcAft>
                <a:spcPts val="0"/>
              </a:spcAft>
              <a:buClr>
                <a:srgbClr val="009BCC"/>
              </a:buClr>
              <a:buSzPts val="1800"/>
              <a:buNone/>
            </a:pPr>
            <a:r>
              <a:rPr lang="en-GB" b="1" dirty="0">
                <a:solidFill>
                  <a:srgbClr val="009BCC"/>
                </a:solidFill>
              </a:rPr>
              <a:t>Ms S Butler </a:t>
            </a:r>
            <a:r>
              <a:rPr lang="en-GB" dirty="0"/>
              <a:t>		Director of English</a:t>
            </a:r>
            <a:endParaRPr dirty="0"/>
          </a:p>
          <a:p>
            <a:pPr marL="0" lvl="0" indent="0" algn="l" rtl="0">
              <a:lnSpc>
                <a:spcPct val="100000"/>
              </a:lnSpc>
              <a:spcBef>
                <a:spcPts val="1200"/>
              </a:spcBef>
              <a:spcAft>
                <a:spcPts val="0"/>
              </a:spcAft>
              <a:buClr>
                <a:srgbClr val="009BCC"/>
              </a:buClr>
              <a:buSzPts val="1800"/>
              <a:buNone/>
            </a:pPr>
            <a:r>
              <a:rPr lang="en-GB" b="1" dirty="0">
                <a:solidFill>
                  <a:srgbClr val="009BCC"/>
                </a:solidFill>
              </a:rPr>
              <a:t>Ms S Atkey</a:t>
            </a:r>
            <a:r>
              <a:rPr lang="en-GB" dirty="0"/>
              <a:t>		Director of Mathematics</a:t>
            </a:r>
            <a:endParaRPr dirty="0"/>
          </a:p>
          <a:p>
            <a:pPr marL="0" lvl="0" indent="0" algn="l" rtl="0">
              <a:lnSpc>
                <a:spcPct val="100000"/>
              </a:lnSpc>
              <a:spcBef>
                <a:spcPts val="1200"/>
              </a:spcBef>
              <a:spcAft>
                <a:spcPts val="0"/>
              </a:spcAft>
              <a:buClr>
                <a:srgbClr val="009BCC"/>
              </a:buClr>
              <a:buSzPts val="1800"/>
              <a:buNone/>
            </a:pPr>
            <a:r>
              <a:rPr lang="en-GB" b="1" dirty="0">
                <a:solidFill>
                  <a:srgbClr val="009BCC"/>
                </a:solidFill>
              </a:rPr>
              <a:t>Dr R Marsh</a:t>
            </a:r>
            <a:r>
              <a:rPr lang="en-GB" dirty="0"/>
              <a:t>		Director of Science</a:t>
            </a:r>
            <a:endParaRPr dirty="0"/>
          </a:p>
          <a:p>
            <a:pPr marL="0" lvl="0" indent="0" algn="l" rtl="0">
              <a:lnSpc>
                <a:spcPct val="100000"/>
              </a:lnSpc>
              <a:spcBef>
                <a:spcPts val="1200"/>
              </a:spcBef>
              <a:spcAft>
                <a:spcPts val="0"/>
              </a:spcAft>
              <a:buClr>
                <a:srgbClr val="009BCC"/>
              </a:buClr>
              <a:buSzPts val="1800"/>
              <a:buNone/>
            </a:pPr>
            <a:endParaRPr dirty="0"/>
          </a:p>
        </p:txBody>
      </p:sp>
      <p:sp>
        <p:nvSpPr>
          <p:cNvPr id="85" name="Google Shape;85;p2"/>
          <p:cNvSpPr txBox="1">
            <a:spLocks noGrp="1"/>
          </p:cNvSpPr>
          <p:nvPr>
            <p:ph type="ftr" idx="11"/>
          </p:nvPr>
        </p:nvSpPr>
        <p:spPr>
          <a:xfrm>
            <a:off x="370788" y="6356350"/>
            <a:ext cx="778261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solidFill>
                  <a:srgbClr val="3F3F3F"/>
                </a:solidFill>
              </a:rPr>
              <a:t>PIE - Parents' Information Evening - Year 11</a:t>
            </a:r>
            <a:endParaRPr>
              <a:solidFill>
                <a:srgbClr val="3F3F3F"/>
              </a:solidFill>
            </a:endParaRPr>
          </a:p>
        </p:txBody>
      </p:sp>
      <p:sp>
        <p:nvSpPr>
          <p:cNvPr id="86" name="Google Shape;86;p2"/>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3</a:t>
            </a:fld>
            <a:endParaRPr b="1"/>
          </a:p>
        </p:txBody>
      </p:sp>
      <p:sp>
        <p:nvSpPr>
          <p:cNvPr id="87" name="Google Shape;87;p2"/>
          <p:cNvSpPr txBox="1">
            <a:spLocks noGrp="1"/>
          </p:cNvSpPr>
          <p:nvPr>
            <p:ph type="body" idx="2"/>
          </p:nvPr>
        </p:nvSpPr>
        <p:spPr>
          <a:xfrm>
            <a:off x="5885896" y="2804042"/>
            <a:ext cx="6306104" cy="355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9BCC"/>
              </a:buClr>
              <a:buSzPts val="1800"/>
              <a:buNone/>
            </a:pPr>
            <a:r>
              <a:rPr lang="en-GB" b="1">
                <a:solidFill>
                  <a:srgbClr val="009BCC"/>
                </a:solidFill>
              </a:rPr>
              <a:t>Mr S Payne</a:t>
            </a:r>
            <a:r>
              <a:rPr lang="en-GB"/>
              <a:t>			Tutor to 11XT</a:t>
            </a:r>
            <a:br>
              <a:rPr lang="en-GB"/>
            </a:br>
            <a:r>
              <a:rPr lang="en-GB" b="1">
                <a:solidFill>
                  <a:srgbClr val="009BCC"/>
                </a:solidFill>
              </a:rPr>
              <a:t>Mr A Hall</a:t>
            </a:r>
            <a:r>
              <a:rPr lang="en-GB"/>
              <a:t>			Tutor to 11YT	</a:t>
            </a:r>
            <a:br>
              <a:rPr lang="en-GB"/>
            </a:br>
            <a:r>
              <a:rPr lang="en-GB" b="1">
                <a:solidFill>
                  <a:srgbClr val="009BCC"/>
                </a:solidFill>
              </a:rPr>
              <a:t>Ms A Thornton			</a:t>
            </a:r>
            <a:r>
              <a:rPr lang="en-GB"/>
              <a:t>Tutor to 11XO</a:t>
            </a:r>
            <a:endParaRPr b="1">
              <a:solidFill>
                <a:srgbClr val="009BCC"/>
              </a:solidFill>
            </a:endParaRPr>
          </a:p>
          <a:p>
            <a:pPr marL="0" lvl="0" indent="0" algn="l" rtl="0">
              <a:lnSpc>
                <a:spcPct val="100000"/>
              </a:lnSpc>
              <a:spcBef>
                <a:spcPts val="0"/>
              </a:spcBef>
              <a:spcAft>
                <a:spcPts val="0"/>
              </a:spcAft>
              <a:buClr>
                <a:srgbClr val="009BCC"/>
              </a:buClr>
              <a:buSzPts val="1800"/>
              <a:buNone/>
            </a:pPr>
            <a:r>
              <a:rPr lang="en-GB" b="1">
                <a:solidFill>
                  <a:srgbClr val="009BCC"/>
                </a:solidFill>
              </a:rPr>
              <a:t>Mr E Duckham</a:t>
            </a:r>
            <a:r>
              <a:rPr lang="en-GB"/>
              <a:t>			Tutor to 11YO</a:t>
            </a:r>
            <a:br>
              <a:rPr lang="en-GB"/>
            </a:br>
            <a:r>
              <a:rPr lang="en-GB" b="1">
                <a:solidFill>
                  <a:srgbClr val="009BCC"/>
                </a:solidFill>
              </a:rPr>
              <a:t>Ms S Buttler</a:t>
            </a:r>
            <a:br>
              <a:rPr lang="en-GB"/>
            </a:br>
            <a:r>
              <a:rPr lang="en-GB" b="1">
                <a:solidFill>
                  <a:srgbClr val="009BCC"/>
                </a:solidFill>
              </a:rPr>
              <a:t>Mr S Sims			</a:t>
            </a:r>
            <a:r>
              <a:rPr lang="en-GB"/>
              <a:t>Tutor to 11XS</a:t>
            </a:r>
            <a:br>
              <a:rPr lang="en-GB" b="1">
                <a:solidFill>
                  <a:srgbClr val="009BCC"/>
                </a:solidFill>
              </a:rPr>
            </a:br>
            <a:r>
              <a:rPr lang="en-GB" b="1">
                <a:solidFill>
                  <a:srgbClr val="009BCC"/>
                </a:solidFill>
              </a:rPr>
              <a:t>Ms R Arora			</a:t>
            </a:r>
            <a:r>
              <a:rPr lang="en-GB"/>
              <a:t>Tutor to 11YS		</a:t>
            </a:r>
            <a:endParaRPr/>
          </a:p>
          <a:p>
            <a:pPr marL="228600" lvl="0" indent="-114300" algn="l" rtl="0">
              <a:lnSpc>
                <a:spcPct val="100000"/>
              </a:lnSpc>
              <a:spcBef>
                <a:spcPts val="1200"/>
              </a:spcBef>
              <a:spcAft>
                <a:spcPts val="0"/>
              </a:spcAft>
              <a:buClr>
                <a:srgbClr val="3F3F3F"/>
              </a:buClr>
              <a:buSzPts val="1800"/>
              <a:buNone/>
            </a:pPr>
            <a:endParaRPr/>
          </a:p>
        </p:txBody>
      </p:sp>
      <p:sp>
        <p:nvSpPr>
          <p:cNvPr id="88" name="Google Shape;88;p2"/>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 name="Google Shape;89;p2"/>
          <p:cNvPicPr preferRelativeResize="0"/>
          <p:nvPr/>
        </p:nvPicPr>
        <p:blipFill rotWithShape="1">
          <a:blip r:embed="rId3">
            <a:alphaModFix/>
          </a:blip>
          <a:srcRect r="73046"/>
          <a:stretch/>
        </p:blipFill>
        <p:spPr>
          <a:xfrm>
            <a:off x="10980727" y="162662"/>
            <a:ext cx="1089576" cy="1036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
          <p:cNvSpPr txBox="1">
            <a:spLocks noGrp="1"/>
          </p:cNvSpPr>
          <p:nvPr>
            <p:ph type="title"/>
          </p:nvPr>
        </p:nvSpPr>
        <p:spPr>
          <a:xfrm>
            <a:off x="406400" y="365126"/>
            <a:ext cx="10312398" cy="97260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u="sng"/>
              <a:t>Science</a:t>
            </a:r>
            <a:endParaRPr/>
          </a:p>
        </p:txBody>
      </p:sp>
      <p:sp>
        <p:nvSpPr>
          <p:cNvPr id="388" name="Google Shape;388;p5"/>
          <p:cNvSpPr txBox="1">
            <a:spLocks noGrp="1"/>
          </p:cNvSpPr>
          <p:nvPr>
            <p:ph type="body" idx="1"/>
          </p:nvPr>
        </p:nvSpPr>
        <p:spPr>
          <a:xfrm>
            <a:off x="406400" y="1490135"/>
            <a:ext cx="5367868" cy="4686828"/>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rgbClr val="3F3F3F"/>
              </a:buClr>
              <a:buSzPts val="1800"/>
              <a:buFont typeface="Arial"/>
              <a:buChar char="•"/>
            </a:pPr>
            <a:r>
              <a:rPr lang="en-GB" b="1" dirty="0"/>
              <a:t>We need your help!</a:t>
            </a:r>
            <a:endParaRPr dirty="0"/>
          </a:p>
          <a:p>
            <a:pPr marL="457200" marR="0" lvl="0" indent="-228600" algn="l" rtl="0">
              <a:lnSpc>
                <a:spcPct val="100000"/>
              </a:lnSpc>
              <a:spcBef>
                <a:spcPts val="0"/>
              </a:spcBef>
              <a:spcAft>
                <a:spcPts val="0"/>
              </a:spcAft>
              <a:buClr>
                <a:srgbClr val="3F3F3F"/>
              </a:buClr>
              <a:buSzPts val="1800"/>
              <a:buFont typeface="Arial"/>
              <a:buNone/>
            </a:pPr>
            <a:endParaRPr b="1" dirty="0"/>
          </a:p>
          <a:p>
            <a:pPr marL="457200" marR="0" lvl="0" indent="-342900" algn="l" rtl="0">
              <a:lnSpc>
                <a:spcPct val="100000"/>
              </a:lnSpc>
              <a:spcBef>
                <a:spcPts val="0"/>
              </a:spcBef>
              <a:spcAft>
                <a:spcPts val="0"/>
              </a:spcAft>
              <a:buClr>
                <a:srgbClr val="3F3F3F"/>
              </a:buClr>
              <a:buSzPts val="1800"/>
              <a:buFont typeface="Arial"/>
              <a:buChar char="•"/>
            </a:pPr>
            <a:r>
              <a:rPr lang="en-GB" b="1" dirty="0"/>
              <a:t>Revision guide</a:t>
            </a:r>
            <a:endParaRPr dirty="0"/>
          </a:p>
          <a:p>
            <a:pPr marL="457200" lvl="0" indent="-228600" algn="l" rtl="0">
              <a:lnSpc>
                <a:spcPct val="100000"/>
              </a:lnSpc>
              <a:spcBef>
                <a:spcPts val="0"/>
              </a:spcBef>
              <a:spcAft>
                <a:spcPts val="0"/>
              </a:spcAft>
              <a:buSzPts val="1800"/>
              <a:buNone/>
            </a:pPr>
            <a:endParaRPr b="1" dirty="0"/>
          </a:p>
          <a:p>
            <a:pPr marL="457200" lvl="0" indent="-342900" algn="l" rtl="0">
              <a:lnSpc>
                <a:spcPct val="100000"/>
              </a:lnSpc>
              <a:spcBef>
                <a:spcPts val="0"/>
              </a:spcBef>
              <a:spcAft>
                <a:spcPts val="0"/>
              </a:spcAft>
              <a:buSzPts val="1800"/>
              <a:buChar char="•"/>
            </a:pPr>
            <a:r>
              <a:rPr lang="en-GB" b="1" dirty="0"/>
              <a:t>Core Questions</a:t>
            </a:r>
            <a:endParaRPr dirty="0"/>
          </a:p>
          <a:p>
            <a:pPr marL="114300" lvl="0" indent="0" algn="l" rtl="0">
              <a:lnSpc>
                <a:spcPct val="100000"/>
              </a:lnSpc>
              <a:spcBef>
                <a:spcPts val="0"/>
              </a:spcBef>
              <a:spcAft>
                <a:spcPts val="0"/>
              </a:spcAft>
              <a:buSzPts val="1800"/>
              <a:buNone/>
            </a:pPr>
            <a:endParaRPr b="1" dirty="0"/>
          </a:p>
          <a:p>
            <a:pPr marL="457200" marR="0" lvl="0" indent="-342900" algn="l" rtl="0">
              <a:lnSpc>
                <a:spcPct val="100000"/>
              </a:lnSpc>
              <a:spcBef>
                <a:spcPts val="0"/>
              </a:spcBef>
              <a:spcAft>
                <a:spcPts val="0"/>
              </a:spcAft>
              <a:buClr>
                <a:srgbClr val="3F3F3F"/>
              </a:buClr>
              <a:buSzPts val="1800"/>
              <a:buFont typeface="Arial"/>
              <a:buChar char="•"/>
            </a:pPr>
            <a:r>
              <a:rPr lang="en-GB" b="1" dirty="0"/>
              <a:t>Read, cover, test, check</a:t>
            </a:r>
            <a:endParaRPr dirty="0"/>
          </a:p>
          <a:p>
            <a:pPr marL="114300" lvl="0" indent="0" algn="l" rtl="0">
              <a:lnSpc>
                <a:spcPct val="100000"/>
              </a:lnSpc>
              <a:spcBef>
                <a:spcPts val="0"/>
              </a:spcBef>
              <a:spcAft>
                <a:spcPts val="0"/>
              </a:spcAft>
              <a:buSzPts val="1800"/>
              <a:buNone/>
            </a:pPr>
            <a:br>
              <a:rPr lang="en-GB" dirty="0"/>
            </a:br>
            <a:br>
              <a:rPr lang="en-GB" dirty="0"/>
            </a:br>
            <a:br>
              <a:rPr lang="en-GB" dirty="0"/>
            </a:br>
            <a:endParaRPr dirty="0"/>
          </a:p>
        </p:txBody>
      </p:sp>
      <p:sp>
        <p:nvSpPr>
          <p:cNvPr id="389" name="Google Shape;389;p5"/>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30</a:t>
            </a:fld>
            <a:endParaRPr/>
          </a:p>
        </p:txBody>
      </p:sp>
      <p:sp>
        <p:nvSpPr>
          <p:cNvPr id="390" name="Google Shape;390;p5"/>
          <p:cNvSpPr txBox="1">
            <a:spLocks noGrp="1"/>
          </p:cNvSpPr>
          <p:nvPr>
            <p:ph type="body" idx="2"/>
          </p:nvPr>
        </p:nvSpPr>
        <p:spPr>
          <a:xfrm>
            <a:off x="6095999" y="1490135"/>
            <a:ext cx="5198533" cy="4686828"/>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GB" b="1"/>
              <a:t>Nov Mock</a:t>
            </a:r>
            <a:endParaRPr/>
          </a:p>
          <a:p>
            <a:pPr marL="457200" lvl="0" indent="-228600" algn="l" rtl="0">
              <a:lnSpc>
                <a:spcPct val="100000"/>
              </a:lnSpc>
              <a:spcBef>
                <a:spcPts val="0"/>
              </a:spcBef>
              <a:spcAft>
                <a:spcPts val="0"/>
              </a:spcAft>
              <a:buSzPts val="1800"/>
              <a:buNone/>
            </a:pPr>
            <a:endParaRPr b="1"/>
          </a:p>
          <a:p>
            <a:pPr marL="457200" lvl="0" indent="-342900" algn="l" rtl="0">
              <a:lnSpc>
                <a:spcPct val="100000"/>
              </a:lnSpc>
              <a:spcBef>
                <a:spcPts val="0"/>
              </a:spcBef>
              <a:spcAft>
                <a:spcPts val="0"/>
              </a:spcAft>
              <a:buSzPts val="1800"/>
              <a:buChar char="•"/>
            </a:pPr>
            <a:r>
              <a:rPr lang="en-GB" b="1"/>
              <a:t>Feb Mock</a:t>
            </a:r>
            <a:endParaRPr/>
          </a:p>
          <a:p>
            <a:pPr marL="457200" lvl="0" indent="-228600" algn="l" rtl="0">
              <a:lnSpc>
                <a:spcPct val="100000"/>
              </a:lnSpc>
              <a:spcBef>
                <a:spcPts val="0"/>
              </a:spcBef>
              <a:spcAft>
                <a:spcPts val="0"/>
              </a:spcAft>
              <a:buSzPts val="1800"/>
              <a:buNone/>
            </a:pPr>
            <a:endParaRPr b="1"/>
          </a:p>
          <a:p>
            <a:pPr marL="457200" lvl="0" indent="-342900" algn="l" rtl="0">
              <a:lnSpc>
                <a:spcPct val="100000"/>
              </a:lnSpc>
              <a:spcBef>
                <a:spcPts val="0"/>
              </a:spcBef>
              <a:spcAft>
                <a:spcPts val="0"/>
              </a:spcAft>
              <a:buSzPts val="1800"/>
              <a:buChar char="•"/>
            </a:pPr>
            <a:r>
              <a:rPr lang="en-GB" b="1"/>
              <a:t>End of topic tests </a:t>
            </a:r>
            <a:endParaRPr/>
          </a:p>
          <a:p>
            <a:pPr marL="114300" lvl="0" indent="0" algn="l" rtl="0">
              <a:lnSpc>
                <a:spcPct val="100000"/>
              </a:lnSpc>
              <a:spcBef>
                <a:spcPts val="0"/>
              </a:spcBef>
              <a:spcAft>
                <a:spcPts val="0"/>
              </a:spcAft>
              <a:buSzPts val="1800"/>
              <a:buNone/>
            </a:pPr>
            <a:br>
              <a:rPr lang="en-GB"/>
            </a:br>
            <a:br>
              <a:rPr lang="en-GB"/>
            </a:br>
            <a:br>
              <a:rPr lang="en-GB"/>
            </a:b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7de1253f8a_0_14"/>
          <p:cNvSpPr txBox="1">
            <a:spLocks noGrp="1"/>
          </p:cNvSpPr>
          <p:nvPr>
            <p:ph type="ctrTitle"/>
          </p:nvPr>
        </p:nvSpPr>
        <p:spPr>
          <a:xfrm>
            <a:off x="922867" y="4216400"/>
            <a:ext cx="10346400" cy="1600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F2F2F2"/>
              </a:buClr>
              <a:buSzPts val="4800"/>
              <a:buFont typeface="Quattrocento Sans"/>
              <a:buNone/>
            </a:pPr>
            <a:r>
              <a:rPr lang="en-GB" sz="4800">
                <a:solidFill>
                  <a:schemeClr val="dk1"/>
                </a:solidFill>
              </a:rPr>
              <a:t>Mental health, Attendance, opportunities and recognition.</a:t>
            </a:r>
            <a:endParaRPr>
              <a:solidFill>
                <a:schemeClr val="dk1"/>
              </a:solidFill>
            </a:endParaRPr>
          </a:p>
        </p:txBody>
      </p:sp>
      <p:sp>
        <p:nvSpPr>
          <p:cNvPr id="396" name="Google Shape;396;g27de1253f8a_0_14"/>
          <p:cNvSpPr txBox="1">
            <a:spLocks noGrp="1"/>
          </p:cNvSpPr>
          <p:nvPr>
            <p:ph type="subTitle" idx="1"/>
          </p:nvPr>
        </p:nvSpPr>
        <p:spPr>
          <a:xfrm>
            <a:off x="922867" y="5936190"/>
            <a:ext cx="10346400" cy="63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DEAF6"/>
              </a:buClr>
              <a:buSzPts val="1800"/>
              <a:buNone/>
            </a:pPr>
            <a:r>
              <a:rPr lang="en-GB" b="1">
                <a:solidFill>
                  <a:schemeClr val="dk1"/>
                </a:solidFill>
              </a:rPr>
              <a:t>Mr Gilkes- </a:t>
            </a:r>
            <a:r>
              <a:rPr lang="en-GB">
                <a:solidFill>
                  <a:schemeClr val="dk1"/>
                </a:solidFill>
              </a:rPr>
              <a:t>Director of KS4</a:t>
            </a:r>
            <a:endParaRPr>
              <a:solidFill>
                <a:schemeClr val="dk1"/>
              </a:solidFill>
            </a:endParaRPr>
          </a:p>
          <a:p>
            <a:pPr marL="0" lvl="0" indent="0" algn="ctr" rtl="0">
              <a:lnSpc>
                <a:spcPct val="100000"/>
              </a:lnSpc>
              <a:spcBef>
                <a:spcPts val="0"/>
              </a:spcBef>
              <a:spcAft>
                <a:spcPts val="0"/>
              </a:spcAft>
              <a:buClr>
                <a:srgbClr val="DDEAF6"/>
              </a:buClr>
              <a:buSzPts val="1800"/>
              <a:buNone/>
            </a:pPr>
            <a:endParaRPr>
              <a:solidFill>
                <a:schemeClr val="dk1"/>
              </a:solidFill>
            </a:endParaRPr>
          </a:p>
        </p:txBody>
      </p:sp>
      <p:pic>
        <p:nvPicPr>
          <p:cNvPr id="397" name="Google Shape;397;g27de1253f8a_0_14" descr="A picture containing logo&#10;&#10;Description automatically generated"/>
          <p:cNvPicPr preferRelativeResize="0"/>
          <p:nvPr/>
        </p:nvPicPr>
        <p:blipFill rotWithShape="1">
          <a:blip r:embed="rId3">
            <a:alphaModFix/>
          </a:blip>
          <a:srcRect/>
          <a:stretch/>
        </p:blipFill>
        <p:spPr>
          <a:xfrm>
            <a:off x="1" y="0"/>
            <a:ext cx="3393858" cy="6163733"/>
          </a:xfrm>
          <a:prstGeom prst="rect">
            <a:avLst/>
          </a:prstGeom>
          <a:noFill/>
          <a:ln>
            <a:noFill/>
          </a:ln>
        </p:spPr>
      </p:pic>
      <p:pic>
        <p:nvPicPr>
          <p:cNvPr id="398" name="Google Shape;398;g27de1253f8a_0_14"/>
          <p:cNvPicPr preferRelativeResize="0"/>
          <p:nvPr/>
        </p:nvPicPr>
        <p:blipFill rotWithShape="1">
          <a:blip r:embed="rId4">
            <a:alphaModFix/>
          </a:blip>
          <a:srcRect/>
          <a:stretch/>
        </p:blipFill>
        <p:spPr>
          <a:xfrm>
            <a:off x="2971365" y="286710"/>
            <a:ext cx="6249269" cy="394156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5"/>
          <p:cNvSpPr txBox="1">
            <a:spLocks noGrp="1"/>
          </p:cNvSpPr>
          <p:nvPr>
            <p:ph type="title"/>
          </p:nvPr>
        </p:nvSpPr>
        <p:spPr>
          <a:xfrm>
            <a:off x="406400" y="365126"/>
            <a:ext cx="10312398" cy="97260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a:t>Natalie Hunt – A mentally healthy approach to exams</a:t>
            </a:r>
            <a:endParaRPr/>
          </a:p>
        </p:txBody>
      </p:sp>
      <p:sp>
        <p:nvSpPr>
          <p:cNvPr id="404" name="Google Shape;404;p25"/>
          <p:cNvSpPr txBox="1">
            <a:spLocks noGrp="1"/>
          </p:cNvSpPr>
          <p:nvPr>
            <p:ph type="body" idx="1"/>
          </p:nvPr>
        </p:nvSpPr>
        <p:spPr>
          <a:xfrm>
            <a:off x="406399" y="1490135"/>
            <a:ext cx="10312398" cy="4686828"/>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800"/>
              <a:buChar char="•"/>
            </a:pPr>
            <a:r>
              <a:rPr lang="en-GB" u="sng">
                <a:solidFill>
                  <a:schemeClr val="hlink"/>
                </a:solidFill>
                <a:hlinkClick r:id="rId3"/>
              </a:rPr>
              <a:t>https://drive.google.com/file/d/1j0PLEzIbsi9zVbjpGzBRPnReNUVR5lwD/view?usp=drive_link</a:t>
            </a:r>
            <a:r>
              <a:rPr lang="en-GB"/>
              <a:t> </a:t>
            </a:r>
            <a:endParaRPr/>
          </a:p>
        </p:txBody>
      </p:sp>
      <p:sp>
        <p:nvSpPr>
          <p:cNvPr id="405" name="Google Shape;405;p25"/>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32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3049de9c02d_0_74"/>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a:t>Mental Health &amp; Wellbeing</a:t>
            </a:r>
            <a:endParaRPr/>
          </a:p>
        </p:txBody>
      </p:sp>
      <p:sp>
        <p:nvSpPr>
          <p:cNvPr id="411" name="Google Shape;411;g3049de9c02d_0_74"/>
          <p:cNvSpPr txBox="1">
            <a:spLocks noGrp="1"/>
          </p:cNvSpPr>
          <p:nvPr>
            <p:ph type="body" idx="1"/>
          </p:nvPr>
        </p:nvSpPr>
        <p:spPr>
          <a:xfrm>
            <a:off x="406400" y="1490135"/>
            <a:ext cx="5367900" cy="468690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800"/>
              <a:buNone/>
            </a:pPr>
            <a:r>
              <a:rPr lang="en-GB" b="1"/>
              <a:t>For All:</a:t>
            </a:r>
            <a:endParaRPr b="1"/>
          </a:p>
          <a:p>
            <a:pPr marL="514350" lvl="0" indent="-171450" algn="l" rtl="0">
              <a:lnSpc>
                <a:spcPct val="100000"/>
              </a:lnSpc>
              <a:spcBef>
                <a:spcPts val="0"/>
              </a:spcBef>
              <a:spcAft>
                <a:spcPts val="0"/>
              </a:spcAft>
              <a:buSzPts val="1800"/>
              <a:buNone/>
            </a:pPr>
            <a:endParaRPr/>
          </a:p>
          <a:p>
            <a:pPr marL="514350" lvl="0" indent="-285750" algn="l" rtl="0">
              <a:lnSpc>
                <a:spcPct val="100000"/>
              </a:lnSpc>
              <a:spcBef>
                <a:spcPts val="0"/>
              </a:spcBef>
              <a:spcAft>
                <a:spcPts val="0"/>
              </a:spcAft>
              <a:buSzPts val="1800"/>
              <a:buChar char="•"/>
            </a:pPr>
            <a:r>
              <a:rPr lang="en-GB"/>
              <a:t>Embedded within Personal Development sessions</a:t>
            </a:r>
            <a:endParaRPr/>
          </a:p>
          <a:p>
            <a:pPr marL="514350" lvl="0" indent="-285750" algn="l" rtl="0">
              <a:lnSpc>
                <a:spcPct val="100000"/>
              </a:lnSpc>
              <a:spcBef>
                <a:spcPts val="0"/>
              </a:spcBef>
              <a:spcAft>
                <a:spcPts val="0"/>
              </a:spcAft>
              <a:buSzPts val="1800"/>
              <a:buChar char="•"/>
            </a:pPr>
            <a:r>
              <a:rPr lang="en-GB"/>
              <a:t>Assemblies - CAMHS and NH.</a:t>
            </a:r>
            <a:endParaRPr/>
          </a:p>
          <a:p>
            <a:pPr marL="514350" lvl="0" indent="-285750" algn="l" rtl="0">
              <a:lnSpc>
                <a:spcPct val="100000"/>
              </a:lnSpc>
              <a:spcBef>
                <a:spcPts val="0"/>
              </a:spcBef>
              <a:spcAft>
                <a:spcPts val="0"/>
              </a:spcAft>
              <a:buSzPts val="1800"/>
              <a:buChar char="•"/>
            </a:pPr>
            <a:r>
              <a:rPr lang="en-GB"/>
              <a:t>Tutors/pastoral team</a:t>
            </a:r>
            <a:endParaRPr/>
          </a:p>
          <a:p>
            <a:pPr marL="514350" lvl="0" indent="-285750" algn="l" rtl="0">
              <a:lnSpc>
                <a:spcPct val="100000"/>
              </a:lnSpc>
              <a:spcBef>
                <a:spcPts val="0"/>
              </a:spcBef>
              <a:spcAft>
                <a:spcPts val="0"/>
              </a:spcAft>
              <a:buSzPts val="1800"/>
              <a:buChar char="•"/>
            </a:pPr>
            <a:r>
              <a:rPr lang="en-GB"/>
              <a:t>Online resources</a:t>
            </a:r>
            <a:endParaRPr/>
          </a:p>
          <a:p>
            <a:pPr marL="514350" lvl="0" indent="-171450" algn="l" rtl="0">
              <a:lnSpc>
                <a:spcPct val="100000"/>
              </a:lnSpc>
              <a:spcBef>
                <a:spcPts val="0"/>
              </a:spcBef>
              <a:spcAft>
                <a:spcPts val="0"/>
              </a:spcAft>
              <a:buSzPts val="1800"/>
              <a:buNone/>
            </a:pPr>
            <a:endParaRPr/>
          </a:p>
          <a:p>
            <a:pPr marL="228600" lvl="0" indent="0" algn="l" rtl="0">
              <a:lnSpc>
                <a:spcPct val="100000"/>
              </a:lnSpc>
              <a:spcBef>
                <a:spcPts val="0"/>
              </a:spcBef>
              <a:spcAft>
                <a:spcPts val="0"/>
              </a:spcAft>
              <a:buSzPts val="1800"/>
              <a:buNone/>
            </a:pPr>
            <a:r>
              <a:rPr lang="en-GB" b="1"/>
              <a:t>Referred:</a:t>
            </a:r>
            <a:endParaRPr b="1"/>
          </a:p>
          <a:p>
            <a:pPr marL="514350" lvl="0" indent="-171450" algn="l" rtl="0">
              <a:lnSpc>
                <a:spcPct val="100000"/>
              </a:lnSpc>
              <a:spcBef>
                <a:spcPts val="0"/>
              </a:spcBef>
              <a:spcAft>
                <a:spcPts val="0"/>
              </a:spcAft>
              <a:buSzPts val="1800"/>
              <a:buNone/>
            </a:pPr>
            <a:endParaRPr/>
          </a:p>
          <a:p>
            <a:pPr marL="514350" lvl="0" indent="-285750" algn="l" rtl="0">
              <a:lnSpc>
                <a:spcPct val="100000"/>
              </a:lnSpc>
              <a:spcBef>
                <a:spcPts val="0"/>
              </a:spcBef>
              <a:spcAft>
                <a:spcPts val="0"/>
              </a:spcAft>
              <a:buSzPts val="1800"/>
              <a:buChar char="•"/>
            </a:pPr>
            <a:r>
              <a:rPr lang="en-GB"/>
              <a:t>Exam stress groups.</a:t>
            </a:r>
            <a:endParaRPr/>
          </a:p>
          <a:p>
            <a:pPr marL="514350" lvl="0" indent="-285750" algn="l" rtl="0">
              <a:lnSpc>
                <a:spcPct val="100000"/>
              </a:lnSpc>
              <a:spcBef>
                <a:spcPts val="0"/>
              </a:spcBef>
              <a:spcAft>
                <a:spcPts val="0"/>
              </a:spcAft>
              <a:buSzPts val="1800"/>
              <a:buChar char="•"/>
            </a:pPr>
            <a:r>
              <a:rPr lang="en-GB"/>
              <a:t>School Counsellor.</a:t>
            </a:r>
            <a:endParaRPr/>
          </a:p>
          <a:p>
            <a:pPr marL="514350" lvl="0" indent="-285750" algn="l" rtl="0">
              <a:lnSpc>
                <a:spcPct val="100000"/>
              </a:lnSpc>
              <a:spcBef>
                <a:spcPts val="0"/>
              </a:spcBef>
              <a:spcAft>
                <a:spcPts val="0"/>
              </a:spcAft>
              <a:buSzPts val="1800"/>
              <a:buChar char="•"/>
            </a:pPr>
            <a:r>
              <a:rPr lang="en-GB"/>
              <a:t>CAMHS in reach groups. </a:t>
            </a:r>
            <a:endParaRPr/>
          </a:p>
          <a:p>
            <a:pPr marL="514350" lvl="0" indent="-285750" algn="l" rtl="0">
              <a:lnSpc>
                <a:spcPct val="100000"/>
              </a:lnSpc>
              <a:spcBef>
                <a:spcPts val="0"/>
              </a:spcBef>
              <a:spcAft>
                <a:spcPts val="0"/>
              </a:spcAft>
              <a:buSzPts val="1800"/>
              <a:buChar char="•"/>
            </a:pPr>
            <a:r>
              <a:rPr lang="en-GB"/>
              <a:t>Other external agencies</a:t>
            </a:r>
            <a:endParaRPr/>
          </a:p>
          <a:p>
            <a:pPr marL="457200" marR="0" lvl="0" indent="-228600" algn="l" rtl="0">
              <a:lnSpc>
                <a:spcPct val="100000"/>
              </a:lnSpc>
              <a:spcBef>
                <a:spcPts val="0"/>
              </a:spcBef>
              <a:spcAft>
                <a:spcPts val="0"/>
              </a:spcAft>
              <a:buClr>
                <a:srgbClr val="3F3F3F"/>
              </a:buClr>
              <a:buSzPts val="1800"/>
              <a:buFont typeface="Arial"/>
              <a:buNone/>
            </a:pPr>
            <a:endParaRPr/>
          </a:p>
        </p:txBody>
      </p:sp>
      <p:sp>
        <p:nvSpPr>
          <p:cNvPr id="412" name="Google Shape;412;g3049de9c02d_0_74"/>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33</a:t>
            </a:fld>
            <a:endParaRPr/>
          </a:p>
        </p:txBody>
      </p:sp>
      <p:sp>
        <p:nvSpPr>
          <p:cNvPr id="413" name="Google Shape;413;g3049de9c02d_0_74"/>
          <p:cNvSpPr txBox="1">
            <a:spLocks noGrp="1"/>
          </p:cNvSpPr>
          <p:nvPr>
            <p:ph type="body" idx="2"/>
          </p:nvPr>
        </p:nvSpPr>
        <p:spPr>
          <a:xfrm>
            <a:off x="6095999" y="1490135"/>
            <a:ext cx="5198400" cy="46869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3F3F3F"/>
              </a:buClr>
              <a:buSzPts val="1800"/>
              <a:buFont typeface="Arial"/>
              <a:buNone/>
            </a:pPr>
            <a:r>
              <a:rPr lang="en-GB" sz="2200" b="1" u="sng"/>
              <a:t>NHS - 5 Ways to Wellbeing:</a:t>
            </a:r>
            <a:endParaRPr sz="2200" b="1" u="sng"/>
          </a:p>
        </p:txBody>
      </p:sp>
      <p:pic>
        <p:nvPicPr>
          <p:cNvPr id="414" name="Google Shape;414;g3049de9c02d_0_74"/>
          <p:cNvPicPr preferRelativeResize="0"/>
          <p:nvPr/>
        </p:nvPicPr>
        <p:blipFill rotWithShape="1">
          <a:blip r:embed="rId3">
            <a:alphaModFix/>
          </a:blip>
          <a:srcRect l="20128" t="50893" r="59313" b="15109"/>
          <a:stretch/>
        </p:blipFill>
        <p:spPr>
          <a:xfrm>
            <a:off x="6437050" y="2014025"/>
            <a:ext cx="3975432" cy="36980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1">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1">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6"/>
          <p:cNvSpPr txBox="1">
            <a:spLocks noGrp="1"/>
          </p:cNvSpPr>
          <p:nvPr>
            <p:ph type="title"/>
          </p:nvPr>
        </p:nvSpPr>
        <p:spPr>
          <a:xfrm>
            <a:off x="406400" y="365126"/>
            <a:ext cx="10312398" cy="97260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a:t>Impact of attendance</a:t>
            </a:r>
            <a:endParaRPr/>
          </a:p>
        </p:txBody>
      </p:sp>
      <p:sp>
        <p:nvSpPr>
          <p:cNvPr id="420" name="Google Shape;420;p16"/>
          <p:cNvSpPr txBox="1">
            <a:spLocks noGrp="1"/>
          </p:cNvSpPr>
          <p:nvPr>
            <p:ph type="body" idx="1"/>
          </p:nvPr>
        </p:nvSpPr>
        <p:spPr>
          <a:xfrm>
            <a:off x="406400" y="1209478"/>
            <a:ext cx="10312398" cy="5037318"/>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800"/>
              <a:buChar char="•"/>
            </a:pPr>
            <a:r>
              <a:rPr lang="en-GB" sz="2500"/>
              <a:t>150 days before year 11 exams.</a:t>
            </a:r>
            <a:endParaRPr sz="2500"/>
          </a:p>
          <a:p>
            <a:pPr marL="514350" lvl="0" indent="-285750" algn="l" rtl="0">
              <a:lnSpc>
                <a:spcPct val="100000"/>
              </a:lnSpc>
              <a:spcBef>
                <a:spcPts val="0"/>
              </a:spcBef>
              <a:spcAft>
                <a:spcPts val="0"/>
              </a:spcAft>
              <a:buSzPts val="1800"/>
              <a:buChar char="•"/>
            </a:pPr>
            <a:r>
              <a:rPr lang="en-GB" sz="2500"/>
              <a:t>17+ days absent 🡪 Did not achieve 9-4 E/M.</a:t>
            </a:r>
            <a:endParaRPr/>
          </a:p>
          <a:p>
            <a:pPr marL="514350" lvl="0" indent="-285750" algn="l" rtl="0">
              <a:lnSpc>
                <a:spcPct val="100000"/>
              </a:lnSpc>
              <a:spcBef>
                <a:spcPts val="0"/>
              </a:spcBef>
              <a:spcAft>
                <a:spcPts val="0"/>
              </a:spcAft>
              <a:buSzPts val="1800"/>
              <a:buChar char="•"/>
            </a:pPr>
            <a:r>
              <a:rPr lang="en-GB" sz="2500"/>
              <a:t>&lt;5 days absent 🡪 Did achieve 9-4 E/M </a:t>
            </a:r>
            <a:endParaRPr/>
          </a:p>
          <a:p>
            <a:pPr marL="514350" lvl="0" indent="-285750" algn="l" rtl="0">
              <a:lnSpc>
                <a:spcPct val="100000"/>
              </a:lnSpc>
              <a:spcBef>
                <a:spcPts val="0"/>
              </a:spcBef>
              <a:spcAft>
                <a:spcPts val="0"/>
              </a:spcAft>
              <a:buSzPts val="1800"/>
              <a:buChar char="•"/>
            </a:pPr>
            <a:r>
              <a:rPr lang="en-GB" sz="2500"/>
              <a:t>84% of students with full attendance 🡪 9-4 in E/M.</a:t>
            </a:r>
            <a:endParaRPr sz="2500"/>
          </a:p>
          <a:p>
            <a:pPr marL="514350" lvl="0" indent="-285750" algn="l" rtl="0">
              <a:lnSpc>
                <a:spcPct val="100000"/>
              </a:lnSpc>
              <a:spcBef>
                <a:spcPts val="0"/>
              </a:spcBef>
              <a:spcAft>
                <a:spcPts val="0"/>
              </a:spcAft>
              <a:buSzPts val="1800"/>
              <a:buChar char="•"/>
            </a:pPr>
            <a:r>
              <a:rPr lang="en-GB" sz="2500"/>
              <a:t>35% for students who were PA 🡪 9-4 in E/M.</a:t>
            </a:r>
            <a:endParaRPr/>
          </a:p>
          <a:p>
            <a:pPr marL="514350" lvl="0" indent="-285750" algn="l" rtl="0">
              <a:lnSpc>
                <a:spcPct val="100000"/>
              </a:lnSpc>
              <a:spcBef>
                <a:spcPts val="0"/>
              </a:spcBef>
              <a:spcAft>
                <a:spcPts val="0"/>
              </a:spcAft>
              <a:buSzPts val="1800"/>
              <a:buChar char="•"/>
            </a:pPr>
            <a:r>
              <a:rPr lang="en-GB" sz="2500"/>
              <a:t>Students who increased their attendance by 5 % (8 days) were twice as likely to pass GCSE English and Maths (DfE 2024)</a:t>
            </a:r>
            <a:endParaRPr/>
          </a:p>
          <a:p>
            <a:pPr marL="514350" lvl="0" indent="-285750" algn="l" rtl="0">
              <a:lnSpc>
                <a:spcPct val="100000"/>
              </a:lnSpc>
              <a:spcBef>
                <a:spcPts val="0"/>
              </a:spcBef>
              <a:spcAft>
                <a:spcPts val="0"/>
              </a:spcAft>
              <a:buSzPts val="1800"/>
              <a:buChar char="•"/>
            </a:pPr>
            <a:r>
              <a:rPr lang="en-GB" sz="2500"/>
              <a:t>A high attendance leads to a greater chance of success for most people</a:t>
            </a:r>
            <a:endParaRPr/>
          </a:p>
          <a:p>
            <a:pPr marL="514350" lvl="0" indent="-285750" algn="l" rtl="0">
              <a:lnSpc>
                <a:spcPct val="100000"/>
              </a:lnSpc>
              <a:spcBef>
                <a:spcPts val="0"/>
              </a:spcBef>
              <a:spcAft>
                <a:spcPts val="0"/>
              </a:spcAft>
              <a:buSzPts val="1800"/>
              <a:buChar char="•"/>
            </a:pPr>
            <a:r>
              <a:rPr lang="en-GB" sz="2500"/>
              <a:t>Increased contact, recognition and support for good attendance throughout the year.</a:t>
            </a:r>
            <a:endParaRPr/>
          </a:p>
          <a:p>
            <a:pPr marL="514350" lvl="0" indent="-285750" algn="l" rtl="0">
              <a:lnSpc>
                <a:spcPct val="100000"/>
              </a:lnSpc>
              <a:spcBef>
                <a:spcPts val="0"/>
              </a:spcBef>
              <a:spcAft>
                <a:spcPts val="0"/>
              </a:spcAft>
              <a:buSzPts val="1800"/>
              <a:buChar char="•"/>
            </a:pPr>
            <a:r>
              <a:rPr lang="en-GB" sz="2500"/>
              <a:t>Please see the attendance guide on the school website for more information.</a:t>
            </a:r>
            <a:endParaRPr sz="2500"/>
          </a:p>
        </p:txBody>
      </p:sp>
      <p:sp>
        <p:nvSpPr>
          <p:cNvPr id="421" name="Google Shape;421;p16"/>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34</a:t>
            </a:fld>
            <a:endParaRPr/>
          </a:p>
        </p:txBody>
      </p:sp>
      <p:sp>
        <p:nvSpPr>
          <p:cNvPr id="422" name="Google Shape;422;p16"/>
          <p:cNvSpPr txBox="1"/>
          <p:nvPr/>
        </p:nvSpPr>
        <p:spPr>
          <a:xfrm>
            <a:off x="117231" y="6413698"/>
            <a:ext cx="97848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https://explore-education-statistics.service.gov.uk/find-statistics/the-link-between-absence-and-attainment-at-ks2-and-ks4</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3049de9c02d_0_60"/>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a:t>Careers advice</a:t>
            </a:r>
            <a:endParaRPr/>
          </a:p>
        </p:txBody>
      </p:sp>
      <p:sp>
        <p:nvSpPr>
          <p:cNvPr id="428" name="Google Shape;428;g3049de9c02d_0_60"/>
          <p:cNvSpPr txBox="1">
            <a:spLocks noGrp="1"/>
          </p:cNvSpPr>
          <p:nvPr>
            <p:ph type="body" idx="1"/>
          </p:nvPr>
        </p:nvSpPr>
        <p:spPr>
          <a:xfrm>
            <a:off x="406399" y="1490135"/>
            <a:ext cx="6936600" cy="4686900"/>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1000"/>
              </a:spcBef>
              <a:spcAft>
                <a:spcPts val="0"/>
              </a:spcAft>
              <a:buSzPts val="1800"/>
              <a:buChar char="•"/>
            </a:pPr>
            <a:r>
              <a:rPr lang="en-GB" sz="2000"/>
              <a:t>Careers advisor interviews</a:t>
            </a:r>
            <a:endParaRPr sz="2000"/>
          </a:p>
          <a:p>
            <a:pPr marL="342900" lvl="0" indent="-342900" algn="l" rtl="0">
              <a:lnSpc>
                <a:spcPct val="110000"/>
              </a:lnSpc>
              <a:spcBef>
                <a:spcPts val="1000"/>
              </a:spcBef>
              <a:spcAft>
                <a:spcPts val="0"/>
              </a:spcAft>
              <a:buSzPts val="1800"/>
              <a:buChar char="•"/>
            </a:pPr>
            <a:r>
              <a:rPr lang="en-GB" sz="2000"/>
              <a:t>Personal Development curriculum.</a:t>
            </a:r>
            <a:endParaRPr/>
          </a:p>
          <a:p>
            <a:pPr marL="342900" lvl="0" indent="-342900" algn="l" rtl="0">
              <a:lnSpc>
                <a:spcPct val="110000"/>
              </a:lnSpc>
              <a:spcBef>
                <a:spcPts val="1000"/>
              </a:spcBef>
              <a:spcAft>
                <a:spcPts val="0"/>
              </a:spcAft>
              <a:buSzPts val="1800"/>
              <a:buChar char="•"/>
            </a:pPr>
            <a:r>
              <a:rPr lang="en-GB" sz="2000"/>
              <a:t>Apprenticeship workshops</a:t>
            </a:r>
            <a:endParaRPr sz="2000"/>
          </a:p>
          <a:p>
            <a:pPr marL="342900" lvl="0" indent="-342900" algn="l" rtl="0">
              <a:lnSpc>
                <a:spcPct val="110000"/>
              </a:lnSpc>
              <a:spcBef>
                <a:spcPts val="1000"/>
              </a:spcBef>
              <a:spcAft>
                <a:spcPts val="0"/>
              </a:spcAft>
              <a:buSzPts val="2000"/>
              <a:buChar char="•"/>
            </a:pPr>
            <a:r>
              <a:rPr lang="en-GB" sz="2000"/>
              <a:t>Mock interviews</a:t>
            </a:r>
            <a:endParaRPr sz="2000"/>
          </a:p>
          <a:p>
            <a:pPr marL="342900" lvl="0" indent="-342900" algn="l" rtl="0">
              <a:lnSpc>
                <a:spcPct val="110000"/>
              </a:lnSpc>
              <a:spcBef>
                <a:spcPts val="1000"/>
              </a:spcBef>
              <a:spcAft>
                <a:spcPts val="0"/>
              </a:spcAft>
              <a:buSzPts val="2000"/>
              <a:buChar char="•"/>
            </a:pPr>
            <a:r>
              <a:rPr lang="en-GB" sz="2000"/>
              <a:t>Abingdon and Witney college</a:t>
            </a:r>
            <a:endParaRPr sz="2000"/>
          </a:p>
        </p:txBody>
      </p:sp>
      <p:sp>
        <p:nvSpPr>
          <p:cNvPr id="429" name="Google Shape;429;g3049de9c02d_0_60"/>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FFFFFF"/>
                </a:solidFill>
                <a:latin typeface="Calibri"/>
                <a:ea typeface="Calibri"/>
                <a:cs typeface="Calibri"/>
                <a:sym typeface="Calibri"/>
              </a:rPr>
              <a:t>35</a:t>
            </a:fld>
            <a:endParaRPr sz="1200" b="1"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3049de9c02d_0_67"/>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u="sng">
                <a:solidFill>
                  <a:schemeClr val="hlink"/>
                </a:solidFill>
                <a:hlinkClick r:id="rId3"/>
              </a:rPr>
              <a:t>Abingdon and Witney College</a:t>
            </a:r>
            <a:endParaRPr/>
          </a:p>
        </p:txBody>
      </p:sp>
      <p:sp>
        <p:nvSpPr>
          <p:cNvPr id="435" name="Google Shape;435;g3049de9c02d_0_67"/>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36</a:t>
            </a:fld>
            <a:endParaRPr/>
          </a:p>
        </p:txBody>
      </p:sp>
      <p:sp>
        <p:nvSpPr>
          <p:cNvPr id="436" name="Google Shape;436;g3049de9c02d_0_67"/>
          <p:cNvSpPr txBox="1">
            <a:spLocks noGrp="1"/>
          </p:cNvSpPr>
          <p:nvPr>
            <p:ph type="body" idx="1"/>
          </p:nvPr>
        </p:nvSpPr>
        <p:spPr>
          <a:xfrm>
            <a:off x="406400" y="1490135"/>
            <a:ext cx="4862700" cy="46869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rgbClr val="3F3F3F"/>
              </a:buClr>
              <a:buSzPts val="1800"/>
              <a:buFont typeface="Arial"/>
              <a:buChar char="•"/>
            </a:pPr>
            <a:r>
              <a:rPr lang="en-GB" sz="2800" u="sng">
                <a:solidFill>
                  <a:schemeClr val="hlink"/>
                </a:solidFill>
              </a:rPr>
              <a:t>Go to their website </a:t>
            </a:r>
            <a:r>
              <a:rPr lang="en-GB" sz="2800"/>
              <a:t>for course information and entry requirements</a:t>
            </a:r>
            <a:endParaRPr/>
          </a:p>
          <a:p>
            <a:pPr marL="457200" marR="0" lvl="0" indent="-342900" algn="l" rtl="0">
              <a:lnSpc>
                <a:spcPct val="100000"/>
              </a:lnSpc>
              <a:spcBef>
                <a:spcPts val="0"/>
              </a:spcBef>
              <a:spcAft>
                <a:spcPts val="0"/>
              </a:spcAft>
              <a:buClr>
                <a:srgbClr val="3F3F3F"/>
              </a:buClr>
              <a:buSzPts val="1800"/>
              <a:buFont typeface="Arial"/>
              <a:buChar char="•"/>
            </a:pPr>
            <a:r>
              <a:rPr lang="en-GB" sz="2800"/>
              <a:t>Regular open days advertised online</a:t>
            </a:r>
            <a:endParaRPr/>
          </a:p>
          <a:p>
            <a:pPr marL="457200" marR="0" lvl="0" indent="-342900" algn="l" rtl="0">
              <a:lnSpc>
                <a:spcPct val="100000"/>
              </a:lnSpc>
              <a:spcBef>
                <a:spcPts val="0"/>
              </a:spcBef>
              <a:spcAft>
                <a:spcPts val="0"/>
              </a:spcAft>
              <a:buClr>
                <a:srgbClr val="3F3F3F"/>
              </a:buClr>
              <a:buSzPts val="1800"/>
              <a:buFont typeface="Arial"/>
              <a:buChar char="•"/>
            </a:pPr>
            <a:r>
              <a:rPr lang="en-GB" sz="2800"/>
              <a:t>Assemblies from AWC staff </a:t>
            </a:r>
            <a:endParaRPr/>
          </a:p>
        </p:txBody>
      </p:sp>
      <p:pic>
        <p:nvPicPr>
          <p:cNvPr id="437" name="Google Shape;437;g3049de9c02d_0_67" descr="A building with a sign on the side&#10;&#10;Description automatically generated"/>
          <p:cNvPicPr preferRelativeResize="0"/>
          <p:nvPr/>
        </p:nvPicPr>
        <p:blipFill rotWithShape="1">
          <a:blip r:embed="rId4">
            <a:alphaModFix/>
          </a:blip>
          <a:srcRect/>
          <a:stretch/>
        </p:blipFill>
        <p:spPr>
          <a:xfrm>
            <a:off x="5689600" y="1771100"/>
            <a:ext cx="6197301" cy="3253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GB"/>
              <a:t>Sixth Form Overview – JMF6</a:t>
            </a:r>
            <a:endParaRPr/>
          </a:p>
        </p:txBody>
      </p:sp>
      <p:sp>
        <p:nvSpPr>
          <p:cNvPr id="443" name="Google Shape;443;p6"/>
          <p:cNvSpPr txBox="1">
            <a:spLocks noGrp="1"/>
          </p:cNvSpPr>
          <p:nvPr>
            <p:ph type="body" idx="1"/>
          </p:nvPr>
        </p:nvSpPr>
        <p:spPr>
          <a:xfrm>
            <a:off x="406399" y="1490135"/>
            <a:ext cx="6936600" cy="4686900"/>
          </a:xfrm>
          <a:prstGeom prst="rect">
            <a:avLst/>
          </a:prstGeom>
          <a:noFill/>
          <a:ln>
            <a:noFill/>
          </a:ln>
        </p:spPr>
        <p:txBody>
          <a:bodyPr spcFirstLastPara="1" wrap="square" lIns="91425" tIns="45700" rIns="91425" bIns="45700" anchor="t" anchorCtr="0">
            <a:noAutofit/>
          </a:bodyPr>
          <a:lstStyle/>
          <a:p>
            <a:pPr marL="342900" lvl="0" indent="-342900" algn="l" rtl="0">
              <a:lnSpc>
                <a:spcPct val="110000"/>
              </a:lnSpc>
              <a:spcBef>
                <a:spcPts val="1000"/>
              </a:spcBef>
              <a:spcAft>
                <a:spcPts val="0"/>
              </a:spcAft>
              <a:buSzPts val="1800"/>
              <a:buChar char="•"/>
            </a:pPr>
            <a:r>
              <a:rPr lang="en-GB" sz="2000"/>
              <a:t>Joint sixth form</a:t>
            </a:r>
            <a:endParaRPr/>
          </a:p>
          <a:p>
            <a:pPr marL="342900" lvl="0" indent="-342900" algn="l" rtl="0">
              <a:lnSpc>
                <a:spcPct val="110000"/>
              </a:lnSpc>
              <a:spcBef>
                <a:spcPts val="1000"/>
              </a:spcBef>
              <a:spcAft>
                <a:spcPts val="0"/>
              </a:spcAft>
              <a:buSzPts val="1800"/>
              <a:buChar char="•"/>
            </a:pPr>
            <a:r>
              <a:rPr lang="en-GB" sz="2000"/>
              <a:t>Approx. 40% of students stay on after Year 11 for JMF6</a:t>
            </a:r>
            <a:endParaRPr/>
          </a:p>
          <a:p>
            <a:pPr marL="342900" lvl="0" indent="-342900" algn="l" rtl="0">
              <a:lnSpc>
                <a:spcPct val="110000"/>
              </a:lnSpc>
              <a:spcBef>
                <a:spcPts val="1000"/>
              </a:spcBef>
              <a:spcAft>
                <a:spcPts val="0"/>
              </a:spcAft>
              <a:buSzPts val="1800"/>
              <a:buChar char="•"/>
            </a:pPr>
            <a:r>
              <a:rPr lang="en-GB" sz="2000"/>
              <a:t>Joint provision with FHS – offering a wide breadth of A Levels.</a:t>
            </a:r>
            <a:endParaRPr/>
          </a:p>
          <a:p>
            <a:pPr marL="342900" lvl="0" indent="-342900" algn="l" rtl="0">
              <a:lnSpc>
                <a:spcPct val="110000"/>
              </a:lnSpc>
              <a:spcBef>
                <a:spcPts val="1000"/>
              </a:spcBef>
              <a:spcAft>
                <a:spcPts val="0"/>
              </a:spcAft>
              <a:buSzPts val="1800"/>
              <a:buChar char="•"/>
            </a:pPr>
            <a:r>
              <a:rPr lang="en-GB" sz="2000"/>
              <a:t>Majority progress to undergraduate study, including Oxbridge &amp; Medicine</a:t>
            </a:r>
            <a:endParaRPr/>
          </a:p>
          <a:p>
            <a:pPr marL="342900" lvl="0" indent="-342900" algn="l" rtl="0">
              <a:lnSpc>
                <a:spcPct val="110000"/>
              </a:lnSpc>
              <a:spcBef>
                <a:spcPts val="1000"/>
              </a:spcBef>
              <a:spcAft>
                <a:spcPts val="0"/>
              </a:spcAft>
              <a:buSzPts val="1800"/>
              <a:buChar char="•"/>
            </a:pPr>
            <a:r>
              <a:rPr lang="en-GB" sz="2000"/>
              <a:t>Others secure high-quality apprenticeships.</a:t>
            </a:r>
            <a:endParaRPr/>
          </a:p>
          <a:p>
            <a:pPr marL="342900" lvl="0" indent="-342900" algn="l" rtl="0">
              <a:lnSpc>
                <a:spcPct val="110000"/>
              </a:lnSpc>
              <a:spcBef>
                <a:spcPts val="1000"/>
              </a:spcBef>
              <a:spcAft>
                <a:spcPts val="0"/>
              </a:spcAft>
              <a:buSzPts val="1800"/>
              <a:buChar char="•"/>
            </a:pPr>
            <a:r>
              <a:rPr lang="en-GB" sz="2000"/>
              <a:t>Entry Requirements: Grade 5 at GCSE in the subject or nearest relative subject.</a:t>
            </a:r>
            <a:endParaRPr/>
          </a:p>
          <a:p>
            <a:pPr marL="342900" lvl="0" indent="-342900" algn="l" rtl="0">
              <a:lnSpc>
                <a:spcPct val="110000"/>
              </a:lnSpc>
              <a:spcBef>
                <a:spcPts val="1000"/>
              </a:spcBef>
              <a:spcAft>
                <a:spcPts val="0"/>
              </a:spcAft>
              <a:buSzPts val="1800"/>
              <a:buChar char="•"/>
            </a:pPr>
            <a:r>
              <a:rPr lang="en-GB" sz="2000"/>
              <a:t>Full details available on the website. </a:t>
            </a:r>
            <a:r>
              <a:rPr lang="en-GB" sz="2000" u="sng">
                <a:solidFill>
                  <a:schemeClr val="hlink"/>
                </a:solidFill>
                <a:hlinkClick r:id="rId3"/>
              </a:rPr>
              <a:t>https://www.jmf6.org</a:t>
            </a:r>
            <a:r>
              <a:rPr lang="en-GB" sz="2000"/>
              <a:t> </a:t>
            </a:r>
            <a:endParaRPr sz="2000"/>
          </a:p>
        </p:txBody>
      </p:sp>
      <p:sp>
        <p:nvSpPr>
          <p:cNvPr id="444" name="Google Shape;444;p6"/>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FFFFFF"/>
                </a:solidFill>
                <a:latin typeface="Calibri"/>
                <a:ea typeface="Calibri"/>
                <a:cs typeface="Calibri"/>
                <a:sym typeface="Calibri"/>
              </a:rPr>
              <a:t>37</a:t>
            </a:fld>
            <a:endParaRPr sz="1200" b="1" i="0" u="none" strike="noStrike" cap="none">
              <a:solidFill>
                <a:srgbClr val="FFFFFF"/>
              </a:solidFill>
              <a:latin typeface="Calibri"/>
              <a:ea typeface="Calibri"/>
              <a:cs typeface="Calibri"/>
              <a:sym typeface="Calibri"/>
            </a:endParaRPr>
          </a:p>
        </p:txBody>
      </p:sp>
      <p:pic>
        <p:nvPicPr>
          <p:cNvPr id="445" name="Google Shape;445;p6" descr="JMF6"/>
          <p:cNvPicPr preferRelativeResize="0"/>
          <p:nvPr/>
        </p:nvPicPr>
        <p:blipFill rotWithShape="1">
          <a:blip r:embed="rId4">
            <a:alphaModFix/>
          </a:blip>
          <a:srcRect/>
          <a:stretch/>
        </p:blipFill>
        <p:spPr>
          <a:xfrm>
            <a:off x="6987919" y="959666"/>
            <a:ext cx="4967080" cy="32185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3049de9c02d_0_82"/>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a:t>OX14 opportunities</a:t>
            </a:r>
            <a:endParaRPr/>
          </a:p>
        </p:txBody>
      </p:sp>
      <p:sp>
        <p:nvSpPr>
          <p:cNvPr id="451" name="Google Shape;451;g3049de9c02d_0_82"/>
          <p:cNvSpPr txBox="1">
            <a:spLocks noGrp="1"/>
          </p:cNvSpPr>
          <p:nvPr>
            <p:ph type="body" idx="1"/>
          </p:nvPr>
        </p:nvSpPr>
        <p:spPr>
          <a:xfrm>
            <a:off x="406400" y="1490135"/>
            <a:ext cx="5625000" cy="4686900"/>
          </a:xfrm>
          <a:prstGeom prst="rect">
            <a:avLst/>
          </a:prstGeom>
          <a:solidFill>
            <a:srgbClr val="FFF2CC"/>
          </a:solidFill>
          <a:ln>
            <a:noFill/>
          </a:ln>
        </p:spPr>
        <p:txBody>
          <a:bodyPr spcFirstLastPara="1" wrap="square" lIns="91425" tIns="45700" rIns="91425" bIns="45700" anchor="t" anchorCtr="0">
            <a:noAutofit/>
          </a:bodyPr>
          <a:lstStyle/>
          <a:p>
            <a:pPr marL="438150" lvl="0" indent="-260350" algn="l" rtl="0">
              <a:lnSpc>
                <a:spcPct val="100000"/>
              </a:lnSpc>
              <a:spcBef>
                <a:spcPts val="0"/>
              </a:spcBef>
              <a:spcAft>
                <a:spcPts val="0"/>
              </a:spcAft>
              <a:buSzPts val="2000"/>
              <a:buChar char="•"/>
            </a:pPr>
            <a:r>
              <a:rPr lang="en-GB" sz="2000"/>
              <a:t>Sporting activities</a:t>
            </a:r>
            <a:endParaRPr sz="2000"/>
          </a:p>
          <a:p>
            <a:pPr marL="438150" lvl="0" indent="-260350" algn="l" rtl="0">
              <a:lnSpc>
                <a:spcPct val="100000"/>
              </a:lnSpc>
              <a:spcBef>
                <a:spcPts val="0"/>
              </a:spcBef>
              <a:spcAft>
                <a:spcPts val="0"/>
              </a:spcAft>
              <a:buSzPts val="2000"/>
              <a:buChar char="•"/>
            </a:pPr>
            <a:r>
              <a:rPr lang="en-GB" sz="2000"/>
              <a:t>Natalie Hunt wellbeing sessions.</a:t>
            </a:r>
            <a:endParaRPr sz="2000"/>
          </a:p>
          <a:p>
            <a:pPr marL="438150" lvl="0" indent="-260350" algn="l" rtl="0">
              <a:lnSpc>
                <a:spcPct val="100000"/>
              </a:lnSpc>
              <a:spcBef>
                <a:spcPts val="0"/>
              </a:spcBef>
              <a:spcAft>
                <a:spcPts val="0"/>
              </a:spcAft>
              <a:buSzPts val="2000"/>
              <a:buChar char="•"/>
            </a:pPr>
            <a:r>
              <a:rPr lang="en-GB" sz="2000"/>
              <a:t>MUN (Model United Nations)</a:t>
            </a:r>
            <a:endParaRPr sz="2000"/>
          </a:p>
          <a:p>
            <a:pPr marL="438150" lvl="0" indent="-260350" algn="l" rtl="0">
              <a:lnSpc>
                <a:spcPct val="100000"/>
              </a:lnSpc>
              <a:spcBef>
                <a:spcPts val="0"/>
              </a:spcBef>
              <a:spcAft>
                <a:spcPts val="0"/>
              </a:spcAft>
              <a:buSzPts val="2000"/>
              <a:buChar char="•"/>
            </a:pPr>
            <a:r>
              <a:rPr lang="en-GB" sz="2000"/>
              <a:t>Peer Support Leads</a:t>
            </a:r>
            <a:endParaRPr sz="2000"/>
          </a:p>
          <a:p>
            <a:pPr marL="438150" lvl="0" indent="-260350" algn="l" rtl="0">
              <a:lnSpc>
                <a:spcPct val="100000"/>
              </a:lnSpc>
              <a:spcBef>
                <a:spcPts val="0"/>
              </a:spcBef>
              <a:spcAft>
                <a:spcPts val="0"/>
              </a:spcAft>
              <a:buSzPts val="2000"/>
              <a:buChar char="•"/>
            </a:pPr>
            <a:r>
              <a:rPr lang="en-GB" sz="2000"/>
              <a:t>Academic mentoring</a:t>
            </a:r>
            <a:endParaRPr sz="2000"/>
          </a:p>
          <a:p>
            <a:pPr marL="438150" lvl="0" indent="-260350" algn="l" rtl="0">
              <a:lnSpc>
                <a:spcPct val="100000"/>
              </a:lnSpc>
              <a:spcBef>
                <a:spcPts val="0"/>
              </a:spcBef>
              <a:spcAft>
                <a:spcPts val="0"/>
              </a:spcAft>
              <a:buSzPts val="2000"/>
              <a:buChar char="•"/>
            </a:pPr>
            <a:r>
              <a:rPr lang="en-GB" sz="2000"/>
              <a:t>Oxbridge group</a:t>
            </a:r>
            <a:endParaRPr sz="2000"/>
          </a:p>
          <a:p>
            <a:pPr marL="438150" lvl="0" indent="-260350" algn="l" rtl="0">
              <a:lnSpc>
                <a:spcPct val="100000"/>
              </a:lnSpc>
              <a:spcBef>
                <a:spcPts val="0"/>
              </a:spcBef>
              <a:spcAft>
                <a:spcPts val="0"/>
              </a:spcAft>
              <a:buSzPts val="2000"/>
              <a:buChar char="•"/>
            </a:pPr>
            <a:r>
              <a:rPr lang="en-GB" sz="2000"/>
              <a:t>Lecture &amp; performance invites.</a:t>
            </a:r>
            <a:endParaRPr sz="2000"/>
          </a:p>
          <a:p>
            <a:pPr marL="438150" lvl="0" indent="-260350" algn="l" rtl="0">
              <a:lnSpc>
                <a:spcPct val="100000"/>
              </a:lnSpc>
              <a:spcBef>
                <a:spcPts val="0"/>
              </a:spcBef>
              <a:spcAft>
                <a:spcPts val="0"/>
              </a:spcAft>
              <a:buSzPts val="2000"/>
              <a:buChar char="•"/>
            </a:pPr>
            <a:r>
              <a:rPr lang="en-GB" sz="2000"/>
              <a:t>OX14 Biology Magazine</a:t>
            </a:r>
            <a:endParaRPr sz="2000"/>
          </a:p>
          <a:p>
            <a:pPr marL="438150" lvl="0" indent="-260350" algn="l" rtl="0">
              <a:lnSpc>
                <a:spcPct val="100000"/>
              </a:lnSpc>
              <a:spcBef>
                <a:spcPts val="0"/>
              </a:spcBef>
              <a:spcAft>
                <a:spcPts val="0"/>
              </a:spcAft>
              <a:buSzPts val="2000"/>
              <a:buChar char="•"/>
            </a:pPr>
            <a:r>
              <a:rPr lang="en-GB" sz="2000"/>
              <a:t>Environmental group</a:t>
            </a:r>
            <a:endParaRPr sz="2000"/>
          </a:p>
          <a:p>
            <a:pPr marL="438150" lvl="0" indent="-260350" algn="l" rtl="0">
              <a:lnSpc>
                <a:spcPct val="100000"/>
              </a:lnSpc>
              <a:spcBef>
                <a:spcPts val="0"/>
              </a:spcBef>
              <a:spcAft>
                <a:spcPts val="0"/>
              </a:spcAft>
              <a:buSzPts val="2000"/>
              <a:buChar char="•"/>
            </a:pPr>
            <a:r>
              <a:rPr lang="en-GB" sz="2000"/>
              <a:t>Astronomy GCSE</a:t>
            </a:r>
            <a:endParaRPr sz="2000"/>
          </a:p>
          <a:p>
            <a:pPr marL="438150" lvl="0" indent="-260350" algn="l" rtl="0">
              <a:lnSpc>
                <a:spcPct val="100000"/>
              </a:lnSpc>
              <a:spcBef>
                <a:spcPts val="0"/>
              </a:spcBef>
              <a:spcAft>
                <a:spcPts val="0"/>
              </a:spcAft>
              <a:buSzPts val="2000"/>
              <a:buChar char="•"/>
            </a:pPr>
            <a:r>
              <a:rPr lang="en-GB" sz="2000"/>
              <a:t>Rugby coaching course</a:t>
            </a:r>
            <a:endParaRPr sz="2000"/>
          </a:p>
          <a:p>
            <a:pPr marL="438150" lvl="0" indent="-260350" algn="l" rtl="0">
              <a:lnSpc>
                <a:spcPct val="100000"/>
              </a:lnSpc>
              <a:spcBef>
                <a:spcPts val="0"/>
              </a:spcBef>
              <a:spcAft>
                <a:spcPts val="0"/>
              </a:spcAft>
              <a:buSzPts val="2000"/>
              <a:buChar char="•"/>
            </a:pPr>
            <a:r>
              <a:rPr lang="en-GB" sz="2000"/>
              <a:t>Free Yoga sessions</a:t>
            </a:r>
            <a:endParaRPr sz="2000"/>
          </a:p>
          <a:p>
            <a:pPr marL="457200" lvl="0" indent="-342900" algn="ctr" rtl="0">
              <a:lnSpc>
                <a:spcPct val="100000"/>
              </a:lnSpc>
              <a:spcBef>
                <a:spcPts val="0"/>
              </a:spcBef>
              <a:spcAft>
                <a:spcPts val="0"/>
              </a:spcAft>
              <a:buSzPts val="1800"/>
              <a:buNone/>
            </a:pPr>
            <a:endParaRPr sz="2000"/>
          </a:p>
        </p:txBody>
      </p:sp>
      <p:sp>
        <p:nvSpPr>
          <p:cNvPr id="452" name="Google Shape;452;g3049de9c02d_0_82"/>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FFFFFF"/>
                </a:solidFill>
                <a:latin typeface="Calibri"/>
                <a:ea typeface="Calibri"/>
                <a:cs typeface="Calibri"/>
                <a:sym typeface="Calibri"/>
              </a:rPr>
              <a:t>38</a:t>
            </a:fld>
            <a:endParaRPr sz="1200" b="1" i="0" u="none" strike="noStrike" cap="none">
              <a:solidFill>
                <a:srgbClr val="FFFFFF"/>
              </a:solidFill>
              <a:latin typeface="Calibri"/>
              <a:ea typeface="Calibri"/>
              <a:cs typeface="Calibri"/>
              <a:sym typeface="Calibri"/>
            </a:endParaRPr>
          </a:p>
        </p:txBody>
      </p:sp>
      <p:grpSp>
        <p:nvGrpSpPr>
          <p:cNvPr id="453" name="Google Shape;453;g3049de9c02d_0_82"/>
          <p:cNvGrpSpPr/>
          <p:nvPr/>
        </p:nvGrpSpPr>
        <p:grpSpPr>
          <a:xfrm>
            <a:off x="4977637" y="1186073"/>
            <a:ext cx="6393988" cy="3816324"/>
            <a:chOff x="823900" y="276213"/>
            <a:chExt cx="10544175" cy="6451943"/>
          </a:xfrm>
        </p:grpSpPr>
        <p:pic>
          <p:nvPicPr>
            <p:cNvPr id="454" name="Google Shape;454;g3049de9c02d_0_82"/>
            <p:cNvPicPr preferRelativeResize="0"/>
            <p:nvPr/>
          </p:nvPicPr>
          <p:blipFill rotWithShape="1">
            <a:blip r:embed="rId3">
              <a:alphaModFix/>
            </a:blip>
            <a:srcRect/>
            <a:stretch/>
          </p:blipFill>
          <p:spPr>
            <a:xfrm>
              <a:off x="823900" y="276213"/>
              <a:ext cx="10544175" cy="5191125"/>
            </a:xfrm>
            <a:prstGeom prst="rect">
              <a:avLst/>
            </a:prstGeom>
            <a:noFill/>
            <a:ln>
              <a:noFill/>
            </a:ln>
          </p:spPr>
        </p:pic>
        <p:pic>
          <p:nvPicPr>
            <p:cNvPr id="455" name="Google Shape;455;g3049de9c02d_0_82"/>
            <p:cNvPicPr preferRelativeResize="0"/>
            <p:nvPr/>
          </p:nvPicPr>
          <p:blipFill rotWithShape="1">
            <a:blip r:embed="rId4">
              <a:alphaModFix/>
            </a:blip>
            <a:srcRect/>
            <a:stretch/>
          </p:blipFill>
          <p:spPr>
            <a:xfrm>
              <a:off x="823900" y="5467350"/>
              <a:ext cx="10544174" cy="126080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
          <p:cNvSpPr txBox="1">
            <a:spLocks noGrp="1"/>
          </p:cNvSpPr>
          <p:nvPr>
            <p:ph type="title"/>
          </p:nvPr>
        </p:nvSpPr>
        <p:spPr>
          <a:xfrm>
            <a:off x="406400" y="365126"/>
            <a:ext cx="10312398" cy="97260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a:t>Passport to Prom</a:t>
            </a:r>
            <a:endParaRPr/>
          </a:p>
        </p:txBody>
      </p:sp>
      <p:sp>
        <p:nvSpPr>
          <p:cNvPr id="461" name="Google Shape;461;p4"/>
          <p:cNvSpPr txBox="1">
            <a:spLocks noGrp="1"/>
          </p:cNvSpPr>
          <p:nvPr>
            <p:ph type="body" idx="1"/>
          </p:nvPr>
        </p:nvSpPr>
        <p:spPr>
          <a:xfrm>
            <a:off x="406400" y="1490135"/>
            <a:ext cx="10312398" cy="4686828"/>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800"/>
              <a:buNone/>
            </a:pPr>
            <a:r>
              <a:rPr lang="en-GB" dirty="0"/>
              <a:t>Friday 26th June</a:t>
            </a:r>
            <a:endParaRPr dirty="0"/>
          </a:p>
          <a:p>
            <a:pPr marL="457200" lvl="0" indent="-228600" algn="l" rtl="0">
              <a:lnSpc>
                <a:spcPct val="100000"/>
              </a:lnSpc>
              <a:spcBef>
                <a:spcPts val="0"/>
              </a:spcBef>
              <a:spcAft>
                <a:spcPts val="0"/>
              </a:spcAft>
              <a:buSzPts val="1800"/>
              <a:buNone/>
            </a:pPr>
            <a:r>
              <a:rPr lang="en-GB" dirty="0"/>
              <a:t>Sudbury House Hotel, Faringdon</a:t>
            </a:r>
            <a:endParaRPr dirty="0"/>
          </a:p>
          <a:p>
            <a:pPr marL="457200" lvl="0" indent="-228600" algn="l" rtl="0">
              <a:lnSpc>
                <a:spcPct val="100000"/>
              </a:lnSpc>
              <a:spcBef>
                <a:spcPts val="0"/>
              </a:spcBef>
              <a:spcAft>
                <a:spcPts val="0"/>
              </a:spcAft>
              <a:buSzPts val="1800"/>
              <a:buNone/>
            </a:pPr>
            <a:endParaRPr dirty="0"/>
          </a:p>
          <a:p>
            <a:pPr marL="514350" indent="-285750"/>
            <a:r>
              <a:rPr lang="en-GB" dirty="0"/>
              <a:t>An inclusive programme designed to support student motivation and celebrate their progress. </a:t>
            </a:r>
          </a:p>
          <a:p>
            <a:pPr marL="514350" indent="-285750"/>
            <a:r>
              <a:rPr lang="en-GB" dirty="0"/>
              <a:t>It helps students feel they’ve earned their place at the Prom through positive engagement with school life.</a:t>
            </a:r>
            <a:endParaRPr dirty="0"/>
          </a:p>
          <a:p>
            <a:pPr marL="514350" indent="-285750"/>
            <a:r>
              <a:rPr lang="en-GB" dirty="0"/>
              <a:t>Students work towards their invitation by meeting a range of personal and school-based goals.</a:t>
            </a:r>
          </a:p>
          <a:p>
            <a:pPr marL="514350" indent="-285750"/>
            <a:r>
              <a:rPr lang="en-GB" dirty="0"/>
              <a:t>These are designed to be achievable and meaningful, encouraging effort, involvement, and growth.</a:t>
            </a:r>
          </a:p>
          <a:p>
            <a:pPr marL="514350" indent="-285750"/>
            <a:endParaRPr dirty="0"/>
          </a:p>
          <a:p>
            <a:pPr marL="514350" indent="-285750"/>
            <a:r>
              <a:rPr lang="en-GB" dirty="0"/>
              <a:t>This initiative builds confidence, resilience, and a sense of pride. It’s about recognising the journey, not just the destination—and we hope to see every Year 11 student celebrating together at the Prom.</a:t>
            </a:r>
            <a:endParaRPr dirty="0"/>
          </a:p>
          <a:p>
            <a:pPr marL="457200" marR="0" lvl="0" indent="-228600" algn="l" rtl="0">
              <a:lnSpc>
                <a:spcPct val="100000"/>
              </a:lnSpc>
              <a:spcBef>
                <a:spcPts val="0"/>
              </a:spcBef>
              <a:spcAft>
                <a:spcPts val="0"/>
              </a:spcAft>
              <a:buClr>
                <a:srgbClr val="3F3F3F"/>
              </a:buClr>
              <a:buSzPts val="1800"/>
              <a:buFont typeface="Arial"/>
              <a:buNone/>
            </a:pPr>
            <a:endParaRPr dirty="0"/>
          </a:p>
        </p:txBody>
      </p:sp>
      <p:sp>
        <p:nvSpPr>
          <p:cNvPr id="462" name="Google Shape;462;p4"/>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39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3"/>
          <p:cNvSpPr txBox="1">
            <a:spLocks noGrp="1"/>
          </p:cNvSpPr>
          <p:nvPr>
            <p:ph type="title"/>
          </p:nvPr>
        </p:nvSpPr>
        <p:spPr>
          <a:xfrm>
            <a:off x="370800" y="1"/>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a:t>Key dates</a:t>
            </a:r>
            <a:endParaRPr/>
          </a:p>
        </p:txBody>
      </p:sp>
      <p:sp>
        <p:nvSpPr>
          <p:cNvPr id="95" name="Google Shape;95;p13"/>
          <p:cNvSpPr txBox="1">
            <a:spLocks noGrp="1"/>
          </p:cNvSpPr>
          <p:nvPr>
            <p:ph type="body" idx="1"/>
          </p:nvPr>
        </p:nvSpPr>
        <p:spPr>
          <a:xfrm>
            <a:off x="203200" y="1490135"/>
            <a:ext cx="5571100" cy="468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3F3F3F"/>
              </a:buClr>
              <a:buSzPts val="1800"/>
              <a:buNone/>
            </a:pPr>
            <a:endParaRPr/>
          </a:p>
          <a:p>
            <a:pPr marL="0" lvl="0" indent="0" algn="l" rtl="0">
              <a:lnSpc>
                <a:spcPct val="100000"/>
              </a:lnSpc>
              <a:spcBef>
                <a:spcPts val="0"/>
              </a:spcBef>
              <a:spcAft>
                <a:spcPts val="0"/>
              </a:spcAft>
              <a:buClr>
                <a:srgbClr val="3F3F3F"/>
              </a:buClr>
              <a:buSzPts val="1800"/>
              <a:buFont typeface="Arial"/>
              <a:buNone/>
            </a:pPr>
            <a:endParaRPr/>
          </a:p>
        </p:txBody>
      </p:sp>
      <p:sp>
        <p:nvSpPr>
          <p:cNvPr id="96" name="Google Shape;96;p13"/>
          <p:cNvSpPr txBox="1">
            <a:spLocks noGrp="1"/>
          </p:cNvSpPr>
          <p:nvPr>
            <p:ph type="ftr" idx="11"/>
          </p:nvPr>
        </p:nvSpPr>
        <p:spPr>
          <a:xfrm>
            <a:off x="370788" y="6356350"/>
            <a:ext cx="778261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rgbClr val="3F3F3F"/>
                </a:solidFill>
                <a:latin typeface="Calibri"/>
                <a:ea typeface="Calibri"/>
                <a:cs typeface="Calibri"/>
                <a:sym typeface="Calibri"/>
              </a:rPr>
              <a:t>PIE - Parents' Information Evening - Year 11</a:t>
            </a:r>
            <a:endParaRPr sz="1200" b="0" i="0" u="none" strike="noStrike" cap="none">
              <a:solidFill>
                <a:srgbClr val="3F3F3F"/>
              </a:solidFill>
              <a:latin typeface="Calibri"/>
              <a:ea typeface="Calibri"/>
              <a:cs typeface="Calibri"/>
              <a:sym typeface="Calibri"/>
            </a:endParaRPr>
          </a:p>
        </p:txBody>
      </p:sp>
      <p:sp>
        <p:nvSpPr>
          <p:cNvPr id="97" name="Google Shape;97;p13"/>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FFFFFF"/>
                </a:solidFill>
                <a:latin typeface="Calibri"/>
                <a:ea typeface="Calibri"/>
                <a:cs typeface="Calibri"/>
                <a:sym typeface="Calibri"/>
              </a:rPr>
              <a:t>4</a:t>
            </a:fld>
            <a:endParaRPr sz="1200" b="1" i="0" u="none" strike="noStrike" cap="none">
              <a:solidFill>
                <a:srgbClr val="FFFFFF"/>
              </a:solidFill>
              <a:latin typeface="Calibri"/>
              <a:ea typeface="Calibri"/>
              <a:cs typeface="Calibri"/>
              <a:sym typeface="Calibri"/>
            </a:endParaRPr>
          </a:p>
        </p:txBody>
      </p:sp>
      <p:sp>
        <p:nvSpPr>
          <p:cNvPr id="98" name="Google Shape;98;p13"/>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 name="Google Shape;99;p13"/>
          <p:cNvPicPr preferRelativeResize="0"/>
          <p:nvPr/>
        </p:nvPicPr>
        <p:blipFill rotWithShape="1">
          <a:blip r:embed="rId3">
            <a:alphaModFix/>
          </a:blip>
          <a:srcRect r="73046"/>
          <a:stretch/>
        </p:blipFill>
        <p:spPr>
          <a:xfrm>
            <a:off x="10980727" y="162662"/>
            <a:ext cx="1089576" cy="1036675"/>
          </a:xfrm>
          <a:prstGeom prst="rect">
            <a:avLst/>
          </a:prstGeom>
          <a:noFill/>
          <a:ln>
            <a:noFill/>
          </a:ln>
        </p:spPr>
      </p:pic>
      <p:graphicFrame>
        <p:nvGraphicFramePr>
          <p:cNvPr id="100" name="Google Shape;100;p13"/>
          <p:cNvGraphicFramePr/>
          <p:nvPr/>
        </p:nvGraphicFramePr>
        <p:xfrm>
          <a:off x="370788" y="824997"/>
          <a:ext cx="10263900" cy="5374025"/>
        </p:xfrm>
        <a:graphic>
          <a:graphicData uri="http://schemas.openxmlformats.org/drawingml/2006/table">
            <a:tbl>
              <a:tblPr>
                <a:noFill/>
                <a:tableStyleId>{2643D4FE-4D82-4779-B2D4-6AC23BDDB7D6}</a:tableStyleId>
              </a:tblPr>
              <a:tblGrid>
                <a:gridCol w="1810950">
                  <a:extLst>
                    <a:ext uri="{9D8B030D-6E8A-4147-A177-3AD203B41FA5}">
                      <a16:colId xmlns:a16="http://schemas.microsoft.com/office/drawing/2014/main" val="20000"/>
                    </a:ext>
                  </a:extLst>
                </a:gridCol>
                <a:gridCol w="8452950">
                  <a:extLst>
                    <a:ext uri="{9D8B030D-6E8A-4147-A177-3AD203B41FA5}">
                      <a16:colId xmlns:a16="http://schemas.microsoft.com/office/drawing/2014/main" val="20001"/>
                    </a:ext>
                  </a:extLst>
                </a:gridCol>
              </a:tblGrid>
              <a:tr h="473675">
                <a:tc>
                  <a:txBody>
                    <a:bodyPr/>
                    <a:lstStyle/>
                    <a:p>
                      <a:pPr marL="0" marR="0" lvl="0" indent="0" algn="l" rtl="0">
                        <a:lnSpc>
                          <a:spcPct val="100000"/>
                        </a:lnSpc>
                        <a:spcBef>
                          <a:spcPts val="0"/>
                        </a:spcBef>
                        <a:spcAft>
                          <a:spcPts val="0"/>
                        </a:spcAft>
                        <a:buClr>
                          <a:srgbClr val="000000"/>
                        </a:buClr>
                        <a:buSzPts val="2200"/>
                        <a:buFont typeface="Arial"/>
                        <a:buNone/>
                      </a:pPr>
                      <a:r>
                        <a:rPr lang="en-GB" sz="2000" b="1" u="none" strike="noStrike" cap="none">
                          <a:latin typeface="Quattrocento Sans"/>
                          <a:ea typeface="Quattrocento Sans"/>
                          <a:cs typeface="Quattrocento Sans"/>
                          <a:sym typeface="Quattrocento Sans"/>
                        </a:rPr>
                        <a:t>W/B</a:t>
                      </a:r>
                      <a:endParaRPr sz="2000" b="1"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200"/>
                        <a:buFont typeface="Arial"/>
                        <a:buNone/>
                      </a:pPr>
                      <a:r>
                        <a:rPr lang="en-GB" sz="2000" b="1" u="none" strike="noStrike" cap="none">
                          <a:latin typeface="Quattrocento Sans"/>
                          <a:ea typeface="Quattrocento Sans"/>
                          <a:cs typeface="Quattrocento Sans"/>
                          <a:sym typeface="Quattrocento Sans"/>
                        </a:rPr>
                        <a:t>Important events</a:t>
                      </a:r>
                      <a:endParaRPr sz="2000" b="1"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0"/>
                  </a:ext>
                </a:extLst>
              </a:tr>
              <a:tr h="473675">
                <a:tc>
                  <a:txBody>
                    <a:bodyPr/>
                    <a:lstStyle/>
                    <a:p>
                      <a:pPr marL="0" marR="0" lvl="0" indent="0" algn="l" rtl="0">
                        <a:lnSpc>
                          <a:spcPct val="100000"/>
                        </a:lnSpc>
                        <a:spcBef>
                          <a:spcPts val="0"/>
                        </a:spcBef>
                        <a:spcAft>
                          <a:spcPts val="0"/>
                        </a:spcAft>
                        <a:buClr>
                          <a:srgbClr val="000000"/>
                        </a:buClr>
                        <a:buSzPts val="2000"/>
                        <a:buFont typeface="Arial"/>
                        <a:buNone/>
                      </a:pPr>
                      <a:r>
                        <a:rPr lang="en-GB" sz="2000" b="0" u="none" strike="noStrike" cap="none">
                          <a:latin typeface="Quattrocento Sans"/>
                          <a:ea typeface="Quattrocento Sans"/>
                          <a:cs typeface="Quattrocento Sans"/>
                          <a:sym typeface="Quattrocento Sans"/>
                        </a:rPr>
                        <a:t>2</a:t>
                      </a:r>
                      <a:r>
                        <a:rPr lang="en-GB" sz="2000" b="0" u="none" strike="noStrike" cap="none" baseline="30000">
                          <a:latin typeface="Quattrocento Sans"/>
                          <a:ea typeface="Quattrocento Sans"/>
                          <a:cs typeface="Quattrocento Sans"/>
                          <a:sym typeface="Quattrocento Sans"/>
                        </a:rPr>
                        <a:t>nd</a:t>
                      </a:r>
                      <a:r>
                        <a:rPr lang="en-GB" sz="2000" b="0" u="none" strike="noStrike" cap="none">
                          <a:latin typeface="Quattrocento Sans"/>
                          <a:ea typeface="Quattrocento Sans"/>
                          <a:cs typeface="Quattrocento Sans"/>
                          <a:sym typeface="Quattrocento Sans"/>
                        </a:rPr>
                        <a:t> October</a:t>
                      </a:r>
                      <a:endParaRPr sz="2000" b="0"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latin typeface="Quattrocento Sans"/>
                          <a:ea typeface="Quattrocento Sans"/>
                          <a:cs typeface="Quattrocento Sans"/>
                          <a:sym typeface="Quattrocento Sans"/>
                        </a:rPr>
                        <a:t>Year 11 prefects announced</a:t>
                      </a:r>
                      <a:endParaRPr sz="2000" b="0"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1"/>
                  </a:ext>
                </a:extLst>
              </a:tr>
              <a:tr h="473675">
                <a:tc>
                  <a:txBody>
                    <a:bodyPr/>
                    <a:lstStyle/>
                    <a:p>
                      <a:pPr marL="0" marR="0" lvl="0" indent="0" algn="l" rtl="0">
                        <a:lnSpc>
                          <a:spcPct val="100000"/>
                        </a:lnSpc>
                        <a:spcBef>
                          <a:spcPts val="0"/>
                        </a:spcBef>
                        <a:spcAft>
                          <a:spcPts val="0"/>
                        </a:spcAft>
                        <a:buClr>
                          <a:srgbClr val="000000"/>
                        </a:buClr>
                        <a:buSzPts val="2000"/>
                        <a:buFont typeface="Arial"/>
                        <a:buNone/>
                      </a:pPr>
                      <a:r>
                        <a:rPr lang="en-GB" sz="2000" b="0" u="none" strike="noStrike" cap="none">
                          <a:latin typeface="Quattrocento Sans"/>
                          <a:ea typeface="Quattrocento Sans"/>
                          <a:cs typeface="Quattrocento Sans"/>
                          <a:sym typeface="Quattrocento Sans"/>
                        </a:rPr>
                        <a:t>14th October</a:t>
                      </a:r>
                      <a:endParaRPr sz="2000" b="0"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a:latin typeface="Quattrocento Sans"/>
                          <a:ea typeface="Quattrocento Sans"/>
                          <a:cs typeface="Quattrocento Sans"/>
                          <a:sym typeface="Quattrocento Sans"/>
                        </a:rPr>
                        <a:t>Year 11 revision day</a:t>
                      </a:r>
                      <a:endParaRPr sz="2000"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2"/>
                  </a:ext>
                </a:extLst>
              </a:tr>
              <a:tr h="473675">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10</a:t>
                      </a:r>
                      <a:r>
                        <a:rPr lang="en-GB" sz="2000" b="0" u="none" strike="noStrike" cap="none" baseline="30000">
                          <a:latin typeface="Quattrocento Sans"/>
                          <a:ea typeface="Quattrocento Sans"/>
                          <a:cs typeface="Quattrocento Sans"/>
                          <a:sym typeface="Quattrocento Sans"/>
                        </a:rPr>
                        <a:t>th</a:t>
                      </a:r>
                      <a:r>
                        <a:rPr lang="en-GB" sz="2000" b="0" u="none" strike="noStrike" cap="none">
                          <a:latin typeface="Quattrocento Sans"/>
                          <a:ea typeface="Quattrocento Sans"/>
                          <a:cs typeface="Quattrocento Sans"/>
                          <a:sym typeface="Quattrocento Sans"/>
                        </a:rPr>
                        <a:t> November</a:t>
                      </a:r>
                      <a:endParaRPr sz="2000" b="0"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Y11 pre-public exams begin</a:t>
                      </a:r>
                      <a:endParaRPr sz="2000" b="0"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3"/>
                  </a:ext>
                </a:extLst>
              </a:tr>
              <a:tr h="473675">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27</a:t>
                      </a:r>
                      <a:r>
                        <a:rPr lang="en-GB" sz="2000" b="0" u="none" strike="noStrike" cap="none" baseline="30000">
                          <a:latin typeface="Quattrocento Sans"/>
                          <a:ea typeface="Quattrocento Sans"/>
                          <a:cs typeface="Quattrocento Sans"/>
                          <a:sym typeface="Quattrocento Sans"/>
                        </a:rPr>
                        <a:t>th</a:t>
                      </a:r>
                      <a:r>
                        <a:rPr lang="en-GB" sz="2000" b="0" u="none" strike="noStrike" cap="none">
                          <a:latin typeface="Quattrocento Sans"/>
                          <a:ea typeface="Quattrocento Sans"/>
                          <a:cs typeface="Quattrocento Sans"/>
                          <a:sym typeface="Quattrocento Sans"/>
                        </a:rPr>
                        <a:t> November</a:t>
                      </a:r>
                      <a:endParaRPr sz="2000" b="0"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Sixth form open evening</a:t>
                      </a:r>
                      <a:endParaRPr sz="2000" b="0"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4"/>
                  </a:ext>
                </a:extLst>
              </a:tr>
              <a:tr h="473675">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dirty="0">
                          <a:latin typeface="Quattrocento Sans"/>
                          <a:ea typeface="Quattrocento Sans"/>
                          <a:cs typeface="Quattrocento Sans"/>
                          <a:sym typeface="Quattrocento Sans"/>
                        </a:rPr>
                        <a:t>18</a:t>
                      </a:r>
                      <a:r>
                        <a:rPr lang="en-GB" sz="2000" b="0" u="none" strike="noStrike" cap="none" baseline="30000" dirty="0">
                          <a:latin typeface="Quattrocento Sans"/>
                          <a:ea typeface="Quattrocento Sans"/>
                          <a:cs typeface="Quattrocento Sans"/>
                          <a:sym typeface="Quattrocento Sans"/>
                        </a:rPr>
                        <a:t>th</a:t>
                      </a:r>
                      <a:r>
                        <a:rPr lang="en-GB" sz="2000" b="0" u="none" strike="noStrike" cap="none" dirty="0">
                          <a:latin typeface="Quattrocento Sans"/>
                          <a:ea typeface="Quattrocento Sans"/>
                          <a:cs typeface="Quattrocento Sans"/>
                          <a:sym typeface="Quattrocento Sans"/>
                        </a:rPr>
                        <a:t> December</a:t>
                      </a:r>
                      <a:endParaRPr sz="2000" b="0" u="none" strike="noStrike" cap="none" dirty="0">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Year 11 parents evening</a:t>
                      </a:r>
                      <a:endParaRPr sz="2000" b="0"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5"/>
                  </a:ext>
                </a:extLst>
              </a:tr>
              <a:tr h="473675">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9</a:t>
                      </a:r>
                      <a:r>
                        <a:rPr lang="en-GB" sz="2000" b="0" u="none" strike="noStrike" cap="none" baseline="30000">
                          <a:latin typeface="Quattrocento Sans"/>
                          <a:ea typeface="Quattrocento Sans"/>
                          <a:cs typeface="Quattrocento Sans"/>
                          <a:sym typeface="Quattrocento Sans"/>
                        </a:rPr>
                        <a:t>th</a:t>
                      </a:r>
                      <a:r>
                        <a:rPr lang="en-GB" sz="2000" b="0" u="none" strike="noStrike" cap="none">
                          <a:latin typeface="Quattrocento Sans"/>
                          <a:ea typeface="Quattrocento Sans"/>
                          <a:cs typeface="Quattrocento Sans"/>
                          <a:sym typeface="Quattrocento Sans"/>
                        </a:rPr>
                        <a:t> January </a:t>
                      </a:r>
                      <a:endParaRPr sz="2000" b="0"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Year 11 Visual Arts NEA Deadline</a:t>
                      </a:r>
                      <a:endParaRPr sz="2000" b="0"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6"/>
                  </a:ext>
                </a:extLst>
              </a:tr>
              <a:tr h="483600">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5</a:t>
                      </a:r>
                      <a:r>
                        <a:rPr lang="en-GB" sz="2000" b="0" u="none" strike="noStrike" cap="none" baseline="30000">
                          <a:latin typeface="Quattrocento Sans"/>
                          <a:ea typeface="Quattrocento Sans"/>
                          <a:cs typeface="Quattrocento Sans"/>
                          <a:sym typeface="Quattrocento Sans"/>
                        </a:rPr>
                        <a:t>th</a:t>
                      </a:r>
                      <a:r>
                        <a:rPr lang="en-GB" sz="2000" b="0" u="none" strike="noStrike" cap="none">
                          <a:latin typeface="Quattrocento Sans"/>
                          <a:ea typeface="Quattrocento Sans"/>
                          <a:cs typeface="Quattrocento Sans"/>
                          <a:sym typeface="Quattrocento Sans"/>
                        </a:rPr>
                        <a:t> February</a:t>
                      </a:r>
                      <a:endParaRPr sz="2000" b="0"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Y11 pre-public exams (2) </a:t>
                      </a:r>
                      <a:r>
                        <a:rPr lang="en-GB" sz="2000" u="none" strike="noStrike" cap="none">
                          <a:latin typeface="Quattrocento Sans"/>
                          <a:ea typeface="Quattrocento Sans"/>
                          <a:cs typeface="Quattrocento Sans"/>
                          <a:sym typeface="Quattrocento Sans"/>
                        </a:rPr>
                        <a:t>begin</a:t>
                      </a:r>
                      <a:endParaRPr sz="2000" b="0"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7"/>
                  </a:ext>
                </a:extLst>
              </a:tr>
              <a:tr h="473675">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20</a:t>
                      </a:r>
                      <a:r>
                        <a:rPr lang="en-GB" sz="2000" b="0" u="none" strike="noStrike" cap="none" baseline="30000">
                          <a:latin typeface="Quattrocento Sans"/>
                          <a:ea typeface="Quattrocento Sans"/>
                          <a:cs typeface="Quattrocento Sans"/>
                          <a:sym typeface="Quattrocento Sans"/>
                        </a:rPr>
                        <a:t>th</a:t>
                      </a:r>
                      <a:r>
                        <a:rPr lang="en-GB" sz="2000" b="0" u="none" strike="noStrike" cap="none">
                          <a:latin typeface="Quattrocento Sans"/>
                          <a:ea typeface="Quattrocento Sans"/>
                          <a:cs typeface="Quattrocento Sans"/>
                          <a:sym typeface="Quattrocento Sans"/>
                        </a:rPr>
                        <a:t> April VA</a:t>
                      </a:r>
                      <a:endParaRPr sz="1400" u="none" strike="noStrike" cap="none"/>
                    </a:p>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8</a:t>
                      </a:r>
                      <a:r>
                        <a:rPr lang="en-GB" sz="2000" b="0" u="none" strike="noStrike" cap="none" baseline="30000">
                          <a:latin typeface="Quattrocento Sans"/>
                          <a:ea typeface="Quattrocento Sans"/>
                          <a:cs typeface="Quattrocento Sans"/>
                          <a:sym typeface="Quattrocento Sans"/>
                        </a:rPr>
                        <a:t>th</a:t>
                      </a:r>
                      <a:r>
                        <a:rPr lang="en-GB" sz="2000" b="0" u="none" strike="noStrike" cap="none">
                          <a:latin typeface="Quattrocento Sans"/>
                          <a:ea typeface="Quattrocento Sans"/>
                          <a:cs typeface="Quattrocento Sans"/>
                          <a:sym typeface="Quattrocento Sans"/>
                        </a:rPr>
                        <a:t> May others</a:t>
                      </a:r>
                      <a:endParaRPr sz="2000" b="0"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GCSE Exams begin (date depends on exam)</a:t>
                      </a:r>
                      <a:endParaRPr sz="2000" b="0"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8"/>
                  </a:ext>
                </a:extLst>
              </a:tr>
              <a:tr h="473675">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26</a:t>
                      </a:r>
                      <a:r>
                        <a:rPr lang="en-GB" sz="2000" b="0" u="none" strike="noStrike" cap="none" baseline="30000">
                          <a:latin typeface="Quattrocento Sans"/>
                          <a:ea typeface="Quattrocento Sans"/>
                          <a:cs typeface="Quattrocento Sans"/>
                          <a:sym typeface="Quattrocento Sans"/>
                        </a:rPr>
                        <a:t>th</a:t>
                      </a:r>
                      <a:r>
                        <a:rPr lang="en-GB" sz="2000" b="0" u="none" strike="noStrike" cap="none">
                          <a:latin typeface="Quattrocento Sans"/>
                          <a:ea typeface="Quattrocento Sans"/>
                          <a:cs typeface="Quattrocento Sans"/>
                          <a:sym typeface="Quattrocento Sans"/>
                        </a:rPr>
                        <a:t> June</a:t>
                      </a:r>
                      <a:endParaRPr sz="2000" b="0"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Year 11 leaver’s day and prom</a:t>
                      </a:r>
                      <a:endParaRPr sz="2000" b="0" u="none" strike="noStrike" cap="none">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09"/>
                  </a:ext>
                </a:extLst>
              </a:tr>
              <a:tr h="473675">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a:latin typeface="Quattrocento Sans"/>
                          <a:ea typeface="Quattrocento Sans"/>
                          <a:cs typeface="Quattrocento Sans"/>
                          <a:sym typeface="Quattrocento Sans"/>
                        </a:rPr>
                        <a:t>20</a:t>
                      </a:r>
                      <a:r>
                        <a:rPr lang="en-GB" sz="2000" b="0" u="none" strike="noStrike" cap="none" baseline="30000">
                          <a:latin typeface="Quattrocento Sans"/>
                          <a:ea typeface="Quattrocento Sans"/>
                          <a:cs typeface="Quattrocento Sans"/>
                          <a:sym typeface="Quattrocento Sans"/>
                        </a:rPr>
                        <a:t>th</a:t>
                      </a:r>
                      <a:r>
                        <a:rPr lang="en-GB" sz="2000" b="0" u="none" strike="noStrike" cap="none">
                          <a:latin typeface="Quattrocento Sans"/>
                          <a:ea typeface="Quattrocento Sans"/>
                          <a:cs typeface="Quattrocento Sans"/>
                          <a:sym typeface="Quattrocento Sans"/>
                        </a:rPr>
                        <a:t> August</a:t>
                      </a:r>
                      <a:endParaRPr sz="2000" b="0" u="none" strike="noStrike" cap="none">
                        <a:latin typeface="Quattrocento Sans"/>
                        <a:ea typeface="Quattrocento Sans"/>
                        <a:cs typeface="Quattrocento Sans"/>
                        <a:sym typeface="Quattrocento Sans"/>
                      </a:endParaRPr>
                    </a:p>
                  </a:txBody>
                  <a:tcPr marL="13300" marR="13300" marT="8875" marB="8875" anchor="b"/>
                </a:tc>
                <a:tc>
                  <a:txBody>
                    <a:bodyPr/>
                    <a:lstStyle/>
                    <a:p>
                      <a:pPr marL="0" marR="0" lvl="0" indent="0" algn="l" rtl="0">
                        <a:lnSpc>
                          <a:spcPct val="100000"/>
                        </a:lnSpc>
                        <a:spcBef>
                          <a:spcPts val="0"/>
                        </a:spcBef>
                        <a:spcAft>
                          <a:spcPts val="0"/>
                        </a:spcAft>
                        <a:buClr>
                          <a:srgbClr val="000000"/>
                        </a:buClr>
                        <a:buSzPts val="2200"/>
                        <a:buFont typeface="Arial"/>
                        <a:buNone/>
                      </a:pPr>
                      <a:r>
                        <a:rPr lang="en-GB" sz="2000" b="0" u="none" strike="noStrike" cap="none" dirty="0">
                          <a:latin typeface="Quattrocento Sans"/>
                          <a:ea typeface="Quattrocento Sans"/>
                          <a:cs typeface="Quattrocento Sans"/>
                          <a:sym typeface="Quattrocento Sans"/>
                        </a:rPr>
                        <a:t>GCSE results day</a:t>
                      </a:r>
                      <a:endParaRPr sz="2000" b="0" u="none" strike="noStrike" cap="none" dirty="0">
                        <a:latin typeface="Quattrocento Sans"/>
                        <a:ea typeface="Quattrocento Sans"/>
                        <a:cs typeface="Quattrocento Sans"/>
                        <a:sym typeface="Quattrocento Sans"/>
                      </a:endParaRPr>
                    </a:p>
                  </a:txBody>
                  <a:tcPr marL="13300" marR="13300" marT="8875" marB="8875" anchor="b"/>
                </a:tc>
                <a:extLst>
                  <a:ext uri="{0D108BD9-81ED-4DB2-BD59-A6C34878D82A}">
                    <a16:rowId xmlns:a16="http://schemas.microsoft.com/office/drawing/2014/main" val="10010"/>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9"/>
          <p:cNvSpPr txBox="1">
            <a:spLocks noGrp="1"/>
          </p:cNvSpPr>
          <p:nvPr>
            <p:ph type="title"/>
          </p:nvPr>
        </p:nvSpPr>
        <p:spPr>
          <a:xfrm>
            <a:off x="406400" y="365126"/>
            <a:ext cx="10312398" cy="97260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a:t>Prefects</a:t>
            </a:r>
            <a:endParaRPr/>
          </a:p>
        </p:txBody>
      </p:sp>
      <p:sp>
        <p:nvSpPr>
          <p:cNvPr id="468" name="Google Shape;468;p29"/>
          <p:cNvSpPr txBox="1">
            <a:spLocks noGrp="1"/>
          </p:cNvSpPr>
          <p:nvPr>
            <p:ph type="body" idx="1"/>
          </p:nvPr>
        </p:nvSpPr>
        <p:spPr>
          <a:xfrm>
            <a:off x="406400" y="1490135"/>
            <a:ext cx="5367868" cy="4686828"/>
          </a:xfrm>
          <a:prstGeom prst="rect">
            <a:avLst/>
          </a:prstGeom>
          <a:noFill/>
          <a:ln>
            <a:noFill/>
          </a:ln>
        </p:spPr>
        <p:txBody>
          <a:bodyPr spcFirstLastPara="1" wrap="square" lIns="91425" tIns="45700" rIns="91425" bIns="45700" anchor="t" anchorCtr="0">
            <a:noAutofit/>
          </a:bodyPr>
          <a:lstStyle/>
          <a:p>
            <a:pPr marL="571500" lvl="0" indent="-342900" algn="l" rtl="0">
              <a:lnSpc>
                <a:spcPct val="100000"/>
              </a:lnSpc>
              <a:spcBef>
                <a:spcPts val="0"/>
              </a:spcBef>
              <a:spcAft>
                <a:spcPts val="0"/>
              </a:spcAft>
              <a:buSzPts val="1800"/>
              <a:buChar char="•"/>
            </a:pPr>
            <a:r>
              <a:rPr lang="en-GB" sz="2400" dirty="0"/>
              <a:t>Application process</a:t>
            </a:r>
            <a:br>
              <a:rPr lang="en-GB" sz="2400" dirty="0"/>
            </a:br>
            <a:endParaRPr sz="2400" dirty="0"/>
          </a:p>
          <a:p>
            <a:pPr marL="571500" lvl="0" indent="-342900" algn="l" rtl="0">
              <a:lnSpc>
                <a:spcPct val="100000"/>
              </a:lnSpc>
              <a:spcBef>
                <a:spcPts val="0"/>
              </a:spcBef>
              <a:spcAft>
                <a:spcPts val="0"/>
              </a:spcAft>
              <a:buSzPts val="1800"/>
              <a:buChar char="•"/>
            </a:pPr>
            <a:r>
              <a:rPr lang="en-GB" sz="2400" dirty="0"/>
              <a:t>Involvement in student voice</a:t>
            </a:r>
            <a:br>
              <a:rPr lang="en-GB" sz="2400" dirty="0"/>
            </a:br>
            <a:endParaRPr sz="2400" dirty="0"/>
          </a:p>
          <a:p>
            <a:pPr marL="571500" lvl="0" indent="-342900" algn="l" rtl="0">
              <a:lnSpc>
                <a:spcPct val="100000"/>
              </a:lnSpc>
              <a:spcBef>
                <a:spcPts val="0"/>
              </a:spcBef>
              <a:spcAft>
                <a:spcPts val="0"/>
              </a:spcAft>
              <a:buSzPts val="1800"/>
              <a:buChar char="•"/>
            </a:pPr>
            <a:r>
              <a:rPr lang="en-GB" sz="2400" dirty="0"/>
              <a:t>Events in school</a:t>
            </a:r>
            <a:endParaRPr sz="2400" dirty="0"/>
          </a:p>
        </p:txBody>
      </p:sp>
      <p:sp>
        <p:nvSpPr>
          <p:cNvPr id="469" name="Google Shape;469;p29"/>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40</a:t>
            </a:fld>
            <a:endParaRPr/>
          </a:p>
        </p:txBody>
      </p:sp>
      <p:sp>
        <p:nvSpPr>
          <p:cNvPr id="470" name="Google Shape;470;p29"/>
          <p:cNvSpPr txBox="1">
            <a:spLocks noGrp="1"/>
          </p:cNvSpPr>
          <p:nvPr>
            <p:ph type="body" idx="2"/>
          </p:nvPr>
        </p:nvSpPr>
        <p:spPr>
          <a:xfrm>
            <a:off x="6095999" y="1490135"/>
            <a:ext cx="5198533" cy="46868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3F3F3F"/>
              </a:buClr>
              <a:buSzPts val="1800"/>
              <a:buFont typeface="Arial"/>
              <a:buNone/>
            </a:pPr>
            <a:endParaRPr/>
          </a:p>
        </p:txBody>
      </p:sp>
      <p:pic>
        <p:nvPicPr>
          <p:cNvPr id="471" name="Google Shape;471;p29" descr="A blue and gold shield pin&#10;&#10;Description automatically generated"/>
          <p:cNvPicPr preferRelativeResize="0"/>
          <p:nvPr/>
        </p:nvPicPr>
        <p:blipFill rotWithShape="1">
          <a:blip r:embed="rId3">
            <a:alphaModFix/>
          </a:blip>
          <a:srcRect/>
          <a:stretch/>
        </p:blipFill>
        <p:spPr>
          <a:xfrm>
            <a:off x="6855302" y="1450224"/>
            <a:ext cx="3957552" cy="39575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8"/>
          <p:cNvSpPr txBox="1">
            <a:spLocks noGrp="1"/>
          </p:cNvSpPr>
          <p:nvPr>
            <p:ph type="title"/>
          </p:nvPr>
        </p:nvSpPr>
        <p:spPr>
          <a:xfrm>
            <a:off x="406400" y="365126"/>
            <a:ext cx="10312398" cy="97260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a:t>Celebration</a:t>
            </a:r>
            <a:endParaRPr/>
          </a:p>
        </p:txBody>
      </p:sp>
      <p:sp>
        <p:nvSpPr>
          <p:cNvPr id="477" name="Google Shape;477;p28"/>
          <p:cNvSpPr txBox="1">
            <a:spLocks noGrp="1"/>
          </p:cNvSpPr>
          <p:nvPr>
            <p:ph type="body" idx="1"/>
          </p:nvPr>
        </p:nvSpPr>
        <p:spPr>
          <a:xfrm>
            <a:off x="406400" y="1490125"/>
            <a:ext cx="4746900" cy="4686900"/>
          </a:xfrm>
          <a:prstGeom prst="rect">
            <a:avLst/>
          </a:prstGeom>
          <a:noFill/>
          <a:ln>
            <a:noFill/>
          </a:ln>
        </p:spPr>
        <p:txBody>
          <a:bodyPr spcFirstLastPara="1" wrap="square" lIns="91425" tIns="45700" rIns="91425" bIns="45700" anchor="t" anchorCtr="0">
            <a:noAutofit/>
          </a:bodyPr>
          <a:lstStyle/>
          <a:p>
            <a:pPr marL="514350" lvl="0" indent="-285750" algn="l" rtl="0">
              <a:lnSpc>
                <a:spcPct val="100000"/>
              </a:lnSpc>
              <a:spcBef>
                <a:spcPts val="0"/>
              </a:spcBef>
              <a:spcAft>
                <a:spcPts val="0"/>
              </a:spcAft>
              <a:buSzPts val="1800"/>
              <a:buChar char="•"/>
            </a:pPr>
            <a:r>
              <a:rPr lang="en-GB" dirty="0"/>
              <a:t>Points awarded by members of staff and parents notified.</a:t>
            </a:r>
            <a:br>
              <a:rPr lang="en-GB" dirty="0"/>
            </a:br>
            <a:endParaRPr dirty="0"/>
          </a:p>
          <a:p>
            <a:pPr marL="514350" lvl="0" indent="-285750" algn="l" rtl="0">
              <a:lnSpc>
                <a:spcPct val="100000"/>
              </a:lnSpc>
              <a:spcBef>
                <a:spcPts val="0"/>
              </a:spcBef>
              <a:spcAft>
                <a:spcPts val="0"/>
              </a:spcAft>
              <a:buSzPts val="1800"/>
              <a:buChar char="•"/>
            </a:pPr>
            <a:r>
              <a:rPr lang="en-GB" dirty="0"/>
              <a:t>Regular messages to recognise students</a:t>
            </a:r>
          </a:p>
          <a:p>
            <a:pPr marL="514350" lvl="0" indent="-285750" algn="l" rtl="0">
              <a:lnSpc>
                <a:spcPct val="100000"/>
              </a:lnSpc>
              <a:spcBef>
                <a:spcPts val="0"/>
              </a:spcBef>
              <a:spcAft>
                <a:spcPts val="0"/>
              </a:spcAft>
              <a:buSzPts val="1800"/>
              <a:buChar char="•"/>
            </a:pPr>
            <a:endParaRPr dirty="0"/>
          </a:p>
          <a:p>
            <a:pPr marL="514350" lvl="0" indent="-285750" algn="l" rtl="0">
              <a:lnSpc>
                <a:spcPct val="100000"/>
              </a:lnSpc>
              <a:spcBef>
                <a:spcPts val="0"/>
              </a:spcBef>
              <a:spcAft>
                <a:spcPts val="0"/>
              </a:spcAft>
              <a:buSzPts val="1800"/>
              <a:buChar char="•"/>
            </a:pPr>
            <a:r>
              <a:rPr lang="en-GB" dirty="0"/>
              <a:t>Year group assemblies every week to recognise term</a:t>
            </a:r>
            <a:endParaRPr dirty="0"/>
          </a:p>
          <a:p>
            <a:pPr marL="514350" lvl="0" indent="-171450" algn="l" rtl="0">
              <a:lnSpc>
                <a:spcPct val="100000"/>
              </a:lnSpc>
              <a:spcBef>
                <a:spcPts val="0"/>
              </a:spcBef>
              <a:spcAft>
                <a:spcPts val="0"/>
              </a:spcAft>
              <a:buSzPts val="1800"/>
              <a:buNone/>
            </a:pPr>
            <a:endParaRPr dirty="0"/>
          </a:p>
          <a:p>
            <a:pPr marL="514350" lvl="0" indent="-285750" algn="l" rtl="0">
              <a:lnSpc>
                <a:spcPct val="100000"/>
              </a:lnSpc>
              <a:spcBef>
                <a:spcPts val="0"/>
              </a:spcBef>
              <a:spcAft>
                <a:spcPts val="0"/>
              </a:spcAft>
              <a:buSzPts val="1800"/>
              <a:buChar char="•"/>
            </a:pPr>
            <a:r>
              <a:rPr lang="en-GB" dirty="0"/>
              <a:t>Whole school assemblies</a:t>
            </a:r>
            <a:endParaRPr dirty="0"/>
          </a:p>
          <a:p>
            <a:pPr marL="514350" lvl="0" indent="-171450" algn="l" rtl="0">
              <a:lnSpc>
                <a:spcPct val="100000"/>
              </a:lnSpc>
              <a:spcBef>
                <a:spcPts val="0"/>
              </a:spcBef>
              <a:spcAft>
                <a:spcPts val="0"/>
              </a:spcAft>
              <a:buSzPts val="1800"/>
              <a:buNone/>
            </a:pPr>
            <a:endParaRPr dirty="0"/>
          </a:p>
          <a:p>
            <a:pPr marL="514350" lvl="0" indent="-171450" algn="l" rtl="0">
              <a:lnSpc>
                <a:spcPct val="100000"/>
              </a:lnSpc>
              <a:spcBef>
                <a:spcPts val="0"/>
              </a:spcBef>
              <a:spcAft>
                <a:spcPts val="0"/>
              </a:spcAft>
              <a:buSzPts val="1800"/>
              <a:buNone/>
            </a:pPr>
            <a:endParaRPr dirty="0"/>
          </a:p>
        </p:txBody>
      </p:sp>
      <p:sp>
        <p:nvSpPr>
          <p:cNvPr id="478" name="Google Shape;478;p28"/>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41</a:t>
            </a:fld>
            <a:endParaRPr/>
          </a:p>
        </p:txBody>
      </p:sp>
      <p:sp>
        <p:nvSpPr>
          <p:cNvPr id="479" name="Google Shape;479;p28"/>
          <p:cNvSpPr txBox="1">
            <a:spLocks noGrp="1"/>
          </p:cNvSpPr>
          <p:nvPr>
            <p:ph type="body" idx="2"/>
          </p:nvPr>
        </p:nvSpPr>
        <p:spPr>
          <a:xfrm>
            <a:off x="6095999" y="1490135"/>
            <a:ext cx="5198533" cy="46868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3F3F3F"/>
              </a:buClr>
              <a:buSzPts val="1800"/>
              <a:buFont typeface="Arial"/>
              <a:buNone/>
            </a:pPr>
            <a:endParaRPr/>
          </a:p>
        </p:txBody>
      </p:sp>
      <p:pic>
        <p:nvPicPr>
          <p:cNvPr id="480" name="Google Shape;480;p28" descr="A group of people sitting at tables&#10;&#10;Description automatically generated"/>
          <p:cNvPicPr preferRelativeResize="0"/>
          <p:nvPr/>
        </p:nvPicPr>
        <p:blipFill rotWithShape="1">
          <a:blip r:embed="rId3">
            <a:alphaModFix/>
          </a:blip>
          <a:srcRect/>
          <a:stretch/>
        </p:blipFill>
        <p:spPr>
          <a:xfrm>
            <a:off x="5615626" y="403813"/>
            <a:ext cx="2994973" cy="3738341"/>
          </a:xfrm>
          <a:prstGeom prst="rect">
            <a:avLst/>
          </a:prstGeom>
          <a:noFill/>
          <a:ln>
            <a:noFill/>
          </a:ln>
        </p:spPr>
      </p:pic>
      <p:pic>
        <p:nvPicPr>
          <p:cNvPr id="481" name="Google Shape;481;p28" descr="A group of people sitting at tables outside&#10;&#10;Description automatically generated"/>
          <p:cNvPicPr preferRelativeResize="0"/>
          <p:nvPr/>
        </p:nvPicPr>
        <p:blipFill rotWithShape="1">
          <a:blip r:embed="rId4">
            <a:alphaModFix/>
          </a:blip>
          <a:srcRect/>
          <a:stretch/>
        </p:blipFill>
        <p:spPr>
          <a:xfrm>
            <a:off x="8252211" y="2272983"/>
            <a:ext cx="2824975" cy="42078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0"/>
          <p:cNvSpPr txBox="1"/>
          <p:nvPr/>
        </p:nvSpPr>
        <p:spPr>
          <a:xfrm>
            <a:off x="2695303" y="5192070"/>
            <a:ext cx="68013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2025-26 will be a very successful year for all our JMS family.</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2400"/>
              <a:buFont typeface="Arial"/>
              <a:buNone/>
            </a:pPr>
            <a:r>
              <a:rPr lang="en-GB" sz="2400" b="1" i="0" u="none" strike="noStrike" cap="none">
                <a:solidFill>
                  <a:schemeClr val="dk1"/>
                </a:solidFill>
                <a:latin typeface="Quattrocento Sans"/>
                <a:ea typeface="Quattrocento Sans"/>
                <a:cs typeface="Quattrocento Sans"/>
                <a:sym typeface="Quattrocento Sans"/>
              </a:rPr>
              <a:t>Thank you for listening </a:t>
            </a:r>
            <a:endParaRPr sz="1400" b="0" i="0" u="none" strike="noStrike" cap="none">
              <a:solidFill>
                <a:schemeClr val="dk1"/>
              </a:solidFill>
              <a:latin typeface="Arial"/>
              <a:ea typeface="Arial"/>
              <a:cs typeface="Arial"/>
              <a:sym typeface="Arial"/>
            </a:endParaRPr>
          </a:p>
        </p:txBody>
      </p:sp>
      <p:sp>
        <p:nvSpPr>
          <p:cNvPr id="487" name="Google Shape;487;p30"/>
          <p:cNvSpPr txBox="1">
            <a:spLocks noGrp="1"/>
          </p:cNvSpPr>
          <p:nvPr>
            <p:ph type="ftr" idx="11"/>
          </p:nvPr>
        </p:nvSpPr>
        <p:spPr>
          <a:xfrm>
            <a:off x="237067" y="6356350"/>
            <a:ext cx="791633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PIE - Parents' Information Evening - Year 11</a:t>
            </a:r>
            <a:endParaRPr/>
          </a:p>
        </p:txBody>
      </p:sp>
      <p:sp>
        <p:nvSpPr>
          <p:cNvPr id="488" name="Google Shape;488;p30"/>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42</a:t>
            </a:fld>
            <a:endParaRPr/>
          </a:p>
        </p:txBody>
      </p:sp>
      <p:pic>
        <p:nvPicPr>
          <p:cNvPr id="489" name="Google Shape;489;p30" descr="A group of women sitting on a picnic table&#10;&#10;Description automatically generated"/>
          <p:cNvPicPr preferRelativeResize="0"/>
          <p:nvPr/>
        </p:nvPicPr>
        <p:blipFill rotWithShape="1">
          <a:blip r:embed="rId3">
            <a:alphaModFix/>
          </a:blip>
          <a:srcRect/>
          <a:stretch/>
        </p:blipFill>
        <p:spPr>
          <a:xfrm>
            <a:off x="3150607" y="683305"/>
            <a:ext cx="5733473" cy="4214596"/>
          </a:xfrm>
          <a:prstGeom prst="rect">
            <a:avLst/>
          </a:prstGeom>
          <a:noFill/>
          <a:ln>
            <a:noFill/>
          </a:ln>
        </p:spPr>
      </p:pic>
      <p:sp>
        <p:nvSpPr>
          <p:cNvPr id="490" name="Google Shape;490;p30"/>
          <p:cNvSpPr txBox="1"/>
          <p:nvPr/>
        </p:nvSpPr>
        <p:spPr>
          <a:xfrm>
            <a:off x="9281653" y="1705186"/>
            <a:ext cx="25062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GB" sz="1400" b="0" i="0" u="none" strike="noStrike" cap="none">
                <a:solidFill>
                  <a:schemeClr val="dk1"/>
                </a:solidFill>
                <a:latin typeface="Arial"/>
                <a:ea typeface="Arial"/>
                <a:cs typeface="Arial"/>
                <a:sym typeface="Arial"/>
              </a:rPr>
              <a:t>Please register your attendance and any questions using the QR code below</a:t>
            </a:r>
            <a:endParaRPr sz="1400" b="0" i="0" u="none" strike="noStrike" cap="none">
              <a:solidFill>
                <a:schemeClr val="dk1"/>
              </a:solidFill>
              <a:latin typeface="Arial"/>
              <a:ea typeface="Arial"/>
              <a:cs typeface="Arial"/>
              <a:sym typeface="Arial"/>
            </a:endParaRPr>
          </a:p>
        </p:txBody>
      </p:sp>
      <p:pic>
        <p:nvPicPr>
          <p:cNvPr id="491" name="Google Shape;491;p30" descr="A picture containing logo&#10;&#10;Description automatically generated"/>
          <p:cNvPicPr preferRelativeResize="0"/>
          <p:nvPr/>
        </p:nvPicPr>
        <p:blipFill rotWithShape="1">
          <a:blip r:embed="rId4">
            <a:alphaModFix/>
          </a:blip>
          <a:srcRect/>
          <a:stretch/>
        </p:blipFill>
        <p:spPr>
          <a:xfrm>
            <a:off x="1" y="0"/>
            <a:ext cx="3393858" cy="616373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7"/>
          <p:cNvSpPr txBox="1">
            <a:spLocks noGrp="1"/>
          </p:cNvSpPr>
          <p:nvPr>
            <p:ph type="title"/>
          </p:nvPr>
        </p:nvSpPr>
        <p:spPr>
          <a:xfrm>
            <a:off x="406400" y="3992"/>
            <a:ext cx="10312398" cy="97260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C4254"/>
              </a:buClr>
              <a:buSzPts val="4400"/>
              <a:buFont typeface="Quattrocento Sans"/>
              <a:buNone/>
            </a:pPr>
            <a:r>
              <a:rPr lang="en-GB"/>
              <a:t>Questions from PIE</a:t>
            </a:r>
            <a:endParaRPr/>
          </a:p>
        </p:txBody>
      </p:sp>
      <p:sp>
        <p:nvSpPr>
          <p:cNvPr id="498" name="Google Shape;498;p17"/>
          <p:cNvSpPr txBox="1">
            <a:spLocks noGrp="1"/>
          </p:cNvSpPr>
          <p:nvPr>
            <p:ph type="body" idx="1"/>
          </p:nvPr>
        </p:nvSpPr>
        <p:spPr>
          <a:xfrm>
            <a:off x="406400" y="1085586"/>
            <a:ext cx="10751127" cy="4686828"/>
          </a:xfrm>
          <a:prstGeom prst="rect">
            <a:avLst/>
          </a:prstGeom>
          <a:noFill/>
          <a:ln>
            <a:noFill/>
          </a:ln>
        </p:spPr>
        <p:txBody>
          <a:bodyPr spcFirstLastPara="1" wrap="square" lIns="91425" tIns="45700" rIns="91425" bIns="45700" anchor="t" anchorCtr="0">
            <a:noAutofit/>
          </a:bodyPr>
          <a:lstStyle/>
          <a:p>
            <a:pPr marL="685800"/>
            <a:r>
              <a:rPr lang="en-GB" dirty="0"/>
              <a:t>I would like to know the date and time of any planned event for sixth form options and application process so I can ensure I will be available. </a:t>
            </a:r>
            <a:br>
              <a:rPr lang="en-GB" dirty="0"/>
            </a:br>
            <a:r>
              <a:rPr lang="en-GB" dirty="0"/>
              <a:t>Sixth form open evening on 18</a:t>
            </a:r>
            <a:r>
              <a:rPr lang="en-GB" baseline="30000" dirty="0"/>
              <a:t>th</a:t>
            </a:r>
            <a:r>
              <a:rPr lang="en-GB" dirty="0"/>
              <a:t> December will have all the information pertaining to this and there will be more communications detailing the application process.</a:t>
            </a:r>
          </a:p>
          <a:p>
            <a:pPr marL="685800"/>
            <a:r>
              <a:rPr lang="en-GB" dirty="0"/>
              <a:t>Are sets likely to change between now and the exams? </a:t>
            </a:r>
            <a:br>
              <a:rPr lang="en-GB" dirty="0"/>
            </a:br>
            <a:r>
              <a:rPr lang="en-GB" dirty="0"/>
              <a:t>It is unlikely for most students though some may change based on outcomes from the Pre-public exams.</a:t>
            </a:r>
          </a:p>
          <a:p>
            <a:pPr marL="685800"/>
            <a:r>
              <a:rPr lang="en-GB" dirty="0"/>
              <a:t>When will silver D of E take place? </a:t>
            </a:r>
            <a:br>
              <a:rPr lang="en-GB" dirty="0"/>
            </a:br>
            <a:r>
              <a:rPr lang="en-GB" dirty="0"/>
              <a:t>We will be in touch when these dates are confirmed.</a:t>
            </a:r>
          </a:p>
          <a:p>
            <a:pPr marL="685800"/>
            <a:r>
              <a:rPr lang="en-GB" dirty="0"/>
              <a:t>Typical number of hours study/homework at home the year 11 kids should do a week. </a:t>
            </a:r>
            <a:br>
              <a:rPr lang="en-GB" dirty="0"/>
            </a:br>
            <a:r>
              <a:rPr lang="en-GB" dirty="0"/>
              <a:t>There is no set amount of time, but it is recommended that they should spend 1-2 hours each evening studying.</a:t>
            </a:r>
            <a:endParaRPr dirty="0"/>
          </a:p>
        </p:txBody>
      </p:sp>
      <p:sp>
        <p:nvSpPr>
          <p:cNvPr id="499" name="Google Shape;499;p17"/>
          <p:cNvSpPr txBox="1">
            <a:spLocks noGrp="1"/>
          </p:cNvSpPr>
          <p:nvPr>
            <p:ph type="sldNum" idx="12"/>
          </p:nvPr>
        </p:nvSpPr>
        <p:spPr>
          <a:xfrm>
            <a:off x="8610599" y="6356350"/>
            <a:ext cx="3344333"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1" i="0" u="none" strike="noStrike" cap="none">
                <a:solidFill>
                  <a:srgbClr val="FFFFFF"/>
                </a:solidFill>
                <a:latin typeface="Calibri"/>
                <a:ea typeface="Calibri"/>
                <a:cs typeface="Calibri"/>
                <a:sym typeface="Calibri"/>
              </a:rPr>
              <a:t>43</a:t>
            </a:fld>
            <a:endParaRPr sz="1200" b="1"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3049de9c02d_0_17"/>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GB"/>
              <a:t>Revision strategies</a:t>
            </a:r>
            <a:endParaRPr/>
          </a:p>
        </p:txBody>
      </p:sp>
      <p:sp>
        <p:nvSpPr>
          <p:cNvPr id="107" name="Google Shape;107;g3049de9c02d_0_17"/>
          <p:cNvSpPr txBox="1">
            <a:spLocks noGrp="1"/>
          </p:cNvSpPr>
          <p:nvPr>
            <p:ph type="body" idx="1"/>
          </p:nvPr>
        </p:nvSpPr>
        <p:spPr>
          <a:xfrm>
            <a:off x="406400" y="1490135"/>
            <a:ext cx="5367900" cy="4686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400"/>
              </a:spcBef>
              <a:spcAft>
                <a:spcPts val="0"/>
              </a:spcAft>
              <a:buClr>
                <a:schemeClr val="dk1"/>
              </a:buClr>
              <a:buSzPts val="1100"/>
              <a:buFont typeface="Arial"/>
              <a:buNone/>
            </a:pPr>
            <a:r>
              <a:rPr lang="en-GB" sz="4050" u="sng">
                <a:solidFill>
                  <a:schemeClr val="hlink"/>
                </a:solidFill>
                <a:latin typeface="Calibri"/>
                <a:ea typeface="Calibri"/>
                <a:cs typeface="Calibri"/>
                <a:sym typeface="Calibri"/>
                <a:hlinkClick r:id="rId3"/>
              </a:rPr>
              <a:t>How to Study</a:t>
            </a:r>
            <a:r>
              <a:rPr lang="en-GB" sz="4050" u="sng">
                <a:solidFill>
                  <a:schemeClr val="hlink"/>
                </a:solidFill>
                <a:latin typeface="Calibri"/>
                <a:ea typeface="Calibri"/>
                <a:cs typeface="Calibri"/>
                <a:sym typeface="Calibri"/>
              </a:rPr>
              <a:t> effectively</a:t>
            </a:r>
            <a:endParaRPr sz="4050" u="sng">
              <a:solidFill>
                <a:schemeClr val="hlink"/>
              </a:solidFill>
              <a:latin typeface="Calibri"/>
              <a:ea typeface="Calibri"/>
              <a:cs typeface="Calibri"/>
              <a:sym typeface="Calibri"/>
            </a:endParaRPr>
          </a:p>
          <a:p>
            <a:pPr marL="0" lvl="0" indent="0" algn="l" rtl="0">
              <a:lnSpc>
                <a:spcPct val="100000"/>
              </a:lnSpc>
              <a:spcBef>
                <a:spcPts val="0"/>
              </a:spcBef>
              <a:spcAft>
                <a:spcPts val="0"/>
              </a:spcAft>
              <a:buSzPts val="1800"/>
              <a:buNone/>
            </a:pPr>
            <a:endParaRPr/>
          </a:p>
        </p:txBody>
      </p:sp>
      <p:sp>
        <p:nvSpPr>
          <p:cNvPr id="108" name="Google Shape;108;g3049de9c02d_0_17"/>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
        <p:nvSpPr>
          <p:cNvPr id="109" name="Google Shape;109;g3049de9c02d_0_17"/>
          <p:cNvSpPr txBox="1">
            <a:spLocks noGrp="1"/>
          </p:cNvSpPr>
          <p:nvPr>
            <p:ph type="body" idx="2"/>
          </p:nvPr>
        </p:nvSpPr>
        <p:spPr>
          <a:xfrm>
            <a:off x="6095999" y="1490135"/>
            <a:ext cx="5198400" cy="4686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110" name="Google Shape;110;g3049de9c02d_0_17"/>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 name="Google Shape;111;g3049de9c02d_0_17"/>
          <p:cNvPicPr preferRelativeResize="0"/>
          <p:nvPr/>
        </p:nvPicPr>
        <p:blipFill rotWithShape="1">
          <a:blip r:embed="rId4">
            <a:alphaModFix/>
          </a:blip>
          <a:srcRect r="73045"/>
          <a:stretch/>
        </p:blipFill>
        <p:spPr>
          <a:xfrm>
            <a:off x="10980727" y="162662"/>
            <a:ext cx="1089576" cy="1036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g3049de9c02d_0_37"/>
          <p:cNvPicPr preferRelativeResize="0"/>
          <p:nvPr/>
        </p:nvPicPr>
        <p:blipFill rotWithShape="1">
          <a:blip r:embed="rId3">
            <a:alphaModFix/>
          </a:blip>
          <a:srcRect/>
          <a:stretch/>
        </p:blipFill>
        <p:spPr>
          <a:xfrm>
            <a:off x="684000" y="109277"/>
            <a:ext cx="1080000" cy="1107692"/>
          </a:xfrm>
          <a:prstGeom prst="rect">
            <a:avLst/>
          </a:prstGeom>
          <a:noFill/>
          <a:ln>
            <a:noFill/>
          </a:ln>
        </p:spPr>
      </p:pic>
      <p:pic>
        <p:nvPicPr>
          <p:cNvPr id="117" name="Google Shape;117;g3049de9c02d_0_37"/>
          <p:cNvPicPr preferRelativeResize="0"/>
          <p:nvPr/>
        </p:nvPicPr>
        <p:blipFill rotWithShape="1">
          <a:blip r:embed="rId4">
            <a:alphaModFix/>
          </a:blip>
          <a:srcRect/>
          <a:stretch/>
        </p:blipFill>
        <p:spPr>
          <a:xfrm>
            <a:off x="684000" y="2764093"/>
            <a:ext cx="1080000" cy="1080000"/>
          </a:xfrm>
          <a:prstGeom prst="rect">
            <a:avLst/>
          </a:prstGeom>
          <a:noFill/>
          <a:ln>
            <a:noFill/>
          </a:ln>
        </p:spPr>
      </p:pic>
      <p:pic>
        <p:nvPicPr>
          <p:cNvPr id="118" name="Google Shape;118;g3049de9c02d_0_37"/>
          <p:cNvPicPr preferRelativeResize="0"/>
          <p:nvPr/>
        </p:nvPicPr>
        <p:blipFill rotWithShape="1">
          <a:blip r:embed="rId5">
            <a:alphaModFix/>
          </a:blip>
          <a:srcRect/>
          <a:stretch/>
        </p:blipFill>
        <p:spPr>
          <a:xfrm>
            <a:off x="684000" y="4175533"/>
            <a:ext cx="1080000" cy="982286"/>
          </a:xfrm>
          <a:prstGeom prst="rect">
            <a:avLst/>
          </a:prstGeom>
          <a:noFill/>
          <a:ln>
            <a:noFill/>
          </a:ln>
        </p:spPr>
      </p:pic>
      <p:pic>
        <p:nvPicPr>
          <p:cNvPr id="119" name="Google Shape;119;g3049de9c02d_0_37"/>
          <p:cNvPicPr preferRelativeResize="0"/>
          <p:nvPr/>
        </p:nvPicPr>
        <p:blipFill rotWithShape="1">
          <a:blip r:embed="rId6">
            <a:alphaModFix/>
          </a:blip>
          <a:srcRect/>
          <a:stretch/>
        </p:blipFill>
        <p:spPr>
          <a:xfrm>
            <a:off x="684000" y="5438007"/>
            <a:ext cx="1080000" cy="1047106"/>
          </a:xfrm>
          <a:prstGeom prst="rect">
            <a:avLst/>
          </a:prstGeom>
          <a:noFill/>
          <a:ln>
            <a:noFill/>
          </a:ln>
        </p:spPr>
      </p:pic>
      <p:sp>
        <p:nvSpPr>
          <p:cNvPr id="120" name="Google Shape;120;g3049de9c02d_0_37"/>
          <p:cNvSpPr txBox="1"/>
          <p:nvPr/>
        </p:nvSpPr>
        <p:spPr>
          <a:xfrm>
            <a:off x="1712926" y="2586889"/>
            <a:ext cx="97950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GB" sz="8800" b="1" i="0" u="none" strike="noStrike" cap="none">
                <a:solidFill>
                  <a:srgbClr val="262626"/>
                </a:solidFill>
                <a:latin typeface="Calibri"/>
                <a:ea typeface="Calibri"/>
                <a:cs typeface="Calibri"/>
                <a:sym typeface="Calibri"/>
              </a:rPr>
              <a:t>NALYSE </a:t>
            </a:r>
            <a:r>
              <a:rPr lang="en-GB" sz="5400" b="1" i="0" u="none" strike="noStrike" cap="none">
                <a:solidFill>
                  <a:srgbClr val="262626"/>
                </a:solidFill>
                <a:latin typeface="Calibri"/>
                <a:ea typeface="Calibri"/>
                <a:cs typeface="Calibri"/>
                <a:sym typeface="Calibri"/>
              </a:rPr>
              <a:t>your weaknesses</a:t>
            </a:r>
            <a:endParaRPr sz="8800" b="1" i="0" u="none" strike="noStrike" cap="none">
              <a:solidFill>
                <a:srgbClr val="262626"/>
              </a:solidFill>
              <a:latin typeface="Calibri"/>
              <a:ea typeface="Calibri"/>
              <a:cs typeface="Calibri"/>
              <a:sym typeface="Calibri"/>
            </a:endParaRPr>
          </a:p>
        </p:txBody>
      </p:sp>
      <p:sp>
        <p:nvSpPr>
          <p:cNvPr id="121" name="Google Shape;121;g3049de9c02d_0_37"/>
          <p:cNvSpPr txBox="1"/>
          <p:nvPr/>
        </p:nvSpPr>
        <p:spPr>
          <a:xfrm>
            <a:off x="1712927" y="5253543"/>
            <a:ext cx="8766146"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GB" sz="8800" b="1" i="0" u="none" strike="noStrike" cap="none">
                <a:solidFill>
                  <a:srgbClr val="262626"/>
                </a:solidFill>
                <a:latin typeface="Calibri"/>
                <a:ea typeface="Calibri"/>
                <a:cs typeface="Calibri"/>
                <a:sym typeface="Calibri"/>
              </a:rPr>
              <a:t>EST YOURSELF</a:t>
            </a:r>
            <a:endParaRPr sz="1400" b="0" i="0" u="none" strike="noStrike" cap="none">
              <a:solidFill>
                <a:srgbClr val="000000"/>
              </a:solidFill>
              <a:latin typeface="Arial"/>
              <a:ea typeface="Arial"/>
              <a:cs typeface="Arial"/>
              <a:sym typeface="Arial"/>
            </a:endParaRPr>
          </a:p>
        </p:txBody>
      </p:sp>
      <p:sp>
        <p:nvSpPr>
          <p:cNvPr id="122" name="Google Shape;122;g3049de9c02d_0_37"/>
          <p:cNvSpPr txBox="1"/>
          <p:nvPr/>
        </p:nvSpPr>
        <p:spPr>
          <a:xfrm>
            <a:off x="1703046" y="-13516"/>
            <a:ext cx="78417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GB" sz="8800" b="1" i="0" u="none" strike="noStrike" cap="none">
                <a:solidFill>
                  <a:srgbClr val="262626"/>
                </a:solidFill>
                <a:latin typeface="Calibri"/>
                <a:ea typeface="Calibri"/>
                <a:cs typeface="Calibri"/>
                <a:sym typeface="Calibri"/>
              </a:rPr>
              <a:t>PACE IT OUT</a:t>
            </a:r>
            <a:endParaRPr sz="1400" b="0" i="0" u="none" strike="noStrike" cap="none">
              <a:solidFill>
                <a:srgbClr val="000000"/>
              </a:solidFill>
              <a:latin typeface="Arial"/>
              <a:ea typeface="Arial"/>
              <a:cs typeface="Arial"/>
              <a:sym typeface="Arial"/>
            </a:endParaRPr>
          </a:p>
        </p:txBody>
      </p:sp>
      <p:sp>
        <p:nvSpPr>
          <p:cNvPr id="123" name="Google Shape;123;g3049de9c02d_0_37"/>
          <p:cNvSpPr txBox="1"/>
          <p:nvPr/>
        </p:nvSpPr>
        <p:spPr>
          <a:xfrm>
            <a:off x="1712927" y="3951880"/>
            <a:ext cx="91614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GB" sz="8800" b="1" i="0" u="none" strike="noStrike" cap="none">
                <a:solidFill>
                  <a:srgbClr val="262626"/>
                </a:solidFill>
                <a:latin typeface="Calibri"/>
                <a:ea typeface="Calibri"/>
                <a:cs typeface="Calibri"/>
                <a:sym typeface="Calibri"/>
              </a:rPr>
              <a:t>EVISE AND REVIEW</a:t>
            </a:r>
            <a:endParaRPr sz="1400" b="0" i="0" u="none" strike="noStrike" cap="none">
              <a:solidFill>
                <a:srgbClr val="000000"/>
              </a:solidFill>
              <a:latin typeface="Arial"/>
              <a:ea typeface="Arial"/>
              <a:cs typeface="Arial"/>
              <a:sym typeface="Arial"/>
            </a:endParaRPr>
          </a:p>
        </p:txBody>
      </p:sp>
      <p:sp>
        <p:nvSpPr>
          <p:cNvPr id="124" name="Google Shape;124;g3049de9c02d_0_37"/>
          <p:cNvSpPr txBox="1"/>
          <p:nvPr/>
        </p:nvSpPr>
        <p:spPr>
          <a:xfrm>
            <a:off x="1703045" y="1286687"/>
            <a:ext cx="51600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GB" sz="8800" b="1" i="0" u="none" strike="noStrike" cap="none">
                <a:solidFill>
                  <a:srgbClr val="262626"/>
                </a:solidFill>
                <a:latin typeface="Calibri"/>
                <a:ea typeface="Calibri"/>
                <a:cs typeface="Calibri"/>
                <a:sym typeface="Calibri"/>
              </a:rPr>
              <a:t>IX IT UP</a:t>
            </a:r>
            <a:endParaRPr sz="8800" b="1" i="0" u="none" strike="noStrike" cap="none">
              <a:solidFill>
                <a:srgbClr val="262626"/>
              </a:solidFill>
              <a:latin typeface="Calibri"/>
              <a:ea typeface="Calibri"/>
              <a:cs typeface="Calibri"/>
              <a:sym typeface="Calibri"/>
            </a:endParaRPr>
          </a:p>
        </p:txBody>
      </p:sp>
      <p:pic>
        <p:nvPicPr>
          <p:cNvPr id="125" name="Google Shape;125;g3049de9c02d_0_37"/>
          <p:cNvPicPr preferRelativeResize="0"/>
          <p:nvPr/>
        </p:nvPicPr>
        <p:blipFill rotWithShape="1">
          <a:blip r:embed="rId7">
            <a:alphaModFix/>
          </a:blip>
          <a:srcRect/>
          <a:stretch/>
        </p:blipFill>
        <p:spPr>
          <a:xfrm>
            <a:off x="684000" y="1446095"/>
            <a:ext cx="1080000" cy="1084473"/>
          </a:xfrm>
          <a:prstGeom prst="rect">
            <a:avLst/>
          </a:prstGeom>
          <a:noFill/>
          <a:ln>
            <a:noFill/>
          </a:ln>
        </p:spPr>
      </p:pic>
      <p:pic>
        <p:nvPicPr>
          <p:cNvPr id="126" name="Google Shape;126;g3049de9c02d_0_37"/>
          <p:cNvPicPr preferRelativeResize="0"/>
          <p:nvPr/>
        </p:nvPicPr>
        <p:blipFill rotWithShape="1">
          <a:blip r:embed="rId8">
            <a:alphaModFix/>
          </a:blip>
          <a:srcRect r="73045"/>
          <a:stretch/>
        </p:blipFill>
        <p:spPr>
          <a:xfrm>
            <a:off x="10980727" y="162662"/>
            <a:ext cx="1089576" cy="1036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3049de9c02d_0_51"/>
          <p:cNvSpPr txBox="1">
            <a:spLocks noGrp="1"/>
          </p:cNvSpPr>
          <p:nvPr>
            <p:ph type="title"/>
          </p:nvPr>
        </p:nvSpPr>
        <p:spPr>
          <a:xfrm>
            <a:off x="406400" y="365126"/>
            <a:ext cx="103125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GB"/>
              <a:t>Revision resources</a:t>
            </a:r>
            <a:endParaRPr/>
          </a:p>
        </p:txBody>
      </p:sp>
      <p:sp>
        <p:nvSpPr>
          <p:cNvPr id="133" name="Google Shape;133;g3049de9c02d_0_51"/>
          <p:cNvSpPr txBox="1">
            <a:spLocks noGrp="1"/>
          </p:cNvSpPr>
          <p:nvPr>
            <p:ph type="body" idx="1"/>
          </p:nvPr>
        </p:nvSpPr>
        <p:spPr>
          <a:xfrm>
            <a:off x="406400" y="1490125"/>
            <a:ext cx="10696200" cy="46869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400"/>
              </a:spcBef>
              <a:spcAft>
                <a:spcPts val="0"/>
              </a:spcAft>
              <a:buSzPts val="2200"/>
              <a:buChar char="•"/>
            </a:pPr>
            <a:r>
              <a:rPr lang="en-GB" sz="2800" u="sng">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John Mason School revision website</a:t>
            </a:r>
            <a:r>
              <a:rPr lang="en-GB" sz="2800">
                <a:solidFill>
                  <a:schemeClr val="dk1"/>
                </a:solidFill>
                <a:latin typeface="Calibri"/>
                <a:ea typeface="Calibri"/>
                <a:cs typeface="Calibri"/>
                <a:sym typeface="Calibri"/>
              </a:rPr>
              <a:t> includes exam FAQ and period 6 timetable</a:t>
            </a:r>
            <a:endParaRPr sz="28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SzPts val="2200"/>
              <a:buChar char="•"/>
            </a:pPr>
            <a:r>
              <a:rPr lang="en-GB" sz="2800" u="sng">
                <a:solidFill>
                  <a:schemeClr val="hlink"/>
                </a:solidFill>
                <a:latin typeface="Calibri"/>
                <a:ea typeface="Calibri"/>
                <a:cs typeface="Calibri"/>
                <a:sym typeface="Calibri"/>
                <a:hlinkClick r:id="rId4"/>
              </a:rPr>
              <a:t>Seneca</a:t>
            </a:r>
            <a:endParaRPr sz="2800" u="sng">
              <a:solidFill>
                <a:schemeClr val="hlink"/>
              </a:solidFill>
              <a:latin typeface="Calibri"/>
              <a:ea typeface="Calibri"/>
              <a:cs typeface="Calibri"/>
              <a:sym typeface="Calibri"/>
            </a:endParaRPr>
          </a:p>
          <a:p>
            <a:pPr marL="457200" lvl="0" indent="-368300" algn="l" rtl="0">
              <a:lnSpc>
                <a:spcPct val="90000"/>
              </a:lnSpc>
              <a:spcBef>
                <a:spcPts val="0"/>
              </a:spcBef>
              <a:spcAft>
                <a:spcPts val="0"/>
              </a:spcAft>
              <a:buSzPts val="2200"/>
              <a:buChar char="•"/>
            </a:pPr>
            <a:r>
              <a:rPr lang="en-GB" sz="2800" u="sng">
                <a:solidFill>
                  <a:schemeClr val="hlink"/>
                </a:solidFill>
                <a:latin typeface="Calibri"/>
                <a:ea typeface="Calibri"/>
                <a:cs typeface="Calibri"/>
                <a:sym typeface="Calibri"/>
                <a:hlinkClick r:id="rId5"/>
              </a:rPr>
              <a:t>BBC Bitesize</a:t>
            </a:r>
            <a:endParaRPr sz="28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GB" sz="2800">
                <a:solidFill>
                  <a:schemeClr val="dk1"/>
                </a:solidFill>
                <a:latin typeface="Calibri"/>
                <a:ea typeface="Calibri"/>
                <a:cs typeface="Calibri"/>
                <a:sym typeface="Calibri"/>
              </a:rPr>
              <a:t>Past exam paper questions e.g. </a:t>
            </a:r>
            <a:r>
              <a:rPr lang="en-GB" sz="2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Physics and Maths Tutor</a:t>
            </a:r>
            <a:r>
              <a:rPr lang="en-GB" sz="2800">
                <a:solidFill>
                  <a:schemeClr val="dk1"/>
                </a:solidFill>
                <a:latin typeface="Calibri"/>
                <a:ea typeface="Calibri"/>
                <a:cs typeface="Calibri"/>
                <a:sym typeface="Calibri"/>
              </a:rPr>
              <a:t> </a:t>
            </a:r>
            <a:endParaRPr/>
          </a:p>
          <a:p>
            <a:pPr marL="457200" lvl="0" indent="-368300" algn="l" rtl="0">
              <a:lnSpc>
                <a:spcPct val="90000"/>
              </a:lnSpc>
              <a:spcBef>
                <a:spcPts val="0"/>
              </a:spcBef>
              <a:spcAft>
                <a:spcPts val="0"/>
              </a:spcAft>
              <a:buClr>
                <a:schemeClr val="dk1"/>
              </a:buClr>
              <a:buSzPts val="2200"/>
              <a:buFont typeface="Calibri"/>
              <a:buChar char="•"/>
            </a:pPr>
            <a:r>
              <a:rPr lang="en-GB" sz="2800">
                <a:solidFill>
                  <a:schemeClr val="dk1"/>
                </a:solidFill>
                <a:latin typeface="Calibri"/>
                <a:ea typeface="Calibri"/>
                <a:cs typeface="Calibri"/>
                <a:sym typeface="Calibri"/>
              </a:rPr>
              <a:t>Revision guides - ask the teacher for the best options</a:t>
            </a:r>
            <a:endParaRPr sz="28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GB" sz="2800">
                <a:solidFill>
                  <a:schemeClr val="dk1"/>
                </a:solidFill>
                <a:latin typeface="Calibri"/>
                <a:ea typeface="Calibri"/>
                <a:cs typeface="Calibri"/>
                <a:sym typeface="Calibri"/>
              </a:rPr>
              <a:t>Flashcards (physical and online eg Quizlet)</a:t>
            </a:r>
            <a:endParaRPr sz="28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GB" sz="2800">
                <a:solidFill>
                  <a:schemeClr val="dk1"/>
                </a:solidFill>
                <a:latin typeface="Calibri"/>
                <a:ea typeface="Calibri"/>
                <a:cs typeface="Calibri"/>
                <a:sym typeface="Calibri"/>
              </a:rPr>
              <a:t>Other online content – please check quality/relevance with your child’s teacher.</a:t>
            </a:r>
            <a:endParaRPr/>
          </a:p>
        </p:txBody>
      </p:sp>
      <p:sp>
        <p:nvSpPr>
          <p:cNvPr id="134" name="Google Shape;134;g3049de9c02d_0_51"/>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7</a:t>
            </a:fld>
            <a:endParaRPr/>
          </a:p>
        </p:txBody>
      </p:sp>
      <p:sp>
        <p:nvSpPr>
          <p:cNvPr id="135" name="Google Shape;135;g3049de9c02d_0_51"/>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 name="Google Shape;136;g3049de9c02d_0_51"/>
          <p:cNvPicPr preferRelativeResize="0"/>
          <p:nvPr/>
        </p:nvPicPr>
        <p:blipFill rotWithShape="1">
          <a:blip r:embed="rId7">
            <a:alphaModFix/>
          </a:blip>
          <a:srcRect r="73045"/>
          <a:stretch/>
        </p:blipFill>
        <p:spPr>
          <a:xfrm>
            <a:off x="10980727" y="162662"/>
            <a:ext cx="1089576" cy="1036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3049de9c02d_0_27"/>
          <p:cNvSpPr txBox="1">
            <a:spLocks noGrp="1"/>
          </p:cNvSpPr>
          <p:nvPr>
            <p:ph type="title"/>
          </p:nvPr>
        </p:nvSpPr>
        <p:spPr>
          <a:xfrm>
            <a:off x="406400" y="365125"/>
            <a:ext cx="7431300" cy="972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1C4254"/>
              </a:buClr>
              <a:buSzPts val="4400"/>
              <a:buFont typeface="Quattrocento Sans"/>
              <a:buNone/>
            </a:pPr>
            <a:r>
              <a:rPr lang="en-GB"/>
              <a:t>A team effort</a:t>
            </a:r>
            <a:endParaRPr sz="4000"/>
          </a:p>
        </p:txBody>
      </p:sp>
      <p:sp>
        <p:nvSpPr>
          <p:cNvPr id="142" name="Google Shape;142;g3049de9c02d_0_27"/>
          <p:cNvSpPr txBox="1">
            <a:spLocks noGrp="1"/>
          </p:cNvSpPr>
          <p:nvPr>
            <p:ph type="sldNum" idx="12"/>
          </p:nvPr>
        </p:nvSpPr>
        <p:spPr>
          <a:xfrm>
            <a:off x="8610599" y="6356350"/>
            <a:ext cx="3344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GB"/>
              <a:t>8</a:t>
            </a:fld>
            <a:endParaRPr b="1"/>
          </a:p>
        </p:txBody>
      </p:sp>
      <p:sp>
        <p:nvSpPr>
          <p:cNvPr id="143" name="Google Shape;143;g3049de9c02d_0_27"/>
          <p:cNvSpPr/>
          <p:nvPr/>
        </p:nvSpPr>
        <p:spPr>
          <a:xfrm>
            <a:off x="11042225" y="211950"/>
            <a:ext cx="966600" cy="938100"/>
          </a:xfrm>
          <a:prstGeom prst="rect">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 name="Google Shape;144;g3049de9c02d_0_27"/>
          <p:cNvPicPr preferRelativeResize="0"/>
          <p:nvPr/>
        </p:nvPicPr>
        <p:blipFill rotWithShape="1">
          <a:blip r:embed="rId3">
            <a:alphaModFix/>
          </a:blip>
          <a:srcRect r="73045"/>
          <a:stretch/>
        </p:blipFill>
        <p:spPr>
          <a:xfrm>
            <a:off x="10997377" y="63625"/>
            <a:ext cx="1089576" cy="1036675"/>
          </a:xfrm>
          <a:prstGeom prst="rect">
            <a:avLst/>
          </a:prstGeom>
          <a:noFill/>
          <a:ln>
            <a:noFill/>
          </a:ln>
        </p:spPr>
      </p:pic>
      <p:sp>
        <p:nvSpPr>
          <p:cNvPr id="145" name="Google Shape;145;g3049de9c02d_0_27"/>
          <p:cNvSpPr txBox="1"/>
          <p:nvPr/>
        </p:nvSpPr>
        <p:spPr>
          <a:xfrm>
            <a:off x="370800" y="1522788"/>
            <a:ext cx="3852000" cy="4802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9BCC"/>
                </a:solidFill>
                <a:latin typeface="Quattrocento Sans"/>
                <a:ea typeface="Quattrocento Sans"/>
                <a:cs typeface="Quattrocento Sans"/>
                <a:sym typeface="Quattrocento Sans"/>
              </a:rPr>
              <a:t>Teachers</a:t>
            </a:r>
            <a:endParaRPr sz="2400" b="1" i="0" u="none" strike="noStrike" cap="none">
              <a:solidFill>
                <a:srgbClr val="009BCC"/>
              </a:solidFill>
              <a:latin typeface="Quattrocento Sans"/>
              <a:ea typeface="Quattrocento Sans"/>
              <a:cs typeface="Quattrocento Sans"/>
              <a:sym typeface="Quattrocento Sans"/>
            </a:endParaRPr>
          </a:p>
          <a:p>
            <a:pPr marL="269999" marR="0" lvl="0" indent="-269999"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Plan and teach great lessons</a:t>
            </a:r>
            <a:endParaRPr sz="24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Feedback on past papers</a:t>
            </a:r>
            <a:endParaRPr sz="24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Pre-public exams with detailed feedback</a:t>
            </a:r>
            <a:endParaRPr sz="24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Exam technique and training</a:t>
            </a:r>
            <a:endParaRPr sz="24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Support and guidance</a:t>
            </a:r>
            <a:endParaRPr sz="24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High expectations</a:t>
            </a:r>
            <a:endParaRPr sz="2400" b="1" i="0" u="none" strike="noStrike" cap="none">
              <a:solidFill>
                <a:srgbClr val="3F3F3F"/>
              </a:solidFill>
              <a:latin typeface="Quattrocento Sans"/>
              <a:ea typeface="Quattrocento Sans"/>
              <a:cs typeface="Quattrocento Sans"/>
              <a:sym typeface="Quattrocento Sans"/>
            </a:endParaRPr>
          </a:p>
        </p:txBody>
      </p:sp>
      <p:sp>
        <p:nvSpPr>
          <p:cNvPr id="146" name="Google Shape;146;g3049de9c02d_0_27"/>
          <p:cNvSpPr txBox="1"/>
          <p:nvPr/>
        </p:nvSpPr>
        <p:spPr>
          <a:xfrm>
            <a:off x="8305800" y="1553950"/>
            <a:ext cx="3852000" cy="4340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1" i="0" u="none" strike="noStrike" cap="none">
                <a:solidFill>
                  <a:srgbClr val="009BCC"/>
                </a:solidFill>
                <a:latin typeface="Quattrocento Sans"/>
                <a:ea typeface="Quattrocento Sans"/>
                <a:cs typeface="Quattrocento Sans"/>
                <a:sym typeface="Quattrocento Sans"/>
              </a:rPr>
              <a:t>Parents</a:t>
            </a:r>
            <a:endParaRPr sz="2500" b="1" i="0" u="none" strike="noStrike" cap="none">
              <a:solidFill>
                <a:srgbClr val="009BCC"/>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500"/>
              <a:buFont typeface="Quattrocento Sans"/>
              <a:buChar char="•"/>
            </a:pPr>
            <a:r>
              <a:rPr lang="en-GB" sz="2500" b="1" i="0" u="none" strike="noStrike" cap="none">
                <a:solidFill>
                  <a:srgbClr val="3F3F3F"/>
                </a:solidFill>
                <a:latin typeface="Quattrocento Sans"/>
                <a:ea typeface="Quattrocento Sans"/>
                <a:cs typeface="Quattrocento Sans"/>
                <a:sym typeface="Quattrocento Sans"/>
              </a:rPr>
              <a:t>Questioning</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1200"/>
              </a:spcBef>
              <a:spcAft>
                <a:spcPts val="0"/>
              </a:spcAft>
              <a:buClr>
                <a:srgbClr val="3F3F3F"/>
              </a:buClr>
              <a:buSzPts val="2500"/>
              <a:buFont typeface="Quattrocento Sans"/>
              <a:buChar char="•"/>
            </a:pPr>
            <a:r>
              <a:rPr lang="en-GB" sz="2500" b="1" i="0" u="none" strike="noStrike" cap="none">
                <a:solidFill>
                  <a:srgbClr val="3F3F3F"/>
                </a:solidFill>
                <a:latin typeface="Quattrocento Sans"/>
                <a:ea typeface="Quattrocento Sans"/>
                <a:cs typeface="Quattrocento Sans"/>
                <a:sym typeface="Quattrocento Sans"/>
              </a:rPr>
              <a:t>Quiet space to revise</a:t>
            </a:r>
            <a:endParaRPr sz="25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500"/>
              <a:buFont typeface="Quattrocento Sans"/>
              <a:buChar char="•"/>
            </a:pPr>
            <a:r>
              <a:rPr lang="en-GB" sz="2500" b="1" i="0" u="none" strike="noStrike" cap="none">
                <a:solidFill>
                  <a:srgbClr val="3F3F3F"/>
                </a:solidFill>
                <a:latin typeface="Quattrocento Sans"/>
                <a:ea typeface="Quattrocento Sans"/>
                <a:cs typeface="Quattrocento Sans"/>
                <a:sym typeface="Quattrocento Sans"/>
              </a:rPr>
              <a:t>Emotional support</a:t>
            </a:r>
            <a:endParaRPr sz="25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500"/>
              <a:buFont typeface="Quattrocento Sans"/>
              <a:buChar char="•"/>
            </a:pPr>
            <a:r>
              <a:rPr lang="en-GB" sz="2500" b="1" i="0" u="none" strike="noStrike" cap="none">
                <a:solidFill>
                  <a:srgbClr val="3F3F3F"/>
                </a:solidFill>
                <a:latin typeface="Quattrocento Sans"/>
                <a:ea typeface="Quattrocento Sans"/>
                <a:cs typeface="Quattrocento Sans"/>
                <a:sym typeface="Quattrocento Sans"/>
              </a:rPr>
              <a:t>Encouragement</a:t>
            </a:r>
            <a:endParaRPr sz="25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500"/>
              <a:buFont typeface="Quattrocento Sans"/>
              <a:buChar char="•"/>
            </a:pPr>
            <a:r>
              <a:rPr lang="en-GB" sz="2500" b="1" i="0" u="none" strike="noStrike" cap="none">
                <a:solidFill>
                  <a:srgbClr val="3F3F3F"/>
                </a:solidFill>
                <a:latin typeface="Quattrocento Sans"/>
                <a:ea typeface="Quattrocento Sans"/>
                <a:cs typeface="Quattrocento Sans"/>
                <a:sym typeface="Quattrocento Sans"/>
              </a:rPr>
              <a:t>Blend of activities</a:t>
            </a:r>
            <a:endParaRPr sz="25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500"/>
              <a:buFont typeface="Quattrocento Sans"/>
              <a:buChar char="•"/>
            </a:pPr>
            <a:r>
              <a:rPr lang="en-GB" sz="2500" b="1" i="0" u="none" strike="noStrike" cap="none">
                <a:solidFill>
                  <a:srgbClr val="3F3F3F"/>
                </a:solidFill>
                <a:latin typeface="Quattrocento Sans"/>
                <a:ea typeface="Quattrocento Sans"/>
                <a:cs typeface="Quattrocento Sans"/>
                <a:sym typeface="Quattrocento Sans"/>
              </a:rPr>
              <a:t>Sleep</a:t>
            </a:r>
            <a:endParaRPr sz="25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500"/>
              <a:buFont typeface="Quattrocento Sans"/>
              <a:buChar char="•"/>
            </a:pPr>
            <a:r>
              <a:rPr lang="en-GB" sz="2500" b="1" i="0" u="none" strike="noStrike" cap="none">
                <a:solidFill>
                  <a:srgbClr val="3F3F3F"/>
                </a:solidFill>
                <a:latin typeface="Quattrocento Sans"/>
                <a:ea typeface="Quattrocento Sans"/>
                <a:cs typeface="Quattrocento Sans"/>
                <a:sym typeface="Quattrocento Sans"/>
              </a:rPr>
              <a:t>Snacks and drinks</a:t>
            </a:r>
            <a:endParaRPr sz="2500" b="1" i="0" u="none" strike="noStrike" cap="none">
              <a:solidFill>
                <a:srgbClr val="3F3F3F"/>
              </a:solidFill>
              <a:latin typeface="Quattrocento Sans"/>
              <a:ea typeface="Quattrocento Sans"/>
              <a:cs typeface="Quattrocento Sans"/>
              <a:sym typeface="Quattrocento Sans"/>
            </a:endParaRPr>
          </a:p>
        </p:txBody>
      </p:sp>
      <p:sp>
        <p:nvSpPr>
          <p:cNvPr id="147" name="Google Shape;147;g3049de9c02d_0_27"/>
          <p:cNvSpPr txBox="1"/>
          <p:nvPr/>
        </p:nvSpPr>
        <p:spPr>
          <a:xfrm>
            <a:off x="4170000" y="1553950"/>
            <a:ext cx="3852000" cy="4802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rgbClr val="009BCC"/>
                </a:solidFill>
                <a:latin typeface="Quattrocento Sans"/>
                <a:ea typeface="Quattrocento Sans"/>
                <a:cs typeface="Quattrocento Sans"/>
                <a:sym typeface="Quattrocento Sans"/>
              </a:rPr>
              <a:t>Students</a:t>
            </a:r>
            <a:endParaRPr sz="2400" b="1" i="0" u="none" strike="noStrike" cap="none">
              <a:solidFill>
                <a:srgbClr val="009BCC"/>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Waste no time</a:t>
            </a:r>
            <a:endParaRPr sz="24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Revise effectively (if it's not a struggle, it's not working)</a:t>
            </a:r>
            <a:endParaRPr sz="24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Make a plan you can stick to</a:t>
            </a:r>
            <a:endParaRPr sz="24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Don't take on too much</a:t>
            </a:r>
            <a:endParaRPr sz="2400" b="1" i="0" u="none" strike="noStrike" cap="none">
              <a:solidFill>
                <a:srgbClr val="3F3F3F"/>
              </a:solidFill>
              <a:latin typeface="Quattrocento Sans"/>
              <a:ea typeface="Quattrocento Sans"/>
              <a:cs typeface="Quattrocento Sans"/>
              <a:sym typeface="Quattrocento Sans"/>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Ask a teacher</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1200"/>
              </a:spcBef>
              <a:spcAft>
                <a:spcPts val="0"/>
              </a:spcAft>
              <a:buClr>
                <a:srgbClr val="3F3F3F"/>
              </a:buClr>
              <a:buSzPts val="2400"/>
              <a:buFont typeface="Quattrocento Sans"/>
              <a:buChar char="•"/>
            </a:pPr>
            <a:r>
              <a:rPr lang="en-GB" sz="2400" b="1" i="0" u="none" strike="noStrike" cap="none">
                <a:solidFill>
                  <a:srgbClr val="3F3F3F"/>
                </a:solidFill>
                <a:latin typeface="Quattrocento Sans"/>
                <a:ea typeface="Quattrocento Sans"/>
                <a:cs typeface="Quattrocento Sans"/>
                <a:sym typeface="Quattrocento Sans"/>
              </a:rPr>
              <a:t>Attend period 6 sessions</a:t>
            </a:r>
            <a:endParaRPr sz="2400" b="1" i="0" u="none" strike="noStrike" cap="none">
              <a:solidFill>
                <a:srgbClr val="3F3F3F"/>
              </a:solidFill>
              <a:latin typeface="Quattrocento Sans"/>
              <a:ea typeface="Quattrocento Sans"/>
              <a:cs typeface="Quattrocento Sans"/>
              <a:sym typeface="Quattrocen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7">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6">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6">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6">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6">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46">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46">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46">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4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7e25baa4be_0_2"/>
          <p:cNvSpPr txBox="1">
            <a:spLocks noGrp="1"/>
          </p:cNvSpPr>
          <p:nvPr>
            <p:ph type="ctrTitle"/>
          </p:nvPr>
        </p:nvSpPr>
        <p:spPr>
          <a:xfrm>
            <a:off x="922867" y="4216400"/>
            <a:ext cx="10346400" cy="1600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F2F2F2"/>
              </a:buClr>
              <a:buSzPts val="4800"/>
              <a:buFont typeface="Quattrocento Sans"/>
              <a:buNone/>
            </a:pPr>
            <a:r>
              <a:rPr lang="en-GB" sz="4800">
                <a:solidFill>
                  <a:schemeClr val="dk1"/>
                </a:solidFill>
              </a:rPr>
              <a:t>GCSE Mathematics</a:t>
            </a:r>
            <a:endParaRPr>
              <a:solidFill>
                <a:schemeClr val="dk1"/>
              </a:solidFill>
            </a:endParaRPr>
          </a:p>
        </p:txBody>
      </p:sp>
      <p:sp>
        <p:nvSpPr>
          <p:cNvPr id="153" name="Google Shape;153;g27e25baa4be_0_2"/>
          <p:cNvSpPr txBox="1">
            <a:spLocks noGrp="1"/>
          </p:cNvSpPr>
          <p:nvPr>
            <p:ph type="subTitle" idx="1"/>
          </p:nvPr>
        </p:nvSpPr>
        <p:spPr>
          <a:xfrm>
            <a:off x="922867" y="5936190"/>
            <a:ext cx="10346400" cy="63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DEAF6"/>
              </a:buClr>
              <a:buSzPts val="1800"/>
              <a:buNone/>
            </a:pPr>
            <a:r>
              <a:rPr lang="en-GB" b="1">
                <a:solidFill>
                  <a:schemeClr val="dk1"/>
                </a:solidFill>
              </a:rPr>
              <a:t>Ms Atkey - </a:t>
            </a:r>
            <a:r>
              <a:rPr lang="en-GB">
                <a:solidFill>
                  <a:schemeClr val="dk1"/>
                </a:solidFill>
              </a:rPr>
              <a:t>Director of Maths</a:t>
            </a:r>
            <a:endParaRPr>
              <a:solidFill>
                <a:schemeClr val="dk1"/>
              </a:solidFill>
            </a:endParaRPr>
          </a:p>
          <a:p>
            <a:pPr marL="0" lvl="0" indent="0" algn="ctr" rtl="0">
              <a:lnSpc>
                <a:spcPct val="100000"/>
              </a:lnSpc>
              <a:spcBef>
                <a:spcPts val="0"/>
              </a:spcBef>
              <a:spcAft>
                <a:spcPts val="0"/>
              </a:spcAft>
              <a:buClr>
                <a:srgbClr val="DDEAF6"/>
              </a:buClr>
              <a:buSzPts val="1800"/>
              <a:buNone/>
            </a:pPr>
            <a:endParaRPr/>
          </a:p>
        </p:txBody>
      </p:sp>
      <p:pic>
        <p:nvPicPr>
          <p:cNvPr id="154" name="Google Shape;154;g27e25baa4be_0_2" descr="A picture containing person, indoor, table, desk&#10;&#10;Description automatically generated"/>
          <p:cNvPicPr preferRelativeResize="0">
            <a:picLocks noGrp="1"/>
          </p:cNvPicPr>
          <p:nvPr>
            <p:ph type="pic" idx="2"/>
          </p:nvPr>
        </p:nvPicPr>
        <p:blipFill rotWithShape="1">
          <a:blip r:embed="rId3">
            <a:alphaModFix/>
          </a:blip>
          <a:srcRect t="22171" b="22170"/>
          <a:stretch/>
        </p:blipFill>
        <p:spPr>
          <a:xfrm>
            <a:off x="1693332" y="0"/>
            <a:ext cx="10498668" cy="3894137"/>
          </a:xfrm>
          <a:prstGeom prst="rect">
            <a:avLst/>
          </a:prstGeom>
          <a:noFill/>
          <a:ln>
            <a:noFill/>
          </a:ln>
        </p:spPr>
      </p:pic>
      <p:pic>
        <p:nvPicPr>
          <p:cNvPr id="155" name="Google Shape;155;g27e25baa4be_0_2" descr="A picture containing logo&#10;&#10;Description automatically generated"/>
          <p:cNvPicPr preferRelativeResize="0"/>
          <p:nvPr/>
        </p:nvPicPr>
        <p:blipFill rotWithShape="1">
          <a:blip r:embed="rId4">
            <a:alphaModFix/>
          </a:blip>
          <a:srcRect/>
          <a:stretch/>
        </p:blipFill>
        <p:spPr>
          <a:xfrm>
            <a:off x="1" y="0"/>
            <a:ext cx="3393858" cy="616373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TotalTime>
  <Words>2366</Words>
  <Application>Microsoft Office PowerPoint</Application>
  <PresentationFormat>Widescreen</PresentationFormat>
  <Paragraphs>370</Paragraphs>
  <Slides>43</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Quattrocento Sans</vt:lpstr>
      <vt:lpstr>Arial</vt:lpstr>
      <vt:lpstr>Noto Sans Symbols</vt:lpstr>
      <vt:lpstr>Calibri</vt:lpstr>
      <vt:lpstr>Helvetica Neue</vt:lpstr>
      <vt:lpstr>Office Theme</vt:lpstr>
      <vt:lpstr>PowerPoint Presentation</vt:lpstr>
      <vt:lpstr>Welcome from Mr West</vt:lpstr>
      <vt:lpstr>Key Staff </vt:lpstr>
      <vt:lpstr>Key dates</vt:lpstr>
      <vt:lpstr>Revision strategies</vt:lpstr>
      <vt:lpstr>PowerPoint Presentation</vt:lpstr>
      <vt:lpstr>Revision resources</vt:lpstr>
      <vt:lpstr>A team effort</vt:lpstr>
      <vt:lpstr>GCSE Mathematics</vt:lpstr>
      <vt:lpstr>Mathematics (Pearson Edexcel 1MA1) </vt:lpstr>
      <vt:lpstr>Mathematics</vt:lpstr>
      <vt:lpstr>Useful resources to help revise Maths</vt:lpstr>
      <vt:lpstr>Corbett Maths Revision cards </vt:lpstr>
      <vt:lpstr>PowerPoint Presentation</vt:lpstr>
      <vt:lpstr>Sort your cards into three categories</vt:lpstr>
      <vt:lpstr>PowerPoint Presentation</vt:lpstr>
      <vt:lpstr>PowerPoint Presentation</vt:lpstr>
      <vt:lpstr>GCSE English &amp;  GCSE English Literature</vt:lpstr>
      <vt:lpstr>English Language (AQA 8700)</vt:lpstr>
      <vt:lpstr>English Literature (AQA 8702)</vt:lpstr>
      <vt:lpstr>Useful resources to help revise English</vt:lpstr>
      <vt:lpstr>How to revise English Literature</vt:lpstr>
      <vt:lpstr>How to revise English Literature</vt:lpstr>
      <vt:lpstr>PowerPoint Presentation</vt:lpstr>
      <vt:lpstr>PowerPoint Presentation</vt:lpstr>
      <vt:lpstr>PowerPoint Presentation</vt:lpstr>
      <vt:lpstr>PowerPoint Presentation</vt:lpstr>
      <vt:lpstr>GCSE Science</vt:lpstr>
      <vt:lpstr>Science</vt:lpstr>
      <vt:lpstr>Science</vt:lpstr>
      <vt:lpstr>Mental health, Attendance, opportunities and recognition.</vt:lpstr>
      <vt:lpstr>Natalie Hunt – A mentally healthy approach to exams</vt:lpstr>
      <vt:lpstr>Mental Health &amp; Wellbeing</vt:lpstr>
      <vt:lpstr>Impact of attendance</vt:lpstr>
      <vt:lpstr>Careers advice</vt:lpstr>
      <vt:lpstr>Abingdon and Witney College</vt:lpstr>
      <vt:lpstr>Sixth Form Overview – JMF6</vt:lpstr>
      <vt:lpstr>OX14 opportunities</vt:lpstr>
      <vt:lpstr>Passport to Prom</vt:lpstr>
      <vt:lpstr>Prefects</vt:lpstr>
      <vt:lpstr>Celebration</vt:lpstr>
      <vt:lpstr>PowerPoint Presentation</vt:lpstr>
      <vt:lpstr>Questions from PIE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RogersK (Maths)</dc:creator>
  <cp:lastModifiedBy>Mr B Gilkes</cp:lastModifiedBy>
  <cp:revision>3</cp:revision>
  <dcterms:modified xsi:type="dcterms:W3CDTF">2025-10-02T18:20:25Z</dcterms:modified>
</cp:coreProperties>
</file>