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diagrams/data2.xml" ContentType="application/vnd.openxmlformats-officedocument.drawingml.diagramData+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quickStyle2.xml" ContentType="application/vnd.openxmlformats-officedocument.drawingml.diagramStyle+xml"/>
  <Override PartName="/ppt/diagrams/drawing2.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theme/theme1.xml" ContentType="application/vnd.openxmlformats-officedocument.theme+xml"/>
  <Override PartName="/ppt/diagrams/layout1.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0" r:id="rId8"/>
    <p:sldId id="259" r:id="rId9"/>
    <p:sldId id="261"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FA1BA1-D3FD-4C8A-B961-F93305E91BD2}" v="170" dt="2022-01-19T13:17:29.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CAF6BB9A-E56A-4554-AF41-5321E2DFC4C2}"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342049AA-6DF8-401C-8CFF-3BC074267957}">
      <dgm:prSet phldrT="[Text]" phldr="0"/>
      <dgm:spPr/>
      <dgm:t>
        <a:bodyPr/>
        <a:lstStyle/>
        <a:p>
          <a:pPr rtl="0"/>
          <a:r>
            <a:rPr lang="en-GB" dirty="0"/>
            <a:t>Do you have any </a:t>
          </a:r>
          <a:r>
            <a:rPr lang="en-GB" dirty="0">
              <a:latin typeface="Calibri Light" panose="020F0302020204030204"/>
            </a:rPr>
            <a:t>idea</a:t>
          </a:r>
          <a:r>
            <a:rPr lang="en-GB" dirty="0"/>
            <a:t> what future careers you might be interested in pursuing?</a:t>
          </a:r>
        </a:p>
      </dgm:t>
    </dgm:pt>
    <dgm:pt modelId="{C6AB15DF-9733-4532-8425-F994467965DB}" type="parTrans" cxnId="{92038998-4E7D-41D6-81CB-C2E53A3E85B4}">
      <dgm:prSet/>
      <dgm:spPr/>
      <dgm:t>
        <a:bodyPr/>
        <a:lstStyle/>
        <a:p>
          <a:endParaRPr lang="en-GB"/>
        </a:p>
      </dgm:t>
    </dgm:pt>
    <dgm:pt modelId="{73B209C2-BADD-447D-AF6B-16676FD82EC7}" type="sibTrans" cxnId="{92038998-4E7D-41D6-81CB-C2E53A3E85B4}">
      <dgm:prSet/>
      <dgm:spPr/>
      <dgm:t>
        <a:bodyPr/>
        <a:lstStyle/>
        <a:p>
          <a:endParaRPr lang="en-GB"/>
        </a:p>
      </dgm:t>
    </dgm:pt>
    <dgm:pt modelId="{3E88F77D-8942-4716-9EA7-2E4847624890}">
      <dgm:prSet phldrT="[Text]" phldr="0"/>
      <dgm:spPr/>
      <dgm:t>
        <a:bodyPr/>
        <a:lstStyle/>
        <a:p>
          <a:pPr rtl="0"/>
          <a:r>
            <a:rPr lang="en-GB" dirty="0"/>
            <a:t>If </a:t>
          </a:r>
          <a:r>
            <a:rPr lang="en-GB" dirty="0">
              <a:latin typeface="Calibri Light" panose="020F0302020204030204"/>
            </a:rPr>
            <a:t>not</a:t>
          </a:r>
          <a:r>
            <a:rPr lang="en-GB" dirty="0"/>
            <a:t>, what school subjects, issues/current affairs or extracurricular activities are you interested in?</a:t>
          </a:r>
        </a:p>
      </dgm:t>
    </dgm:pt>
    <dgm:pt modelId="{9594E1A1-4C5E-4912-B4F5-25A4B6ADB1A4}" type="parTrans" cxnId="{4ED14662-544F-4E07-959B-480CB8C3D651}">
      <dgm:prSet/>
      <dgm:spPr/>
      <dgm:t>
        <a:bodyPr/>
        <a:lstStyle/>
        <a:p>
          <a:endParaRPr lang="en-GB"/>
        </a:p>
      </dgm:t>
    </dgm:pt>
    <dgm:pt modelId="{B2550E8F-6F54-4ACA-94D3-F696512578D1}" type="sibTrans" cxnId="{4ED14662-544F-4E07-959B-480CB8C3D651}">
      <dgm:prSet/>
      <dgm:spPr/>
      <dgm:t>
        <a:bodyPr/>
        <a:lstStyle/>
        <a:p>
          <a:endParaRPr lang="en-GB"/>
        </a:p>
      </dgm:t>
    </dgm:pt>
    <dgm:pt modelId="{BE7ED707-3078-4B89-BEBD-FE7550B75477}">
      <dgm:prSet phldrT="[Text]" phldr="0"/>
      <dgm:spPr/>
      <dgm:t>
        <a:bodyPr/>
        <a:lstStyle/>
        <a:p>
          <a:pPr rtl="0"/>
          <a:r>
            <a:rPr lang="en-GB" dirty="0"/>
            <a:t>Do you have any contacts already that you can use? Think of relatives, family friends, parents of friends and people they may know – ask around.</a:t>
          </a:r>
        </a:p>
      </dgm:t>
    </dgm:pt>
    <dgm:pt modelId="{54BD86CC-EDE2-47EA-BC81-756075DDE861}" type="parTrans" cxnId="{C032BCFA-7BCE-47F5-B4B0-E76DB892C1C2}">
      <dgm:prSet/>
      <dgm:spPr/>
      <dgm:t>
        <a:bodyPr/>
        <a:lstStyle/>
        <a:p>
          <a:endParaRPr lang="en-GB"/>
        </a:p>
      </dgm:t>
    </dgm:pt>
    <dgm:pt modelId="{B58DDC45-DBD9-4669-88C2-E28ECDBCB073}" type="sibTrans" cxnId="{C032BCFA-7BCE-47F5-B4B0-E76DB892C1C2}">
      <dgm:prSet/>
      <dgm:spPr/>
      <dgm:t>
        <a:bodyPr/>
        <a:lstStyle/>
        <a:p>
          <a:endParaRPr lang="en-GB"/>
        </a:p>
      </dgm:t>
    </dgm:pt>
    <dgm:pt modelId="{39066B51-70D5-4DCA-9C49-796DDB6C4C46}">
      <dgm:prSet phldrT="[Text]" phldr="0"/>
      <dgm:spPr/>
      <dgm:t>
        <a:bodyPr/>
        <a:lstStyle/>
        <a:p>
          <a:pPr rtl="0"/>
          <a:r>
            <a:rPr lang="en-GB" dirty="0"/>
            <a:t>Consider what we have locally: </a:t>
          </a:r>
          <a:r>
            <a:rPr lang="en-GB" dirty="0">
              <a:latin typeface="Calibri Light" panose="020F0302020204030204"/>
            </a:rPr>
            <a:t>e.g. Harwell</a:t>
          </a:r>
          <a:r>
            <a:rPr lang="en-GB" dirty="0"/>
            <a:t> Science Campus, Milton Park business park</a:t>
          </a:r>
        </a:p>
      </dgm:t>
    </dgm:pt>
    <dgm:pt modelId="{B7FC9840-89E2-4C76-8769-A985FAC5B62E}" type="parTrans" cxnId="{296C90A3-F928-4501-ABE0-649303F28F8A}">
      <dgm:prSet/>
      <dgm:spPr/>
      <dgm:t>
        <a:bodyPr/>
        <a:lstStyle/>
        <a:p>
          <a:endParaRPr lang="en-GB"/>
        </a:p>
      </dgm:t>
    </dgm:pt>
    <dgm:pt modelId="{C8DD5749-6160-40AF-BE2A-B63EF06F490F}" type="sibTrans" cxnId="{296C90A3-F928-4501-ABE0-649303F28F8A}">
      <dgm:prSet/>
      <dgm:spPr/>
      <dgm:t>
        <a:bodyPr/>
        <a:lstStyle/>
        <a:p>
          <a:endParaRPr lang="en-GB"/>
        </a:p>
      </dgm:t>
    </dgm:pt>
    <dgm:pt modelId="{047B40D2-6F55-481D-9E5F-C0EF94CF02DB}">
      <dgm:prSet phldrT="[Text]" phldr="0"/>
      <dgm:spPr/>
      <dgm:t>
        <a:bodyPr/>
        <a:lstStyle/>
        <a:p>
          <a:pPr rtl="0"/>
          <a:r>
            <a:rPr lang="en-GB" dirty="0"/>
            <a:t>Consider towns outside of Didcot – Abingdon, Wallingford, Oxford, Reading. How would you get there?</a:t>
          </a:r>
        </a:p>
      </dgm:t>
    </dgm:pt>
    <dgm:pt modelId="{FC75B212-8364-40FB-9E7D-619F7719CF4E}" type="parTrans" cxnId="{E47EE49B-709D-4ADF-9866-F6E3EB9BAEE7}">
      <dgm:prSet/>
      <dgm:spPr/>
      <dgm:t>
        <a:bodyPr/>
        <a:lstStyle/>
        <a:p>
          <a:endParaRPr lang="en-GB"/>
        </a:p>
      </dgm:t>
    </dgm:pt>
    <dgm:pt modelId="{9F7D6723-4A33-4BA9-94DB-6103F25C1FCA}" type="sibTrans" cxnId="{E47EE49B-709D-4ADF-9866-F6E3EB9BAEE7}">
      <dgm:prSet/>
      <dgm:spPr/>
      <dgm:t>
        <a:bodyPr/>
        <a:lstStyle/>
        <a:p>
          <a:endParaRPr lang="en-GB"/>
        </a:p>
      </dgm:t>
    </dgm:pt>
    <dgm:pt modelId="{A74EB5AE-15DA-452D-BB99-FEBA53D110FF}" type="pres">
      <dgm:prSet presAssocID="{CAF6BB9A-E56A-4554-AF41-5321E2DFC4C2}" presName="linear" presStyleCnt="0">
        <dgm:presLayoutVars>
          <dgm:animLvl val="lvl"/>
          <dgm:resizeHandles val="exact"/>
        </dgm:presLayoutVars>
      </dgm:prSet>
      <dgm:spPr/>
    </dgm:pt>
    <dgm:pt modelId="{A3D52858-6BC8-4F17-BFF2-4DB28CFD2AF2}" type="pres">
      <dgm:prSet presAssocID="{342049AA-6DF8-401C-8CFF-3BC074267957}" presName="parentText" presStyleLbl="node1" presStyleIdx="0" presStyleCnt="5">
        <dgm:presLayoutVars>
          <dgm:chMax val="0"/>
          <dgm:bulletEnabled val="1"/>
        </dgm:presLayoutVars>
      </dgm:prSet>
      <dgm:spPr/>
    </dgm:pt>
    <dgm:pt modelId="{7E8FBB11-A70D-4CFD-A9F8-441C20CFF3FC}" type="pres">
      <dgm:prSet presAssocID="{73B209C2-BADD-447D-AF6B-16676FD82EC7}" presName="spacer" presStyleCnt="0"/>
      <dgm:spPr/>
    </dgm:pt>
    <dgm:pt modelId="{18094810-C9AB-46E2-BE7A-FAD696B4A4C0}" type="pres">
      <dgm:prSet presAssocID="{3E88F77D-8942-4716-9EA7-2E4847624890}" presName="parentText" presStyleLbl="node1" presStyleIdx="1" presStyleCnt="5">
        <dgm:presLayoutVars>
          <dgm:chMax val="0"/>
          <dgm:bulletEnabled val="1"/>
        </dgm:presLayoutVars>
      </dgm:prSet>
      <dgm:spPr/>
    </dgm:pt>
    <dgm:pt modelId="{1E0226FF-8918-4CFF-9D58-0BED5C699E68}" type="pres">
      <dgm:prSet presAssocID="{B2550E8F-6F54-4ACA-94D3-F696512578D1}" presName="spacer" presStyleCnt="0"/>
      <dgm:spPr/>
    </dgm:pt>
    <dgm:pt modelId="{D5010435-6936-4BD5-8583-6FA292DE4A2F}" type="pres">
      <dgm:prSet presAssocID="{BE7ED707-3078-4B89-BEBD-FE7550B75477}" presName="parentText" presStyleLbl="node1" presStyleIdx="2" presStyleCnt="5">
        <dgm:presLayoutVars>
          <dgm:chMax val="0"/>
          <dgm:bulletEnabled val="1"/>
        </dgm:presLayoutVars>
      </dgm:prSet>
      <dgm:spPr/>
    </dgm:pt>
    <dgm:pt modelId="{EA9D205F-683D-4275-814C-1F61E739134E}" type="pres">
      <dgm:prSet presAssocID="{B58DDC45-DBD9-4669-88C2-E28ECDBCB073}" presName="spacer" presStyleCnt="0"/>
      <dgm:spPr/>
    </dgm:pt>
    <dgm:pt modelId="{A3E2D75D-40B6-442A-8994-7428AA05AD41}" type="pres">
      <dgm:prSet presAssocID="{39066B51-70D5-4DCA-9C49-796DDB6C4C46}" presName="parentText" presStyleLbl="node1" presStyleIdx="3" presStyleCnt="5">
        <dgm:presLayoutVars>
          <dgm:chMax val="0"/>
          <dgm:bulletEnabled val="1"/>
        </dgm:presLayoutVars>
      </dgm:prSet>
      <dgm:spPr/>
    </dgm:pt>
    <dgm:pt modelId="{018D81A3-E0D1-4807-AD87-AB4FA6632695}" type="pres">
      <dgm:prSet presAssocID="{C8DD5749-6160-40AF-BE2A-B63EF06F490F}" presName="spacer" presStyleCnt="0"/>
      <dgm:spPr/>
    </dgm:pt>
    <dgm:pt modelId="{F6708107-B339-45F5-AFA1-A5C58E060677}" type="pres">
      <dgm:prSet presAssocID="{047B40D2-6F55-481D-9E5F-C0EF94CF02DB}" presName="parentText" presStyleLbl="node1" presStyleIdx="4" presStyleCnt="5">
        <dgm:presLayoutVars>
          <dgm:chMax val="0"/>
          <dgm:bulletEnabled val="1"/>
        </dgm:presLayoutVars>
      </dgm:prSet>
      <dgm:spPr/>
    </dgm:pt>
  </dgm:ptLst>
  <dgm:cxnLst>
    <dgm:cxn modelId="{4ED14662-544F-4E07-959B-480CB8C3D651}" srcId="{CAF6BB9A-E56A-4554-AF41-5321E2DFC4C2}" destId="{3E88F77D-8942-4716-9EA7-2E4847624890}" srcOrd="1" destOrd="0" parTransId="{9594E1A1-4C5E-4912-B4F5-25A4B6ADB1A4}" sibTransId="{B2550E8F-6F54-4ACA-94D3-F696512578D1}"/>
    <dgm:cxn modelId="{C1E54846-906F-4CB5-9A64-64ECC8C2D901}" type="presOf" srcId="{BE7ED707-3078-4B89-BEBD-FE7550B75477}" destId="{D5010435-6936-4BD5-8583-6FA292DE4A2F}" srcOrd="0" destOrd="0" presId="urn:microsoft.com/office/officeart/2005/8/layout/vList2"/>
    <dgm:cxn modelId="{C3667A57-D91C-4CC2-BC66-9D00F4D29A87}" type="presOf" srcId="{047B40D2-6F55-481D-9E5F-C0EF94CF02DB}" destId="{F6708107-B339-45F5-AFA1-A5C58E060677}" srcOrd="0" destOrd="0" presId="urn:microsoft.com/office/officeart/2005/8/layout/vList2"/>
    <dgm:cxn modelId="{2DC9B37E-F016-45BB-88AA-20EDF8316BEB}" type="presOf" srcId="{CAF6BB9A-E56A-4554-AF41-5321E2DFC4C2}" destId="{A74EB5AE-15DA-452D-BB99-FEBA53D110FF}" srcOrd="0" destOrd="0" presId="urn:microsoft.com/office/officeart/2005/8/layout/vList2"/>
    <dgm:cxn modelId="{92038998-4E7D-41D6-81CB-C2E53A3E85B4}" srcId="{CAF6BB9A-E56A-4554-AF41-5321E2DFC4C2}" destId="{342049AA-6DF8-401C-8CFF-3BC074267957}" srcOrd="0" destOrd="0" parTransId="{C6AB15DF-9733-4532-8425-F994467965DB}" sibTransId="{73B209C2-BADD-447D-AF6B-16676FD82EC7}"/>
    <dgm:cxn modelId="{E47EE49B-709D-4ADF-9866-F6E3EB9BAEE7}" srcId="{CAF6BB9A-E56A-4554-AF41-5321E2DFC4C2}" destId="{047B40D2-6F55-481D-9E5F-C0EF94CF02DB}" srcOrd="4" destOrd="0" parTransId="{FC75B212-8364-40FB-9E7D-619F7719CF4E}" sibTransId="{9F7D6723-4A33-4BA9-94DB-6103F25C1FCA}"/>
    <dgm:cxn modelId="{296C90A3-F928-4501-ABE0-649303F28F8A}" srcId="{CAF6BB9A-E56A-4554-AF41-5321E2DFC4C2}" destId="{39066B51-70D5-4DCA-9C49-796DDB6C4C46}" srcOrd="3" destOrd="0" parTransId="{B7FC9840-89E2-4C76-8769-A985FAC5B62E}" sibTransId="{C8DD5749-6160-40AF-BE2A-B63EF06F490F}"/>
    <dgm:cxn modelId="{46E28CAB-9788-458E-A4A9-9A37C8D4B378}" type="presOf" srcId="{342049AA-6DF8-401C-8CFF-3BC074267957}" destId="{A3D52858-6BC8-4F17-BFF2-4DB28CFD2AF2}" srcOrd="0" destOrd="0" presId="urn:microsoft.com/office/officeart/2005/8/layout/vList2"/>
    <dgm:cxn modelId="{D96650E4-FA1B-4CA9-BDF3-6814960F990F}" type="presOf" srcId="{3E88F77D-8942-4716-9EA7-2E4847624890}" destId="{18094810-C9AB-46E2-BE7A-FAD696B4A4C0}" srcOrd="0" destOrd="0" presId="urn:microsoft.com/office/officeart/2005/8/layout/vList2"/>
    <dgm:cxn modelId="{19C1DCEE-1584-46F1-964E-9A50584F0976}" type="presOf" srcId="{39066B51-70D5-4DCA-9C49-796DDB6C4C46}" destId="{A3E2D75D-40B6-442A-8994-7428AA05AD41}" srcOrd="0" destOrd="0" presId="urn:microsoft.com/office/officeart/2005/8/layout/vList2"/>
    <dgm:cxn modelId="{C032BCFA-7BCE-47F5-B4B0-E76DB892C1C2}" srcId="{CAF6BB9A-E56A-4554-AF41-5321E2DFC4C2}" destId="{BE7ED707-3078-4B89-BEBD-FE7550B75477}" srcOrd="2" destOrd="0" parTransId="{54BD86CC-EDE2-47EA-BC81-756075DDE861}" sibTransId="{B58DDC45-DBD9-4669-88C2-E28ECDBCB073}"/>
    <dgm:cxn modelId="{F4C1C2C1-A62D-4CD8-916D-903423E59752}" type="presParOf" srcId="{A74EB5AE-15DA-452D-BB99-FEBA53D110FF}" destId="{A3D52858-6BC8-4F17-BFF2-4DB28CFD2AF2}" srcOrd="0" destOrd="0" presId="urn:microsoft.com/office/officeart/2005/8/layout/vList2"/>
    <dgm:cxn modelId="{8689ECB7-67EF-464E-A564-7DB889A14FFD}" type="presParOf" srcId="{A74EB5AE-15DA-452D-BB99-FEBA53D110FF}" destId="{7E8FBB11-A70D-4CFD-A9F8-441C20CFF3FC}" srcOrd="1" destOrd="0" presId="urn:microsoft.com/office/officeart/2005/8/layout/vList2"/>
    <dgm:cxn modelId="{20F4DD54-F516-4B8B-8CB3-C272A6EEFCE3}" type="presParOf" srcId="{A74EB5AE-15DA-452D-BB99-FEBA53D110FF}" destId="{18094810-C9AB-46E2-BE7A-FAD696B4A4C0}" srcOrd="2" destOrd="0" presId="urn:microsoft.com/office/officeart/2005/8/layout/vList2"/>
    <dgm:cxn modelId="{731879AD-5925-4424-AFB4-8478CFCC2802}" type="presParOf" srcId="{A74EB5AE-15DA-452D-BB99-FEBA53D110FF}" destId="{1E0226FF-8918-4CFF-9D58-0BED5C699E68}" srcOrd="3" destOrd="0" presId="urn:microsoft.com/office/officeart/2005/8/layout/vList2"/>
    <dgm:cxn modelId="{5DEC41B0-059D-40C3-9DB0-F6260B4EF4E2}" type="presParOf" srcId="{A74EB5AE-15DA-452D-BB99-FEBA53D110FF}" destId="{D5010435-6936-4BD5-8583-6FA292DE4A2F}" srcOrd="4" destOrd="0" presId="urn:microsoft.com/office/officeart/2005/8/layout/vList2"/>
    <dgm:cxn modelId="{67BB6DE7-0798-4F2A-A158-B8F54B2CC32C}" type="presParOf" srcId="{A74EB5AE-15DA-452D-BB99-FEBA53D110FF}" destId="{EA9D205F-683D-4275-814C-1F61E739134E}" srcOrd="5" destOrd="0" presId="urn:microsoft.com/office/officeart/2005/8/layout/vList2"/>
    <dgm:cxn modelId="{71A86D1C-7F09-41D6-B671-F8E51F03DC34}" type="presParOf" srcId="{A74EB5AE-15DA-452D-BB99-FEBA53D110FF}" destId="{A3E2D75D-40B6-442A-8994-7428AA05AD41}" srcOrd="6" destOrd="0" presId="urn:microsoft.com/office/officeart/2005/8/layout/vList2"/>
    <dgm:cxn modelId="{E6D6F641-9DE7-4964-ACF2-28A8BC9E70CC}" type="presParOf" srcId="{A74EB5AE-15DA-452D-BB99-FEBA53D110FF}" destId="{018D81A3-E0D1-4807-AD87-AB4FA6632695}" srcOrd="7" destOrd="0" presId="urn:microsoft.com/office/officeart/2005/8/layout/vList2"/>
    <dgm:cxn modelId="{638BEF9F-917F-4482-9BFA-DB0B2D81E151}" type="presParOf" srcId="{A74EB5AE-15DA-452D-BB99-FEBA53D110FF}" destId="{F6708107-B339-45F5-AFA1-A5C58E06067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B85B06-04BE-4D23-9F8C-9B5D72E07E1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CB39BEC-D3DF-4B6A-9B90-79349E12AC5E}">
      <dgm:prSet/>
      <dgm:spPr/>
      <dgm:t>
        <a:bodyPr/>
        <a:lstStyle/>
        <a:p>
          <a:pPr>
            <a:lnSpc>
              <a:spcPct val="100000"/>
            </a:lnSpc>
          </a:pPr>
          <a:r>
            <a:rPr lang="en-GB" dirty="0"/>
            <a:t>If you do not have a contact name, the HR (Human Resources) department is usually a good place to start.</a:t>
          </a:r>
          <a:endParaRPr lang="en-US" dirty="0"/>
        </a:p>
      </dgm:t>
    </dgm:pt>
    <dgm:pt modelId="{2E19C098-4653-4B72-B967-0A2B99AB2BD5}" type="parTrans" cxnId="{CF21EF49-C7AA-43B4-9B5A-B8DFC59FC918}">
      <dgm:prSet/>
      <dgm:spPr/>
      <dgm:t>
        <a:bodyPr/>
        <a:lstStyle/>
        <a:p>
          <a:endParaRPr lang="en-US"/>
        </a:p>
      </dgm:t>
    </dgm:pt>
    <dgm:pt modelId="{18D8432F-0ED6-4513-B6B2-CAF28D24CC28}" type="sibTrans" cxnId="{CF21EF49-C7AA-43B4-9B5A-B8DFC59FC918}">
      <dgm:prSet/>
      <dgm:spPr/>
      <dgm:t>
        <a:bodyPr/>
        <a:lstStyle/>
        <a:p>
          <a:endParaRPr lang="en-US"/>
        </a:p>
      </dgm:t>
    </dgm:pt>
    <dgm:pt modelId="{44923396-99AD-4E12-B427-A48163E3BE3D}">
      <dgm:prSet/>
      <dgm:spPr/>
      <dgm:t>
        <a:bodyPr/>
        <a:lstStyle/>
        <a:p>
          <a:pPr>
            <a:lnSpc>
              <a:spcPct val="100000"/>
            </a:lnSpc>
          </a:pPr>
          <a:r>
            <a:rPr lang="en-GB" dirty="0"/>
            <a:t>Give them a call or draft an email. Remember to be polite and sound interested in what they do.</a:t>
          </a:r>
          <a:endParaRPr lang="en-US" dirty="0"/>
        </a:p>
      </dgm:t>
    </dgm:pt>
    <dgm:pt modelId="{08527560-01E9-48B1-9006-96DA3F54F173}" type="parTrans" cxnId="{F0B5C7E3-6516-4D6D-AEC9-1D37378DE1E1}">
      <dgm:prSet/>
      <dgm:spPr/>
      <dgm:t>
        <a:bodyPr/>
        <a:lstStyle/>
        <a:p>
          <a:endParaRPr lang="en-US"/>
        </a:p>
      </dgm:t>
    </dgm:pt>
    <dgm:pt modelId="{2952B7FA-4BD0-414B-91AB-E5FD1E0301BE}" type="sibTrans" cxnId="{F0B5C7E3-6516-4D6D-AEC9-1D37378DE1E1}">
      <dgm:prSet/>
      <dgm:spPr/>
      <dgm:t>
        <a:bodyPr/>
        <a:lstStyle/>
        <a:p>
          <a:endParaRPr lang="en-US"/>
        </a:p>
      </dgm:t>
    </dgm:pt>
    <dgm:pt modelId="{DA3B6F2E-F524-48C9-B647-F0638AB67D56}">
      <dgm:prSet/>
      <dgm:spPr/>
      <dgm:t>
        <a:bodyPr/>
        <a:lstStyle/>
        <a:p>
          <a:pPr>
            <a:lnSpc>
              <a:spcPct val="100000"/>
            </a:lnSpc>
          </a:pPr>
          <a:r>
            <a:rPr lang="en-GB" dirty="0"/>
            <a:t>If calling, plan what you want to say in advance and have a pen and paper ready to take notes.</a:t>
          </a:r>
          <a:endParaRPr lang="en-US" dirty="0"/>
        </a:p>
      </dgm:t>
    </dgm:pt>
    <dgm:pt modelId="{32F87C10-536A-4E9C-82E8-93D10F7D65A6}" type="parTrans" cxnId="{C812B53C-D632-4580-9A6A-B38EA5D3A63F}">
      <dgm:prSet/>
      <dgm:spPr/>
      <dgm:t>
        <a:bodyPr/>
        <a:lstStyle/>
        <a:p>
          <a:endParaRPr lang="en-US"/>
        </a:p>
      </dgm:t>
    </dgm:pt>
    <dgm:pt modelId="{084D13A6-74D7-46B3-83CF-7F8AE0862CDE}" type="sibTrans" cxnId="{C812B53C-D632-4580-9A6A-B38EA5D3A63F}">
      <dgm:prSet/>
      <dgm:spPr/>
      <dgm:t>
        <a:bodyPr/>
        <a:lstStyle/>
        <a:p>
          <a:endParaRPr lang="en-US"/>
        </a:p>
      </dgm:t>
    </dgm:pt>
    <dgm:pt modelId="{3AF62FB3-017E-4B7C-82B4-B8B739402F4B}">
      <dgm:prSet/>
      <dgm:spPr/>
      <dgm:t>
        <a:bodyPr/>
        <a:lstStyle/>
        <a:p>
          <a:pPr>
            <a:lnSpc>
              <a:spcPct val="100000"/>
            </a:lnSpc>
          </a:pPr>
          <a:r>
            <a:rPr lang="en-GB" dirty="0"/>
            <a:t>You may need to send a CV or formal application if they ask you to.</a:t>
          </a:r>
          <a:endParaRPr lang="en-US" dirty="0"/>
        </a:p>
      </dgm:t>
    </dgm:pt>
    <dgm:pt modelId="{8CE4A1D3-AFF7-4F2F-9747-694FFBC6BEA3}" type="parTrans" cxnId="{503D859B-23A4-4BD4-9316-A43736A90A0A}">
      <dgm:prSet/>
      <dgm:spPr/>
      <dgm:t>
        <a:bodyPr/>
        <a:lstStyle/>
        <a:p>
          <a:endParaRPr lang="en-US"/>
        </a:p>
      </dgm:t>
    </dgm:pt>
    <dgm:pt modelId="{8208D45A-CDA3-4D39-BF85-709C0ED08A68}" type="sibTrans" cxnId="{503D859B-23A4-4BD4-9316-A43736A90A0A}">
      <dgm:prSet/>
      <dgm:spPr/>
      <dgm:t>
        <a:bodyPr/>
        <a:lstStyle/>
        <a:p>
          <a:endParaRPr lang="en-US"/>
        </a:p>
      </dgm:t>
    </dgm:pt>
    <dgm:pt modelId="{75F7059B-7256-474E-857D-CAC1ECA12D71}">
      <dgm:prSet phldr="0"/>
      <dgm:spPr/>
      <dgm:t>
        <a:bodyPr/>
        <a:lstStyle/>
        <a:p>
          <a:pPr rtl="0">
            <a:lnSpc>
              <a:spcPct val="100000"/>
            </a:lnSpc>
          </a:pPr>
          <a:r>
            <a:rPr lang="en-GB" dirty="0">
              <a:latin typeface="Calibri Light" panose="020F0302020204030204"/>
            </a:rPr>
            <a:t>Be aware that some sectors may not be able to take under 16s, and that some large organisations like UKAEA only offer work experience during their own fixed dates. Don't lose heart if the first companies you contact are not able to offer what you want.</a:t>
          </a:r>
        </a:p>
      </dgm:t>
    </dgm:pt>
    <dgm:pt modelId="{AFACDCED-47B9-4B99-8AAD-BDD8A0DD6E0C}" type="parTrans" cxnId="{66F2A72C-37E0-4D98-969B-368E039BA5A1}">
      <dgm:prSet/>
      <dgm:spPr/>
    </dgm:pt>
    <dgm:pt modelId="{C45A1911-AC7B-415D-B03D-8F2E1355BE15}" type="sibTrans" cxnId="{66F2A72C-37E0-4D98-969B-368E039BA5A1}">
      <dgm:prSet/>
      <dgm:spPr/>
      <dgm:t>
        <a:bodyPr/>
        <a:lstStyle/>
        <a:p>
          <a:endParaRPr lang="en-GB"/>
        </a:p>
      </dgm:t>
    </dgm:pt>
    <dgm:pt modelId="{E07D3723-1D92-4D72-AD6A-C0C15A7EE46B}" type="pres">
      <dgm:prSet presAssocID="{D3B85B06-04BE-4D23-9F8C-9B5D72E07E19}" presName="root" presStyleCnt="0">
        <dgm:presLayoutVars>
          <dgm:dir/>
          <dgm:resizeHandles val="exact"/>
        </dgm:presLayoutVars>
      </dgm:prSet>
      <dgm:spPr/>
    </dgm:pt>
    <dgm:pt modelId="{2A3CFF78-021E-4DCA-8A7D-C551109692FA}" type="pres">
      <dgm:prSet presAssocID="{0CB39BEC-D3DF-4B6A-9B90-79349E12AC5E}" presName="compNode" presStyleCnt="0"/>
      <dgm:spPr/>
    </dgm:pt>
    <dgm:pt modelId="{CBC7DE69-37C3-4A11-9749-98F8636D5D82}" type="pres">
      <dgm:prSet presAssocID="{0CB39BEC-D3DF-4B6A-9B90-79349E12AC5E}" presName="bgRect" presStyleLbl="bgShp" presStyleIdx="0" presStyleCnt="5"/>
      <dgm:spPr/>
    </dgm:pt>
    <dgm:pt modelId="{B3CFB0AD-E6FD-42F6-8955-EDDBDE5A2DF7}" type="pres">
      <dgm:prSet presAssocID="{0CB39BEC-D3DF-4B6A-9B90-79349E12AC5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1A12B278-8761-49EE-BB75-79F46E86D5D7}" type="pres">
      <dgm:prSet presAssocID="{0CB39BEC-D3DF-4B6A-9B90-79349E12AC5E}" presName="spaceRect" presStyleCnt="0"/>
      <dgm:spPr/>
    </dgm:pt>
    <dgm:pt modelId="{FD45CD48-2E22-44F4-BEE4-E40D868E6555}" type="pres">
      <dgm:prSet presAssocID="{0CB39BEC-D3DF-4B6A-9B90-79349E12AC5E}" presName="parTx" presStyleLbl="revTx" presStyleIdx="0" presStyleCnt="5">
        <dgm:presLayoutVars>
          <dgm:chMax val="0"/>
          <dgm:chPref val="0"/>
        </dgm:presLayoutVars>
      </dgm:prSet>
      <dgm:spPr/>
    </dgm:pt>
    <dgm:pt modelId="{3A4F8062-C2D6-4890-82CF-86448FACAFD3}" type="pres">
      <dgm:prSet presAssocID="{18D8432F-0ED6-4513-B6B2-CAF28D24CC28}" presName="sibTrans" presStyleCnt="0"/>
      <dgm:spPr/>
    </dgm:pt>
    <dgm:pt modelId="{2EA77907-5C44-4BEC-AACD-FCA41AF2FB21}" type="pres">
      <dgm:prSet presAssocID="{44923396-99AD-4E12-B427-A48163E3BE3D}" presName="compNode" presStyleCnt="0"/>
      <dgm:spPr/>
    </dgm:pt>
    <dgm:pt modelId="{15CCC265-F81F-480A-9C46-72F78793C2F0}" type="pres">
      <dgm:prSet presAssocID="{44923396-99AD-4E12-B427-A48163E3BE3D}" presName="bgRect" presStyleLbl="bgShp" presStyleIdx="1" presStyleCnt="5" custLinFactNeighborY="-4536"/>
      <dgm:spPr/>
    </dgm:pt>
    <dgm:pt modelId="{3D25D767-EC50-4569-A975-05C2D6BE1F0B}" type="pres">
      <dgm:prSet presAssocID="{44923396-99AD-4E12-B427-A48163E3BE3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nvelope"/>
        </a:ext>
      </dgm:extLst>
    </dgm:pt>
    <dgm:pt modelId="{2DE326AD-6B1A-4FAA-87FC-B5C2B814158E}" type="pres">
      <dgm:prSet presAssocID="{44923396-99AD-4E12-B427-A48163E3BE3D}" presName="spaceRect" presStyleCnt="0"/>
      <dgm:spPr/>
    </dgm:pt>
    <dgm:pt modelId="{D781F827-7F06-4484-9B48-90C3DA578CD5}" type="pres">
      <dgm:prSet presAssocID="{44923396-99AD-4E12-B427-A48163E3BE3D}" presName="parTx" presStyleLbl="revTx" presStyleIdx="1" presStyleCnt="5">
        <dgm:presLayoutVars>
          <dgm:chMax val="0"/>
          <dgm:chPref val="0"/>
        </dgm:presLayoutVars>
      </dgm:prSet>
      <dgm:spPr/>
    </dgm:pt>
    <dgm:pt modelId="{0F2078A2-62B8-40C2-95E4-65E8BFA57F27}" type="pres">
      <dgm:prSet presAssocID="{2952B7FA-4BD0-414B-91AB-E5FD1E0301BE}" presName="sibTrans" presStyleCnt="0"/>
      <dgm:spPr/>
    </dgm:pt>
    <dgm:pt modelId="{3578E476-CBF2-46D9-86B8-1541A24CB915}" type="pres">
      <dgm:prSet presAssocID="{DA3B6F2E-F524-48C9-B647-F0638AB67D56}" presName="compNode" presStyleCnt="0"/>
      <dgm:spPr/>
    </dgm:pt>
    <dgm:pt modelId="{2D1EE73F-2691-4F4D-ABE7-7550E8E3AB46}" type="pres">
      <dgm:prSet presAssocID="{DA3B6F2E-F524-48C9-B647-F0638AB67D56}" presName="bgRect" presStyleLbl="bgShp" presStyleIdx="2" presStyleCnt="5"/>
      <dgm:spPr/>
    </dgm:pt>
    <dgm:pt modelId="{5395E6BB-02D9-4DC0-94C3-61588DA89A4A}" type="pres">
      <dgm:prSet presAssocID="{DA3B6F2E-F524-48C9-B647-F0638AB67D5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peaker Phone"/>
        </a:ext>
      </dgm:extLst>
    </dgm:pt>
    <dgm:pt modelId="{896DB5A0-2F64-4BBF-8D13-179BA6EA6414}" type="pres">
      <dgm:prSet presAssocID="{DA3B6F2E-F524-48C9-B647-F0638AB67D56}" presName="spaceRect" presStyleCnt="0"/>
      <dgm:spPr/>
    </dgm:pt>
    <dgm:pt modelId="{DA2866AE-FF0E-4971-BC5A-A8D75196D757}" type="pres">
      <dgm:prSet presAssocID="{DA3B6F2E-F524-48C9-B647-F0638AB67D56}" presName="parTx" presStyleLbl="revTx" presStyleIdx="2" presStyleCnt="5">
        <dgm:presLayoutVars>
          <dgm:chMax val="0"/>
          <dgm:chPref val="0"/>
        </dgm:presLayoutVars>
      </dgm:prSet>
      <dgm:spPr/>
    </dgm:pt>
    <dgm:pt modelId="{2E9C1E88-9AD5-46E9-94B7-1C55E4302FC4}" type="pres">
      <dgm:prSet presAssocID="{084D13A6-74D7-46B3-83CF-7F8AE0862CDE}" presName="sibTrans" presStyleCnt="0"/>
      <dgm:spPr/>
    </dgm:pt>
    <dgm:pt modelId="{C203CD4E-A3F9-41BD-A172-BE93DBC9C08D}" type="pres">
      <dgm:prSet presAssocID="{3AF62FB3-017E-4B7C-82B4-B8B739402F4B}" presName="compNode" presStyleCnt="0"/>
      <dgm:spPr/>
    </dgm:pt>
    <dgm:pt modelId="{3785F093-E0D2-47A7-B5CC-7B9AB9F989F4}" type="pres">
      <dgm:prSet presAssocID="{3AF62FB3-017E-4B7C-82B4-B8B739402F4B}" presName="bgRect" presStyleLbl="bgShp" presStyleIdx="3" presStyleCnt="5"/>
      <dgm:spPr/>
    </dgm:pt>
    <dgm:pt modelId="{3ACF0312-11E4-4516-8C81-FD0A8BD1670E}" type="pres">
      <dgm:prSet presAssocID="{3AF62FB3-017E-4B7C-82B4-B8B739402F4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iefcase"/>
        </a:ext>
      </dgm:extLst>
    </dgm:pt>
    <dgm:pt modelId="{FA0BFD8D-F62E-42EE-A002-FE6B59B42CD5}" type="pres">
      <dgm:prSet presAssocID="{3AF62FB3-017E-4B7C-82B4-B8B739402F4B}" presName="spaceRect" presStyleCnt="0"/>
      <dgm:spPr/>
    </dgm:pt>
    <dgm:pt modelId="{105060CF-3118-4737-8A90-248FEDACAF35}" type="pres">
      <dgm:prSet presAssocID="{3AF62FB3-017E-4B7C-82B4-B8B739402F4B}" presName="parTx" presStyleLbl="revTx" presStyleIdx="3" presStyleCnt="5">
        <dgm:presLayoutVars>
          <dgm:chMax val="0"/>
          <dgm:chPref val="0"/>
        </dgm:presLayoutVars>
      </dgm:prSet>
      <dgm:spPr/>
    </dgm:pt>
    <dgm:pt modelId="{A9CC7DFA-8AC1-4EFE-AD2B-2B454EFBF6D0}" type="pres">
      <dgm:prSet presAssocID="{8208D45A-CDA3-4D39-BF85-709C0ED08A68}" presName="sibTrans" presStyleCnt="0"/>
      <dgm:spPr/>
    </dgm:pt>
    <dgm:pt modelId="{BF5DCE98-7725-4364-9E6B-96F8B5F45C2D}" type="pres">
      <dgm:prSet presAssocID="{75F7059B-7256-474E-857D-CAC1ECA12D71}" presName="compNode" presStyleCnt="0"/>
      <dgm:spPr/>
    </dgm:pt>
    <dgm:pt modelId="{9D27D575-0622-439B-A7BE-44F1D8851CD3}" type="pres">
      <dgm:prSet presAssocID="{75F7059B-7256-474E-857D-CAC1ECA12D71}" presName="bgRect" presStyleLbl="bgShp" presStyleIdx="4" presStyleCnt="5"/>
      <dgm:spPr/>
    </dgm:pt>
    <dgm:pt modelId="{86C37381-A17A-487C-A8E8-BE707734A063}" type="pres">
      <dgm:prSet presAssocID="{75F7059B-7256-474E-857D-CAC1ECA12D71}" presName="iconRect" presStyleLbl="node1" presStyleIdx="4" presStyleCnt="5"/>
      <dgm:spPr>
        <a:ln>
          <a:noFill/>
        </a:ln>
      </dgm:spPr>
    </dgm:pt>
    <dgm:pt modelId="{A815BD52-A3DD-425A-9F29-CC879F69E90E}" type="pres">
      <dgm:prSet presAssocID="{75F7059B-7256-474E-857D-CAC1ECA12D71}" presName="spaceRect" presStyleCnt="0"/>
      <dgm:spPr/>
    </dgm:pt>
    <dgm:pt modelId="{D15582A2-E56D-4178-B370-F237F6307C3D}" type="pres">
      <dgm:prSet presAssocID="{75F7059B-7256-474E-857D-CAC1ECA12D71}" presName="parTx" presStyleLbl="revTx" presStyleIdx="4" presStyleCnt="5">
        <dgm:presLayoutVars>
          <dgm:chMax val="0"/>
          <dgm:chPref val="0"/>
        </dgm:presLayoutVars>
      </dgm:prSet>
      <dgm:spPr/>
    </dgm:pt>
  </dgm:ptLst>
  <dgm:cxnLst>
    <dgm:cxn modelId="{E239D919-6449-423C-B763-2BDC62E2D9EF}" type="presOf" srcId="{DA3B6F2E-F524-48C9-B647-F0638AB67D56}" destId="{DA2866AE-FF0E-4971-BC5A-A8D75196D757}" srcOrd="0" destOrd="0" presId="urn:microsoft.com/office/officeart/2018/2/layout/IconVerticalSolidList"/>
    <dgm:cxn modelId="{66F2A72C-37E0-4D98-969B-368E039BA5A1}" srcId="{D3B85B06-04BE-4D23-9F8C-9B5D72E07E19}" destId="{75F7059B-7256-474E-857D-CAC1ECA12D71}" srcOrd="4" destOrd="0" parTransId="{AFACDCED-47B9-4B99-8AAD-BDD8A0DD6E0C}" sibTransId="{C45A1911-AC7B-415D-B03D-8F2E1355BE15}"/>
    <dgm:cxn modelId="{C812B53C-D632-4580-9A6A-B38EA5D3A63F}" srcId="{D3B85B06-04BE-4D23-9F8C-9B5D72E07E19}" destId="{DA3B6F2E-F524-48C9-B647-F0638AB67D56}" srcOrd="2" destOrd="0" parTransId="{32F87C10-536A-4E9C-82E8-93D10F7D65A6}" sibTransId="{084D13A6-74D7-46B3-83CF-7F8AE0862CDE}"/>
    <dgm:cxn modelId="{CF21EF49-C7AA-43B4-9B5A-B8DFC59FC918}" srcId="{D3B85B06-04BE-4D23-9F8C-9B5D72E07E19}" destId="{0CB39BEC-D3DF-4B6A-9B90-79349E12AC5E}" srcOrd="0" destOrd="0" parTransId="{2E19C098-4653-4B72-B967-0A2B99AB2BD5}" sibTransId="{18D8432F-0ED6-4513-B6B2-CAF28D24CC28}"/>
    <dgm:cxn modelId="{D716664B-9074-44E8-82D3-187332368273}" type="presOf" srcId="{0CB39BEC-D3DF-4B6A-9B90-79349E12AC5E}" destId="{FD45CD48-2E22-44F4-BEE4-E40D868E6555}" srcOrd="0" destOrd="0" presId="urn:microsoft.com/office/officeart/2018/2/layout/IconVerticalSolidList"/>
    <dgm:cxn modelId="{D682C26E-718D-433C-A871-9C2B63F28448}" type="presOf" srcId="{75F7059B-7256-474E-857D-CAC1ECA12D71}" destId="{D15582A2-E56D-4178-B370-F237F6307C3D}" srcOrd="0" destOrd="0" presId="urn:microsoft.com/office/officeart/2018/2/layout/IconVerticalSolidList"/>
    <dgm:cxn modelId="{2D0F0A70-C4A9-4B29-B0FC-22699E2582D9}" type="presOf" srcId="{44923396-99AD-4E12-B427-A48163E3BE3D}" destId="{D781F827-7F06-4484-9B48-90C3DA578CD5}" srcOrd="0" destOrd="0" presId="urn:microsoft.com/office/officeart/2018/2/layout/IconVerticalSolidList"/>
    <dgm:cxn modelId="{288B077A-AF80-4B8F-9E44-DC8FA98EC25A}" type="presOf" srcId="{3AF62FB3-017E-4B7C-82B4-B8B739402F4B}" destId="{105060CF-3118-4737-8A90-248FEDACAF35}" srcOrd="0" destOrd="0" presId="urn:microsoft.com/office/officeart/2018/2/layout/IconVerticalSolidList"/>
    <dgm:cxn modelId="{503D859B-23A4-4BD4-9316-A43736A90A0A}" srcId="{D3B85B06-04BE-4D23-9F8C-9B5D72E07E19}" destId="{3AF62FB3-017E-4B7C-82B4-B8B739402F4B}" srcOrd="3" destOrd="0" parTransId="{8CE4A1D3-AFF7-4F2F-9747-694FFBC6BEA3}" sibTransId="{8208D45A-CDA3-4D39-BF85-709C0ED08A68}"/>
    <dgm:cxn modelId="{1F3FCFAF-58F9-4276-A885-A90AB86DBC68}" type="presOf" srcId="{D3B85B06-04BE-4D23-9F8C-9B5D72E07E19}" destId="{E07D3723-1D92-4D72-AD6A-C0C15A7EE46B}" srcOrd="0" destOrd="0" presId="urn:microsoft.com/office/officeart/2018/2/layout/IconVerticalSolidList"/>
    <dgm:cxn modelId="{F0B5C7E3-6516-4D6D-AEC9-1D37378DE1E1}" srcId="{D3B85B06-04BE-4D23-9F8C-9B5D72E07E19}" destId="{44923396-99AD-4E12-B427-A48163E3BE3D}" srcOrd="1" destOrd="0" parTransId="{08527560-01E9-48B1-9006-96DA3F54F173}" sibTransId="{2952B7FA-4BD0-414B-91AB-E5FD1E0301BE}"/>
    <dgm:cxn modelId="{1A951127-3502-43EF-9B61-CB40C9C6C45F}" type="presParOf" srcId="{E07D3723-1D92-4D72-AD6A-C0C15A7EE46B}" destId="{2A3CFF78-021E-4DCA-8A7D-C551109692FA}" srcOrd="0" destOrd="0" presId="urn:microsoft.com/office/officeart/2018/2/layout/IconVerticalSolidList"/>
    <dgm:cxn modelId="{E5F74CFF-339D-43E5-B8E4-BC820B45D301}" type="presParOf" srcId="{2A3CFF78-021E-4DCA-8A7D-C551109692FA}" destId="{CBC7DE69-37C3-4A11-9749-98F8636D5D82}" srcOrd="0" destOrd="0" presId="urn:microsoft.com/office/officeart/2018/2/layout/IconVerticalSolidList"/>
    <dgm:cxn modelId="{2DD1FC57-B5FD-4174-8031-7418356BC87E}" type="presParOf" srcId="{2A3CFF78-021E-4DCA-8A7D-C551109692FA}" destId="{B3CFB0AD-E6FD-42F6-8955-EDDBDE5A2DF7}" srcOrd="1" destOrd="0" presId="urn:microsoft.com/office/officeart/2018/2/layout/IconVerticalSolidList"/>
    <dgm:cxn modelId="{E1F977F9-CCCD-411D-92F6-5C92F1B7B086}" type="presParOf" srcId="{2A3CFF78-021E-4DCA-8A7D-C551109692FA}" destId="{1A12B278-8761-49EE-BB75-79F46E86D5D7}" srcOrd="2" destOrd="0" presId="urn:microsoft.com/office/officeart/2018/2/layout/IconVerticalSolidList"/>
    <dgm:cxn modelId="{7CC3CC0B-9ECC-4E5A-80CA-9A3F9B054994}" type="presParOf" srcId="{2A3CFF78-021E-4DCA-8A7D-C551109692FA}" destId="{FD45CD48-2E22-44F4-BEE4-E40D868E6555}" srcOrd="3" destOrd="0" presId="urn:microsoft.com/office/officeart/2018/2/layout/IconVerticalSolidList"/>
    <dgm:cxn modelId="{73619846-C6F8-4EC3-8021-17CFDB32D485}" type="presParOf" srcId="{E07D3723-1D92-4D72-AD6A-C0C15A7EE46B}" destId="{3A4F8062-C2D6-4890-82CF-86448FACAFD3}" srcOrd="1" destOrd="0" presId="urn:microsoft.com/office/officeart/2018/2/layout/IconVerticalSolidList"/>
    <dgm:cxn modelId="{CAFFA2B6-C178-43E8-8954-3AC661DE7103}" type="presParOf" srcId="{E07D3723-1D92-4D72-AD6A-C0C15A7EE46B}" destId="{2EA77907-5C44-4BEC-AACD-FCA41AF2FB21}" srcOrd="2" destOrd="0" presId="urn:microsoft.com/office/officeart/2018/2/layout/IconVerticalSolidList"/>
    <dgm:cxn modelId="{09A92C47-204A-496F-A6ED-B634E0A6BEDF}" type="presParOf" srcId="{2EA77907-5C44-4BEC-AACD-FCA41AF2FB21}" destId="{15CCC265-F81F-480A-9C46-72F78793C2F0}" srcOrd="0" destOrd="0" presId="urn:microsoft.com/office/officeart/2018/2/layout/IconVerticalSolidList"/>
    <dgm:cxn modelId="{7F9050B9-555E-406F-B559-3C0538EDABA3}" type="presParOf" srcId="{2EA77907-5C44-4BEC-AACD-FCA41AF2FB21}" destId="{3D25D767-EC50-4569-A975-05C2D6BE1F0B}" srcOrd="1" destOrd="0" presId="urn:microsoft.com/office/officeart/2018/2/layout/IconVerticalSolidList"/>
    <dgm:cxn modelId="{5C5BC2BE-6158-4A3A-90C4-16A63D7F0325}" type="presParOf" srcId="{2EA77907-5C44-4BEC-AACD-FCA41AF2FB21}" destId="{2DE326AD-6B1A-4FAA-87FC-B5C2B814158E}" srcOrd="2" destOrd="0" presId="urn:microsoft.com/office/officeart/2018/2/layout/IconVerticalSolidList"/>
    <dgm:cxn modelId="{BAB0A15F-E1E0-4061-AC99-145913F9046B}" type="presParOf" srcId="{2EA77907-5C44-4BEC-AACD-FCA41AF2FB21}" destId="{D781F827-7F06-4484-9B48-90C3DA578CD5}" srcOrd="3" destOrd="0" presId="urn:microsoft.com/office/officeart/2018/2/layout/IconVerticalSolidList"/>
    <dgm:cxn modelId="{AFCB2142-C24D-4B51-9484-614E32384495}" type="presParOf" srcId="{E07D3723-1D92-4D72-AD6A-C0C15A7EE46B}" destId="{0F2078A2-62B8-40C2-95E4-65E8BFA57F27}" srcOrd="3" destOrd="0" presId="urn:microsoft.com/office/officeart/2018/2/layout/IconVerticalSolidList"/>
    <dgm:cxn modelId="{DEE37AF9-4213-4ED0-8746-D9CE9A8DF074}" type="presParOf" srcId="{E07D3723-1D92-4D72-AD6A-C0C15A7EE46B}" destId="{3578E476-CBF2-46D9-86B8-1541A24CB915}" srcOrd="4" destOrd="0" presId="urn:microsoft.com/office/officeart/2018/2/layout/IconVerticalSolidList"/>
    <dgm:cxn modelId="{B8795F85-8BFE-46FF-B22D-D97870EB634C}" type="presParOf" srcId="{3578E476-CBF2-46D9-86B8-1541A24CB915}" destId="{2D1EE73F-2691-4F4D-ABE7-7550E8E3AB46}" srcOrd="0" destOrd="0" presId="urn:microsoft.com/office/officeart/2018/2/layout/IconVerticalSolidList"/>
    <dgm:cxn modelId="{BDE84CF0-5571-4ACA-AC78-E17EB85956B2}" type="presParOf" srcId="{3578E476-CBF2-46D9-86B8-1541A24CB915}" destId="{5395E6BB-02D9-4DC0-94C3-61588DA89A4A}" srcOrd="1" destOrd="0" presId="urn:microsoft.com/office/officeart/2018/2/layout/IconVerticalSolidList"/>
    <dgm:cxn modelId="{C61DE388-9378-4A9D-B969-F21FB35BE5E7}" type="presParOf" srcId="{3578E476-CBF2-46D9-86B8-1541A24CB915}" destId="{896DB5A0-2F64-4BBF-8D13-179BA6EA6414}" srcOrd="2" destOrd="0" presId="urn:microsoft.com/office/officeart/2018/2/layout/IconVerticalSolidList"/>
    <dgm:cxn modelId="{E52897F7-F2DD-4244-B240-E9044D8A0075}" type="presParOf" srcId="{3578E476-CBF2-46D9-86B8-1541A24CB915}" destId="{DA2866AE-FF0E-4971-BC5A-A8D75196D757}" srcOrd="3" destOrd="0" presId="urn:microsoft.com/office/officeart/2018/2/layout/IconVerticalSolidList"/>
    <dgm:cxn modelId="{FC826071-BEBC-40FF-A55E-BAE16709BC6A}" type="presParOf" srcId="{E07D3723-1D92-4D72-AD6A-C0C15A7EE46B}" destId="{2E9C1E88-9AD5-46E9-94B7-1C55E4302FC4}" srcOrd="5" destOrd="0" presId="urn:microsoft.com/office/officeart/2018/2/layout/IconVerticalSolidList"/>
    <dgm:cxn modelId="{921333B8-B2B8-4616-B9EA-A7364C4A39C3}" type="presParOf" srcId="{E07D3723-1D92-4D72-AD6A-C0C15A7EE46B}" destId="{C203CD4E-A3F9-41BD-A172-BE93DBC9C08D}" srcOrd="6" destOrd="0" presId="urn:microsoft.com/office/officeart/2018/2/layout/IconVerticalSolidList"/>
    <dgm:cxn modelId="{71409964-552B-4B86-9386-89B77AB08CCA}" type="presParOf" srcId="{C203CD4E-A3F9-41BD-A172-BE93DBC9C08D}" destId="{3785F093-E0D2-47A7-B5CC-7B9AB9F989F4}" srcOrd="0" destOrd="0" presId="urn:microsoft.com/office/officeart/2018/2/layout/IconVerticalSolidList"/>
    <dgm:cxn modelId="{19ACAB82-30B1-4180-A518-A4D774666F89}" type="presParOf" srcId="{C203CD4E-A3F9-41BD-A172-BE93DBC9C08D}" destId="{3ACF0312-11E4-4516-8C81-FD0A8BD1670E}" srcOrd="1" destOrd="0" presId="urn:microsoft.com/office/officeart/2018/2/layout/IconVerticalSolidList"/>
    <dgm:cxn modelId="{B67BB72D-69CF-4CF7-B483-D54A462821B9}" type="presParOf" srcId="{C203CD4E-A3F9-41BD-A172-BE93DBC9C08D}" destId="{FA0BFD8D-F62E-42EE-A002-FE6B59B42CD5}" srcOrd="2" destOrd="0" presId="urn:microsoft.com/office/officeart/2018/2/layout/IconVerticalSolidList"/>
    <dgm:cxn modelId="{35DBEF5F-B0C1-415C-8317-FE428CB52606}" type="presParOf" srcId="{C203CD4E-A3F9-41BD-A172-BE93DBC9C08D}" destId="{105060CF-3118-4737-8A90-248FEDACAF35}" srcOrd="3" destOrd="0" presId="urn:microsoft.com/office/officeart/2018/2/layout/IconVerticalSolidList"/>
    <dgm:cxn modelId="{5AE1C02D-60B1-4177-84DE-6C35DF0578EF}" type="presParOf" srcId="{E07D3723-1D92-4D72-AD6A-C0C15A7EE46B}" destId="{A9CC7DFA-8AC1-4EFE-AD2B-2B454EFBF6D0}" srcOrd="7" destOrd="0" presId="urn:microsoft.com/office/officeart/2018/2/layout/IconVerticalSolidList"/>
    <dgm:cxn modelId="{1D998344-591A-4981-B353-202606C24B19}" type="presParOf" srcId="{E07D3723-1D92-4D72-AD6A-C0C15A7EE46B}" destId="{BF5DCE98-7725-4364-9E6B-96F8B5F45C2D}" srcOrd="8" destOrd="0" presId="urn:microsoft.com/office/officeart/2018/2/layout/IconVerticalSolidList"/>
    <dgm:cxn modelId="{2C896DD5-8633-4F15-8412-1583190BD0E5}" type="presParOf" srcId="{BF5DCE98-7725-4364-9E6B-96F8B5F45C2D}" destId="{9D27D575-0622-439B-A7BE-44F1D8851CD3}" srcOrd="0" destOrd="0" presId="urn:microsoft.com/office/officeart/2018/2/layout/IconVerticalSolidList"/>
    <dgm:cxn modelId="{A2BD3ED6-D4F0-4254-AD53-8314A8B9D91C}" type="presParOf" srcId="{BF5DCE98-7725-4364-9E6B-96F8B5F45C2D}" destId="{86C37381-A17A-487C-A8E8-BE707734A063}" srcOrd="1" destOrd="0" presId="urn:microsoft.com/office/officeart/2018/2/layout/IconVerticalSolidList"/>
    <dgm:cxn modelId="{10792FF4-AC5A-4DE2-A2C8-245ABB802799}" type="presParOf" srcId="{BF5DCE98-7725-4364-9E6B-96F8B5F45C2D}" destId="{A815BD52-A3DD-425A-9F29-CC879F69E90E}" srcOrd="2" destOrd="0" presId="urn:microsoft.com/office/officeart/2018/2/layout/IconVerticalSolidList"/>
    <dgm:cxn modelId="{A18E7023-143D-472C-B21A-2593DC1C10F2}" type="presParOf" srcId="{BF5DCE98-7725-4364-9E6B-96F8B5F45C2D}" destId="{D15582A2-E56D-4178-B370-F237F6307C3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52858-6BC8-4F17-BFF2-4DB28CFD2AF2}">
      <dsp:nvSpPr>
        <dsp:cNvPr id="0" name=""/>
        <dsp:cNvSpPr/>
      </dsp:nvSpPr>
      <dsp:spPr>
        <a:xfrm>
          <a:off x="0" y="36409"/>
          <a:ext cx="10515600" cy="75477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kern="1200" dirty="0"/>
            <a:t>Do you have any </a:t>
          </a:r>
          <a:r>
            <a:rPr lang="en-GB" sz="1900" kern="1200" dirty="0">
              <a:latin typeface="Calibri Light" panose="020F0302020204030204"/>
            </a:rPr>
            <a:t>idea</a:t>
          </a:r>
          <a:r>
            <a:rPr lang="en-GB" sz="1900" kern="1200" dirty="0"/>
            <a:t> what future careers you might be interested in pursuing?</a:t>
          </a:r>
        </a:p>
      </dsp:txBody>
      <dsp:txXfrm>
        <a:off x="36845" y="73254"/>
        <a:ext cx="10441910" cy="681087"/>
      </dsp:txXfrm>
    </dsp:sp>
    <dsp:sp modelId="{18094810-C9AB-46E2-BE7A-FAD696B4A4C0}">
      <dsp:nvSpPr>
        <dsp:cNvPr id="0" name=""/>
        <dsp:cNvSpPr/>
      </dsp:nvSpPr>
      <dsp:spPr>
        <a:xfrm>
          <a:off x="0" y="845907"/>
          <a:ext cx="10515600" cy="75477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kern="1200" dirty="0"/>
            <a:t>If </a:t>
          </a:r>
          <a:r>
            <a:rPr lang="en-GB" sz="1900" kern="1200" dirty="0">
              <a:latin typeface="Calibri Light" panose="020F0302020204030204"/>
            </a:rPr>
            <a:t>not</a:t>
          </a:r>
          <a:r>
            <a:rPr lang="en-GB" sz="1900" kern="1200" dirty="0"/>
            <a:t>, what school subjects, issues/current affairs or extracurricular activities are you interested in?</a:t>
          </a:r>
        </a:p>
      </dsp:txBody>
      <dsp:txXfrm>
        <a:off x="36845" y="882752"/>
        <a:ext cx="10441910" cy="681087"/>
      </dsp:txXfrm>
    </dsp:sp>
    <dsp:sp modelId="{D5010435-6936-4BD5-8583-6FA292DE4A2F}">
      <dsp:nvSpPr>
        <dsp:cNvPr id="0" name=""/>
        <dsp:cNvSpPr/>
      </dsp:nvSpPr>
      <dsp:spPr>
        <a:xfrm>
          <a:off x="0" y="1655405"/>
          <a:ext cx="10515600" cy="75477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kern="1200" dirty="0"/>
            <a:t>Do you have any contacts already that you can use? Think of relatives, family friends, parents of friends and people they may know – ask around.</a:t>
          </a:r>
        </a:p>
      </dsp:txBody>
      <dsp:txXfrm>
        <a:off x="36845" y="1692250"/>
        <a:ext cx="10441910" cy="681087"/>
      </dsp:txXfrm>
    </dsp:sp>
    <dsp:sp modelId="{A3E2D75D-40B6-442A-8994-7428AA05AD41}">
      <dsp:nvSpPr>
        <dsp:cNvPr id="0" name=""/>
        <dsp:cNvSpPr/>
      </dsp:nvSpPr>
      <dsp:spPr>
        <a:xfrm>
          <a:off x="0" y="2464902"/>
          <a:ext cx="10515600" cy="7547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kern="1200" dirty="0"/>
            <a:t>Consider what we have locally: </a:t>
          </a:r>
          <a:r>
            <a:rPr lang="en-GB" sz="1900" kern="1200" dirty="0">
              <a:latin typeface="Calibri Light" panose="020F0302020204030204"/>
            </a:rPr>
            <a:t>e.g. Harwell</a:t>
          </a:r>
          <a:r>
            <a:rPr lang="en-GB" sz="1900" kern="1200" dirty="0"/>
            <a:t> Science Campus, Milton Park business park</a:t>
          </a:r>
        </a:p>
      </dsp:txBody>
      <dsp:txXfrm>
        <a:off x="36845" y="2501747"/>
        <a:ext cx="10441910" cy="681087"/>
      </dsp:txXfrm>
    </dsp:sp>
    <dsp:sp modelId="{F6708107-B339-45F5-AFA1-A5C58E060677}">
      <dsp:nvSpPr>
        <dsp:cNvPr id="0" name=""/>
        <dsp:cNvSpPr/>
      </dsp:nvSpPr>
      <dsp:spPr>
        <a:xfrm>
          <a:off x="0" y="3274400"/>
          <a:ext cx="10515600"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kern="1200" dirty="0"/>
            <a:t>Consider towns outside of Didcot – Abingdon, Wallingford, Oxford, Reading. How would you get there?</a:t>
          </a:r>
        </a:p>
      </dsp:txBody>
      <dsp:txXfrm>
        <a:off x="36845" y="3311245"/>
        <a:ext cx="10441910" cy="681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7DE69-37C3-4A11-9749-98F8636D5D82}">
      <dsp:nvSpPr>
        <dsp:cNvPr id="0" name=""/>
        <dsp:cNvSpPr/>
      </dsp:nvSpPr>
      <dsp:spPr>
        <a:xfrm>
          <a:off x="0" y="3400"/>
          <a:ext cx="10515600" cy="7242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CFB0AD-E6FD-42F6-8955-EDDBDE5A2DF7}">
      <dsp:nvSpPr>
        <dsp:cNvPr id="0" name=""/>
        <dsp:cNvSpPr/>
      </dsp:nvSpPr>
      <dsp:spPr>
        <a:xfrm>
          <a:off x="219097" y="166365"/>
          <a:ext cx="398359" cy="3983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45CD48-2E22-44F4-BEE4-E40D868E6555}">
      <dsp:nvSpPr>
        <dsp:cNvPr id="0" name=""/>
        <dsp:cNvSpPr/>
      </dsp:nvSpPr>
      <dsp:spPr>
        <a:xfrm>
          <a:off x="836555" y="3400"/>
          <a:ext cx="9679044" cy="72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54" tIns="76654" rIns="76654" bIns="76654" numCol="1" spcCol="1270" anchor="ctr" anchorCtr="0">
          <a:noAutofit/>
        </a:bodyPr>
        <a:lstStyle/>
        <a:p>
          <a:pPr marL="0" lvl="0" indent="0" algn="l" defTabSz="622300">
            <a:lnSpc>
              <a:spcPct val="100000"/>
            </a:lnSpc>
            <a:spcBef>
              <a:spcPct val="0"/>
            </a:spcBef>
            <a:spcAft>
              <a:spcPct val="35000"/>
            </a:spcAft>
            <a:buNone/>
          </a:pPr>
          <a:r>
            <a:rPr lang="en-GB" sz="1400" kern="1200" dirty="0"/>
            <a:t>If you do not have a contact name, the HR (Human Resources) department is usually a good place to start.</a:t>
          </a:r>
          <a:endParaRPr lang="en-US" sz="1400" kern="1200" dirty="0"/>
        </a:p>
      </dsp:txBody>
      <dsp:txXfrm>
        <a:off x="836555" y="3400"/>
        <a:ext cx="9679044" cy="724290"/>
      </dsp:txXfrm>
    </dsp:sp>
    <dsp:sp modelId="{15CCC265-F81F-480A-9C46-72F78793C2F0}">
      <dsp:nvSpPr>
        <dsp:cNvPr id="0" name=""/>
        <dsp:cNvSpPr/>
      </dsp:nvSpPr>
      <dsp:spPr>
        <a:xfrm>
          <a:off x="0" y="875909"/>
          <a:ext cx="10515600" cy="7242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25D767-EC50-4569-A975-05C2D6BE1F0B}">
      <dsp:nvSpPr>
        <dsp:cNvPr id="0" name=""/>
        <dsp:cNvSpPr/>
      </dsp:nvSpPr>
      <dsp:spPr>
        <a:xfrm>
          <a:off x="219097" y="1071728"/>
          <a:ext cx="398359" cy="3983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81F827-7F06-4484-9B48-90C3DA578CD5}">
      <dsp:nvSpPr>
        <dsp:cNvPr id="0" name=""/>
        <dsp:cNvSpPr/>
      </dsp:nvSpPr>
      <dsp:spPr>
        <a:xfrm>
          <a:off x="836555" y="908763"/>
          <a:ext cx="9679044" cy="72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54" tIns="76654" rIns="76654" bIns="76654" numCol="1" spcCol="1270" anchor="ctr" anchorCtr="0">
          <a:noAutofit/>
        </a:bodyPr>
        <a:lstStyle/>
        <a:p>
          <a:pPr marL="0" lvl="0" indent="0" algn="l" defTabSz="622300">
            <a:lnSpc>
              <a:spcPct val="100000"/>
            </a:lnSpc>
            <a:spcBef>
              <a:spcPct val="0"/>
            </a:spcBef>
            <a:spcAft>
              <a:spcPct val="35000"/>
            </a:spcAft>
            <a:buNone/>
          </a:pPr>
          <a:r>
            <a:rPr lang="en-GB" sz="1400" kern="1200" dirty="0"/>
            <a:t>Give them a call or draft an email. Remember to be polite and sound interested in what they do.</a:t>
          </a:r>
          <a:endParaRPr lang="en-US" sz="1400" kern="1200" dirty="0"/>
        </a:p>
      </dsp:txBody>
      <dsp:txXfrm>
        <a:off x="836555" y="908763"/>
        <a:ext cx="9679044" cy="724290"/>
      </dsp:txXfrm>
    </dsp:sp>
    <dsp:sp modelId="{2D1EE73F-2691-4F4D-ABE7-7550E8E3AB46}">
      <dsp:nvSpPr>
        <dsp:cNvPr id="0" name=""/>
        <dsp:cNvSpPr/>
      </dsp:nvSpPr>
      <dsp:spPr>
        <a:xfrm>
          <a:off x="0" y="1814126"/>
          <a:ext cx="10515600" cy="72429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95E6BB-02D9-4DC0-94C3-61588DA89A4A}">
      <dsp:nvSpPr>
        <dsp:cNvPr id="0" name=""/>
        <dsp:cNvSpPr/>
      </dsp:nvSpPr>
      <dsp:spPr>
        <a:xfrm>
          <a:off x="219097" y="1977092"/>
          <a:ext cx="398359" cy="3983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2866AE-FF0E-4971-BC5A-A8D75196D757}">
      <dsp:nvSpPr>
        <dsp:cNvPr id="0" name=""/>
        <dsp:cNvSpPr/>
      </dsp:nvSpPr>
      <dsp:spPr>
        <a:xfrm>
          <a:off x="836555" y="1814126"/>
          <a:ext cx="9679044" cy="72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54" tIns="76654" rIns="76654" bIns="76654" numCol="1" spcCol="1270" anchor="ctr" anchorCtr="0">
          <a:noAutofit/>
        </a:bodyPr>
        <a:lstStyle/>
        <a:p>
          <a:pPr marL="0" lvl="0" indent="0" algn="l" defTabSz="622300">
            <a:lnSpc>
              <a:spcPct val="100000"/>
            </a:lnSpc>
            <a:spcBef>
              <a:spcPct val="0"/>
            </a:spcBef>
            <a:spcAft>
              <a:spcPct val="35000"/>
            </a:spcAft>
            <a:buNone/>
          </a:pPr>
          <a:r>
            <a:rPr lang="en-GB" sz="1400" kern="1200" dirty="0"/>
            <a:t>If calling, plan what you want to say in advance and have a pen and paper ready to take notes.</a:t>
          </a:r>
          <a:endParaRPr lang="en-US" sz="1400" kern="1200" dirty="0"/>
        </a:p>
      </dsp:txBody>
      <dsp:txXfrm>
        <a:off x="836555" y="1814126"/>
        <a:ext cx="9679044" cy="724290"/>
      </dsp:txXfrm>
    </dsp:sp>
    <dsp:sp modelId="{3785F093-E0D2-47A7-B5CC-7B9AB9F989F4}">
      <dsp:nvSpPr>
        <dsp:cNvPr id="0" name=""/>
        <dsp:cNvSpPr/>
      </dsp:nvSpPr>
      <dsp:spPr>
        <a:xfrm>
          <a:off x="0" y="2719489"/>
          <a:ext cx="10515600" cy="72429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CF0312-11E4-4516-8C81-FD0A8BD1670E}">
      <dsp:nvSpPr>
        <dsp:cNvPr id="0" name=""/>
        <dsp:cNvSpPr/>
      </dsp:nvSpPr>
      <dsp:spPr>
        <a:xfrm>
          <a:off x="219097" y="2882455"/>
          <a:ext cx="398359" cy="3983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5060CF-3118-4737-8A90-248FEDACAF35}">
      <dsp:nvSpPr>
        <dsp:cNvPr id="0" name=""/>
        <dsp:cNvSpPr/>
      </dsp:nvSpPr>
      <dsp:spPr>
        <a:xfrm>
          <a:off x="836555" y="2719489"/>
          <a:ext cx="9679044" cy="72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54" tIns="76654" rIns="76654" bIns="76654" numCol="1" spcCol="1270" anchor="ctr" anchorCtr="0">
          <a:noAutofit/>
        </a:bodyPr>
        <a:lstStyle/>
        <a:p>
          <a:pPr marL="0" lvl="0" indent="0" algn="l" defTabSz="622300">
            <a:lnSpc>
              <a:spcPct val="100000"/>
            </a:lnSpc>
            <a:spcBef>
              <a:spcPct val="0"/>
            </a:spcBef>
            <a:spcAft>
              <a:spcPct val="35000"/>
            </a:spcAft>
            <a:buNone/>
          </a:pPr>
          <a:r>
            <a:rPr lang="en-GB" sz="1400" kern="1200" dirty="0"/>
            <a:t>You may need to send a CV or formal application if they ask you to.</a:t>
          </a:r>
          <a:endParaRPr lang="en-US" sz="1400" kern="1200" dirty="0"/>
        </a:p>
      </dsp:txBody>
      <dsp:txXfrm>
        <a:off x="836555" y="2719489"/>
        <a:ext cx="9679044" cy="724290"/>
      </dsp:txXfrm>
    </dsp:sp>
    <dsp:sp modelId="{9D27D575-0622-439B-A7BE-44F1D8851CD3}">
      <dsp:nvSpPr>
        <dsp:cNvPr id="0" name=""/>
        <dsp:cNvSpPr/>
      </dsp:nvSpPr>
      <dsp:spPr>
        <a:xfrm>
          <a:off x="0" y="3624853"/>
          <a:ext cx="10515600" cy="72429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C37381-A17A-487C-A8E8-BE707734A063}">
      <dsp:nvSpPr>
        <dsp:cNvPr id="0" name=""/>
        <dsp:cNvSpPr/>
      </dsp:nvSpPr>
      <dsp:spPr>
        <a:xfrm>
          <a:off x="219097" y="3787818"/>
          <a:ext cx="398359" cy="398359"/>
        </a:xfrm>
        <a:prstGeom prst="rect">
          <a:avLst/>
        </a:prstGeom>
        <a:solidFill>
          <a:schemeClr val="bg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5582A2-E56D-4178-B370-F237F6307C3D}">
      <dsp:nvSpPr>
        <dsp:cNvPr id="0" name=""/>
        <dsp:cNvSpPr/>
      </dsp:nvSpPr>
      <dsp:spPr>
        <a:xfrm>
          <a:off x="836555" y="3624853"/>
          <a:ext cx="9679044" cy="72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54" tIns="76654" rIns="76654" bIns="76654" numCol="1" spcCol="1270" anchor="ctr" anchorCtr="0">
          <a:noAutofit/>
        </a:bodyPr>
        <a:lstStyle/>
        <a:p>
          <a:pPr marL="0" lvl="0" indent="0" algn="l" defTabSz="622300" rtl="0">
            <a:lnSpc>
              <a:spcPct val="100000"/>
            </a:lnSpc>
            <a:spcBef>
              <a:spcPct val="0"/>
            </a:spcBef>
            <a:spcAft>
              <a:spcPct val="35000"/>
            </a:spcAft>
            <a:buNone/>
          </a:pPr>
          <a:r>
            <a:rPr lang="en-GB" sz="1400" kern="1200" dirty="0">
              <a:latin typeface="Calibri Light" panose="020F0302020204030204"/>
            </a:rPr>
            <a:t>Be aware that some sectors may not be able to take under 16s, and that some large organisations like UKAEA only offer work experience during their own fixed dates. Don't lose heart if the first companies you contact are not able to offer what you want.</a:t>
          </a:r>
        </a:p>
      </dsp:txBody>
      <dsp:txXfrm>
        <a:off x="836555" y="3624853"/>
        <a:ext cx="9679044" cy="7242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16/11/2023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16/11/2023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16/11/2023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16/11/2023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www.eclips-online.co.uk/" TargetMode="External"/><Relationship Id="rId2" Type="http://schemas.openxmlformats.org/officeDocument/2006/relationships/hyperlink" Target="https://the360expo.com/find-your-future/" TargetMode="External"/><Relationship Id="rId1" Type="http://schemas.openxmlformats.org/officeDocument/2006/relationships/slideLayout" Target="../slideLayouts/slideLayout2.xml"/><Relationship Id="rId4" Type="http://schemas.openxmlformats.org/officeDocument/2006/relationships/hyperlink" Target="https://www.yel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7" name="Rectangle 1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4" descr="A person reaching for a paper on a table full of paper and sticky notes">
            <a:extLst>
              <a:ext uri="{FF2B5EF4-FFF2-40B4-BE49-F238E27FC236}">
                <a16:creationId xmlns:a16="http://schemas.microsoft.com/office/drawing/2014/main" id="{90421F5A-0D5A-4D7C-B1D4-915EBCE612DC}"/>
              </a:ext>
            </a:extLst>
          </p:cNvPr>
          <p:cNvPicPr>
            <a:picLocks noChangeAspect="1"/>
          </p:cNvPicPr>
          <p:nvPr/>
        </p:nvPicPr>
        <p:blipFill rotWithShape="1">
          <a:blip r:embed="rId2">
            <a:alphaModFix amt="50000"/>
          </a:blip>
          <a:srcRect t="8146" b="7584"/>
          <a:stretch/>
        </p:blipFill>
        <p:spPr>
          <a:xfrm>
            <a:off x="20" y="1"/>
            <a:ext cx="12191980" cy="6857999"/>
          </a:xfrm>
          <a:prstGeom prst="rect">
            <a:avLst/>
          </a:prstGeom>
        </p:spPr>
      </p:pic>
      <p:sp>
        <p:nvSpPr>
          <p:cNvPr id="2" name="Title 1"/>
          <p:cNvSpPr>
            <a:spLocks noGrp="1"/>
          </p:cNvSpPr>
          <p:nvPr>
            <p:ph type="ctrTitle"/>
          </p:nvPr>
        </p:nvSpPr>
        <p:spPr>
          <a:xfrm>
            <a:off x="1524000" y="1122362"/>
            <a:ext cx="9144000" cy="2900518"/>
          </a:xfrm>
        </p:spPr>
        <p:txBody>
          <a:bodyPr>
            <a:normAutofit/>
          </a:bodyPr>
          <a:lstStyle/>
          <a:p>
            <a:r>
              <a:rPr lang="en-GB" b="1">
                <a:solidFill>
                  <a:srgbClr val="FFFFFF"/>
                </a:solidFill>
                <a:ea typeface="+mj-lt"/>
                <a:cs typeface="+mj-lt"/>
              </a:rPr>
              <a:t>How to find a Work Experience Placement</a:t>
            </a:r>
            <a:endParaRPr lang="en-GB">
              <a:solidFill>
                <a:srgbClr val="FFFFFF"/>
              </a:solidFill>
              <a:ea typeface="+mj-lt"/>
              <a:cs typeface="+mj-lt"/>
            </a:endParaRP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61">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4" name="Rectangle 63">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28E9DD-397F-483D-BEF4-73092D6386BC}"/>
              </a:ext>
            </a:extLst>
          </p:cNvPr>
          <p:cNvSpPr>
            <a:spLocks noGrp="1"/>
          </p:cNvSpPr>
          <p:nvPr>
            <p:ph type="title"/>
          </p:nvPr>
        </p:nvSpPr>
        <p:spPr>
          <a:xfrm>
            <a:off x="838200" y="365125"/>
            <a:ext cx="10515600" cy="1325563"/>
          </a:xfrm>
        </p:spPr>
        <p:txBody>
          <a:bodyPr>
            <a:normAutofit/>
          </a:bodyPr>
          <a:lstStyle/>
          <a:p>
            <a:r>
              <a:rPr lang="en-GB">
                <a:solidFill>
                  <a:schemeClr val="bg1">
                    <a:lumMod val="95000"/>
                    <a:lumOff val="5000"/>
                  </a:schemeClr>
                </a:solidFill>
                <a:cs typeface="Calibri Light"/>
              </a:rPr>
              <a:t>Ask yourself the following Questions:</a:t>
            </a:r>
            <a:endParaRPr lang="en-GB">
              <a:solidFill>
                <a:schemeClr val="bg1">
                  <a:lumMod val="95000"/>
                  <a:lumOff val="5000"/>
                </a:schemeClr>
              </a:solidFill>
            </a:endParaRPr>
          </a:p>
        </p:txBody>
      </p:sp>
      <p:graphicFrame>
        <p:nvGraphicFramePr>
          <p:cNvPr id="52" name="Diagram 52">
            <a:extLst>
              <a:ext uri="{FF2B5EF4-FFF2-40B4-BE49-F238E27FC236}">
                <a16:creationId xmlns:a16="http://schemas.microsoft.com/office/drawing/2014/main" id="{00B6F3BE-3FE4-4B3A-BC12-E082D6A63295}"/>
              </a:ext>
            </a:extLst>
          </p:cNvPr>
          <p:cNvGraphicFramePr>
            <a:graphicFrameLocks noGrp="1"/>
          </p:cNvGraphicFramePr>
          <p:nvPr>
            <p:ph idx="1"/>
            <p:extLst>
              <p:ext uri="{D42A27DB-BD31-4B8C-83A1-F6EECF244321}">
                <p14:modId xmlns:p14="http://schemas.microsoft.com/office/powerpoint/2010/main" val="1370500843"/>
              </p:ext>
            </p:extLst>
          </p:nvPr>
        </p:nvGraphicFramePr>
        <p:xfrm>
          <a:off x="838200" y="2016125"/>
          <a:ext cx="10515600" cy="4065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051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4D787D-2DAE-4836-8E90-D97B6F27C422}"/>
              </a:ext>
            </a:extLst>
          </p:cNvPr>
          <p:cNvSpPr>
            <a:spLocks noGrp="1"/>
          </p:cNvSpPr>
          <p:nvPr>
            <p:ph type="title"/>
          </p:nvPr>
        </p:nvSpPr>
        <p:spPr>
          <a:xfrm>
            <a:off x="287249" y="1153572"/>
            <a:ext cx="3599985" cy="4461163"/>
          </a:xfrm>
        </p:spPr>
        <p:txBody>
          <a:bodyPr>
            <a:normAutofit/>
          </a:bodyPr>
          <a:lstStyle/>
          <a:p>
            <a:r>
              <a:rPr lang="en-GB" sz="3700" dirty="0">
                <a:solidFill>
                  <a:srgbClr val="FFFFFF"/>
                </a:solidFill>
                <a:cs typeface="Calibri Light"/>
              </a:rPr>
              <a:t>Use the resources available to help you:</a:t>
            </a:r>
            <a:endParaRPr lang="en-GB" sz="3700" dirty="0">
              <a:solidFill>
                <a:srgbClr val="FFFFFF"/>
              </a:solidFill>
            </a:endParaRP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C07FA33-6037-4CCD-8EEC-578574ADEA81}"/>
              </a:ext>
            </a:extLst>
          </p:cNvPr>
          <p:cNvSpPr>
            <a:spLocks noGrp="1"/>
          </p:cNvSpPr>
          <p:nvPr>
            <p:ph idx="1"/>
          </p:nvPr>
        </p:nvSpPr>
        <p:spPr>
          <a:xfrm>
            <a:off x="4109604" y="400844"/>
            <a:ext cx="7400058" cy="5776119"/>
          </a:xfrm>
        </p:spPr>
        <p:txBody>
          <a:bodyPr vert="horz" lIns="91440" tIns="45720" rIns="91440" bIns="45720" rtlCol="0" anchor="ctr">
            <a:normAutofit fontScale="77500" lnSpcReduction="20000"/>
          </a:bodyPr>
          <a:lstStyle/>
          <a:p>
            <a:endParaRPr lang="en-GB" sz="2600" u="sng" dirty="0">
              <a:ea typeface="+mn-lt"/>
              <a:cs typeface="+mn-lt"/>
            </a:endParaRPr>
          </a:p>
          <a:p>
            <a:r>
              <a:rPr lang="en-GB" sz="2600" dirty="0">
                <a:ea typeface="+mn-lt"/>
                <a:cs typeface="+mn-lt"/>
              </a:rPr>
              <a:t>Unifrog (To be launched next term)</a:t>
            </a:r>
            <a:endParaRPr lang="en-US" sz="2600" dirty="0" err="1">
              <a:ea typeface="+mn-lt"/>
              <a:cs typeface="+mn-lt"/>
            </a:endParaRPr>
          </a:p>
          <a:p>
            <a:pPr marL="0" indent="0">
              <a:buNone/>
            </a:pPr>
            <a:r>
              <a:rPr lang="en-GB" sz="2600" dirty="0">
                <a:ea typeface="+mn-lt"/>
                <a:cs typeface="+mn-lt"/>
              </a:rPr>
              <a:t>Watch the video </a:t>
            </a:r>
            <a:r>
              <a:rPr lang="en-GB" sz="1600" b="1" i="0" dirty="0">
                <a:solidFill>
                  <a:srgbClr val="A03030"/>
                </a:solidFill>
                <a:effectLst/>
                <a:latin typeface="Open Sans" panose="020B0604020202020204" pitchFamily="34" charset="0"/>
              </a:rPr>
              <a:t>A guide to placements / work experience</a:t>
            </a:r>
            <a:r>
              <a:rPr lang="en-GB" sz="1800" b="1" dirty="0">
                <a:solidFill>
                  <a:srgbClr val="A03030"/>
                </a:solidFill>
                <a:latin typeface="Open Sans" panose="020B0604020202020204" pitchFamily="34" charset="0"/>
              </a:rPr>
              <a:t> </a:t>
            </a:r>
            <a:r>
              <a:rPr lang="en-GB" sz="2600" dirty="0"/>
              <a:t>(click on Know-how library and type Work Experience in the key word search box).</a:t>
            </a:r>
            <a:endParaRPr lang="en-GB" sz="2600" i="0" dirty="0">
              <a:effectLst/>
            </a:endParaRPr>
          </a:p>
          <a:p>
            <a:pPr marL="0" indent="0">
              <a:buNone/>
            </a:pPr>
            <a:r>
              <a:rPr lang="en-GB" sz="2600" dirty="0">
                <a:ea typeface="+mn-lt"/>
                <a:cs typeface="+mn-lt"/>
              </a:rPr>
              <a:t>Use the Personality profile or Interests profile for ideas as to what might suit you.</a:t>
            </a:r>
            <a:endParaRPr lang="en-GB" dirty="0"/>
          </a:p>
          <a:p>
            <a:pPr marL="0" indent="0">
              <a:buNone/>
            </a:pPr>
            <a:r>
              <a:rPr lang="en-GB" sz="2600" dirty="0">
                <a:ea typeface="+mn-lt"/>
                <a:cs typeface="+mn-lt"/>
              </a:rPr>
              <a:t>Use the Careers Library to search for careers by key word or school subjects you enjoy.</a:t>
            </a:r>
          </a:p>
          <a:p>
            <a:pPr marL="0" indent="0">
              <a:buNone/>
            </a:pPr>
            <a:r>
              <a:rPr lang="en-GB" sz="2600" dirty="0">
                <a:ea typeface="+mn-lt"/>
                <a:cs typeface="+mn-lt"/>
              </a:rPr>
              <a:t>Look at the Apprenticeships tab (under searching for opportunities) and search by subject/work area – this will give you contact details of employers who may be willing to offer work experience.</a:t>
            </a:r>
            <a:endParaRPr lang="en-US" sz="2600" dirty="0">
              <a:ea typeface="+mn-lt"/>
              <a:cs typeface="+mn-lt"/>
            </a:endParaRPr>
          </a:p>
          <a:p>
            <a:r>
              <a:rPr lang="en-GB" sz="2600" dirty="0">
                <a:ea typeface="+mn-lt"/>
                <a:cs typeface="+mn-lt"/>
              </a:rPr>
              <a:t>Look at Find Your Future from </a:t>
            </a:r>
            <a:r>
              <a:rPr lang="en-GB" sz="2600" dirty="0" err="1">
                <a:ea typeface="+mn-lt"/>
                <a:cs typeface="+mn-lt"/>
              </a:rPr>
              <a:t>OxLEP</a:t>
            </a:r>
            <a:r>
              <a:rPr lang="en-GB" sz="2600" dirty="0">
                <a:ea typeface="+mn-lt"/>
                <a:cs typeface="+mn-lt"/>
              </a:rPr>
              <a:t> </a:t>
            </a:r>
            <a:r>
              <a:rPr lang="en-GB" sz="2600" u="sng" dirty="0">
                <a:ea typeface="+mn-lt"/>
                <a:cs typeface="+mn-lt"/>
                <a:hlinkClick r:id="rId2"/>
              </a:rPr>
              <a:t>https://the360expo.com/find-your-future/</a:t>
            </a:r>
            <a:endParaRPr lang="en-US" sz="2600" dirty="0" err="1">
              <a:ea typeface="+mn-lt"/>
              <a:cs typeface="+mn-lt"/>
            </a:endParaRPr>
          </a:p>
          <a:p>
            <a:r>
              <a:rPr lang="en-GB" sz="2600" dirty="0" err="1">
                <a:ea typeface="+mn-lt"/>
                <a:cs typeface="+mn-lt"/>
              </a:rPr>
              <a:t>eCLIPS</a:t>
            </a:r>
            <a:r>
              <a:rPr lang="en-GB" sz="2600" dirty="0">
                <a:ea typeface="+mn-lt"/>
                <a:cs typeface="+mn-lt"/>
              </a:rPr>
              <a:t> </a:t>
            </a:r>
            <a:r>
              <a:rPr lang="en-GB" sz="2600" dirty="0">
                <a:ea typeface="+mn-lt"/>
                <a:cs typeface="+mn-lt"/>
                <a:hlinkClick r:id="rId3"/>
              </a:rPr>
              <a:t>https://www.eclips-online.co.uk/</a:t>
            </a:r>
            <a:endParaRPr lang="en-GB" dirty="0">
              <a:cs typeface="Calibri" panose="020F0502020204030204"/>
            </a:endParaRPr>
          </a:p>
          <a:p>
            <a:r>
              <a:rPr lang="en-GB" sz="2600" dirty="0">
                <a:ea typeface="+mn-lt"/>
                <a:cs typeface="+mn-lt"/>
              </a:rPr>
              <a:t>Contact Terry Bianchini, careers adviser TerryBianchini@adviza.org.uk </a:t>
            </a:r>
          </a:p>
          <a:p>
            <a:r>
              <a:rPr lang="en-GB" sz="2600" dirty="0">
                <a:ea typeface="+mn-lt"/>
                <a:cs typeface="+mn-lt"/>
              </a:rPr>
              <a:t>Flick through local magazines and papers</a:t>
            </a:r>
          </a:p>
          <a:p>
            <a:r>
              <a:rPr lang="en-GB" sz="2600" dirty="0">
                <a:ea typeface="+mn-lt"/>
                <a:cs typeface="+mn-lt"/>
              </a:rPr>
              <a:t>Use Google or Google maps to search for employers in and around Abingdon, use social media or try </a:t>
            </a:r>
            <a:r>
              <a:rPr lang="en-GB" sz="2600" dirty="0">
                <a:ea typeface="+mn-lt"/>
                <a:cs typeface="+mn-lt"/>
                <a:hlinkClick r:id="rId4"/>
              </a:rPr>
              <a:t>https://www.yell.com/</a:t>
            </a:r>
            <a:r>
              <a:rPr lang="en-GB" sz="2600" dirty="0">
                <a:ea typeface="+mn-lt"/>
                <a:cs typeface="+mn-lt"/>
              </a:rPr>
              <a:t> or https://www.thomsonlocal.com/</a:t>
            </a:r>
            <a:endParaRPr lang="en-GB" sz="2600" dirty="0">
              <a:cs typeface="Calibri" panose="020F0502020204030204"/>
            </a:endParaRPr>
          </a:p>
          <a:p>
            <a:pPr marL="0" indent="0">
              <a:buNone/>
            </a:pPr>
            <a:endParaRPr lang="en-GB" sz="2600" dirty="0">
              <a:cs typeface="Calibri" panose="020F0502020204030204"/>
            </a:endParaRPr>
          </a:p>
        </p:txBody>
      </p:sp>
    </p:spTree>
    <p:extLst>
      <p:ext uri="{BB962C8B-B14F-4D97-AF65-F5344CB8AC3E}">
        <p14:creationId xmlns:p14="http://schemas.microsoft.com/office/powerpoint/2010/main" val="309228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83BD86-E671-4046-BF11-041BBADC6C35}"/>
              </a:ext>
            </a:extLst>
          </p:cNvPr>
          <p:cNvSpPr>
            <a:spLocks noGrp="1"/>
          </p:cNvSpPr>
          <p:nvPr>
            <p:ph type="title"/>
          </p:nvPr>
        </p:nvSpPr>
        <p:spPr>
          <a:xfrm>
            <a:off x="838200" y="365125"/>
            <a:ext cx="10515600" cy="1325563"/>
          </a:xfrm>
        </p:spPr>
        <p:txBody>
          <a:bodyPr>
            <a:normAutofit/>
          </a:bodyPr>
          <a:lstStyle/>
          <a:p>
            <a:r>
              <a:rPr lang="en-GB" sz="5400">
                <a:cs typeface="Calibri Light"/>
              </a:rPr>
              <a:t>Some ideas by sector:</a:t>
            </a:r>
            <a:endParaRPr lang="en-GB" sz="5400"/>
          </a:p>
        </p:txBody>
      </p:sp>
      <p:sp>
        <p:nvSpPr>
          <p:cNvPr id="6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034AB2-4250-4414-8AE9-1CF06F26A6AF}"/>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GB" sz="1000" b="1" dirty="0">
                <a:latin typeface="Arial"/>
                <a:ea typeface="+mn-lt"/>
                <a:cs typeface="+mn-lt"/>
              </a:rPr>
              <a:t>Financial: </a:t>
            </a:r>
            <a:r>
              <a:rPr lang="en-GB" sz="1000" dirty="0">
                <a:latin typeface="Arial"/>
                <a:ea typeface="+mn-lt"/>
                <a:cs typeface="+mn-lt"/>
              </a:rPr>
              <a:t>banks, building societies, accountants, insurance companies, tax firms, finance departments of local companies</a:t>
            </a:r>
          </a:p>
          <a:p>
            <a:r>
              <a:rPr lang="en-GB" sz="1000" b="1" dirty="0">
                <a:latin typeface="Arial"/>
                <a:ea typeface="+mn-lt"/>
                <a:cs typeface="+mn-lt"/>
              </a:rPr>
              <a:t>Art/design: </a:t>
            </a:r>
            <a:r>
              <a:rPr lang="en-GB" sz="1000" dirty="0">
                <a:latin typeface="Arial"/>
                <a:ea typeface="+mn-lt"/>
                <a:cs typeface="+mn-lt"/>
              </a:rPr>
              <a:t>galleries, museums, Cornerstone, architects, printing/branding companies, advertising, interior designers</a:t>
            </a:r>
          </a:p>
          <a:p>
            <a:r>
              <a:rPr lang="en-GB" sz="1000" b="1" dirty="0">
                <a:latin typeface="Arial"/>
                <a:ea typeface="+mn-lt"/>
                <a:cs typeface="+mn-lt"/>
              </a:rPr>
              <a:t>Law: </a:t>
            </a:r>
            <a:r>
              <a:rPr lang="en-GB" sz="1000" dirty="0">
                <a:latin typeface="Arial"/>
                <a:ea typeface="+mn-lt"/>
                <a:cs typeface="+mn-lt"/>
              </a:rPr>
              <a:t>local solicitors, courts, Human Resources departments of local businesses</a:t>
            </a:r>
          </a:p>
          <a:p>
            <a:r>
              <a:rPr lang="en-GB" sz="1000" b="1" dirty="0">
                <a:latin typeface="Arial"/>
                <a:ea typeface="+mn-lt"/>
                <a:cs typeface="+mn-lt"/>
              </a:rPr>
              <a:t>Engineering/construction/manufacturing: </a:t>
            </a:r>
            <a:r>
              <a:rPr lang="en-GB" sz="1000" dirty="0">
                <a:latin typeface="Arial"/>
                <a:ea typeface="+mn-lt"/>
                <a:cs typeface="+mn-lt"/>
              </a:rPr>
              <a:t>house building companies, architects, factories, Harwell campus, manufacturing companies</a:t>
            </a:r>
          </a:p>
          <a:p>
            <a:r>
              <a:rPr lang="en-GB" sz="1000" b="1" dirty="0">
                <a:latin typeface="Arial"/>
                <a:ea typeface="+mn-lt"/>
                <a:cs typeface="+mn-lt"/>
              </a:rPr>
              <a:t>Healthcare/medicine: </a:t>
            </a:r>
            <a:r>
              <a:rPr lang="en-GB" sz="1000" dirty="0">
                <a:latin typeface="Arial"/>
                <a:ea typeface="+mn-lt"/>
                <a:cs typeface="+mn-lt"/>
              </a:rPr>
              <a:t>care homes, pharmacies/chemists, dentist, GP surgery, health clinics, St Johns Ambulance, Harwell campus, Oxford University, local hospitals, opticians, chiropractors etc.</a:t>
            </a:r>
          </a:p>
          <a:p>
            <a:r>
              <a:rPr lang="en-GB" sz="1000" b="1" dirty="0">
                <a:latin typeface="Arial"/>
                <a:ea typeface="+mn-lt"/>
                <a:cs typeface="+mn-lt"/>
              </a:rPr>
              <a:t>Animals: </a:t>
            </a:r>
            <a:r>
              <a:rPr lang="en-GB" sz="1000" dirty="0">
                <a:latin typeface="Arial"/>
                <a:ea typeface="+mn-lt"/>
                <a:cs typeface="+mn-lt"/>
              </a:rPr>
              <a:t>vets, animal sanctuaries, stables, kennels, wildlife trust (BBOWT) </a:t>
            </a:r>
          </a:p>
          <a:p>
            <a:r>
              <a:rPr lang="en-GB" sz="1000" b="1" dirty="0">
                <a:latin typeface="Arial"/>
                <a:ea typeface="+mn-lt"/>
                <a:cs typeface="+mn-lt"/>
              </a:rPr>
              <a:t>IT/Computing: </a:t>
            </a:r>
            <a:r>
              <a:rPr lang="en-GB" sz="1000" dirty="0">
                <a:latin typeface="Arial"/>
                <a:ea typeface="+mn-lt"/>
                <a:cs typeface="+mn-lt"/>
              </a:rPr>
              <a:t>app development companies, IT security companies, programming, RM, IT departments of local companies/schools</a:t>
            </a:r>
          </a:p>
          <a:p>
            <a:r>
              <a:rPr lang="en-GB" sz="1000" b="1" dirty="0">
                <a:latin typeface="Arial"/>
                <a:ea typeface="+mn-lt"/>
                <a:cs typeface="+mn-lt"/>
              </a:rPr>
              <a:t>Media/books:</a:t>
            </a:r>
            <a:r>
              <a:rPr lang="en-GB" sz="1000" dirty="0">
                <a:latin typeface="Arial"/>
                <a:ea typeface="+mn-lt"/>
                <a:cs typeface="+mn-lt"/>
              </a:rPr>
              <a:t> radio stations, local newspapers or magazines, bookshops, libraries, publishers, Oxford University Press</a:t>
            </a:r>
          </a:p>
          <a:p>
            <a:r>
              <a:rPr lang="en-GB" sz="1000" b="1" dirty="0">
                <a:latin typeface="Arial"/>
                <a:ea typeface="+mn-lt"/>
                <a:cs typeface="+mn-lt"/>
              </a:rPr>
              <a:t>Public services/admin:</a:t>
            </a:r>
            <a:r>
              <a:rPr lang="en-GB" sz="1000" dirty="0">
                <a:latin typeface="Arial"/>
                <a:ea typeface="+mn-lt"/>
                <a:cs typeface="+mn-lt"/>
              </a:rPr>
              <a:t> local council, estate agents, recruitment agencies, libraries, </a:t>
            </a:r>
            <a:r>
              <a:rPr lang="en-GB" sz="1000" dirty="0">
                <a:latin typeface="Arial"/>
                <a:ea typeface="+mn-lt"/>
                <a:cs typeface="Arial"/>
              </a:rPr>
              <a:t>Human Resources departments</a:t>
            </a:r>
          </a:p>
          <a:p>
            <a:r>
              <a:rPr lang="en-GB" sz="1000" b="1" dirty="0">
                <a:latin typeface="Arial"/>
                <a:ea typeface="+mn-lt"/>
                <a:cs typeface="+mn-lt"/>
              </a:rPr>
              <a:t>Education/children:</a:t>
            </a:r>
            <a:r>
              <a:rPr lang="en-GB" sz="1000" dirty="0">
                <a:latin typeface="Arial"/>
                <a:ea typeface="+mn-lt"/>
                <a:cs typeface="+mn-lt"/>
              </a:rPr>
              <a:t> primary and secondary schools, nurseries, sports clubs, adult education</a:t>
            </a:r>
          </a:p>
          <a:p>
            <a:r>
              <a:rPr lang="en-GB" sz="1000" b="1" dirty="0">
                <a:latin typeface="Arial"/>
                <a:ea typeface="+mn-lt"/>
                <a:cs typeface="+mn-lt"/>
              </a:rPr>
              <a:t>Charities:</a:t>
            </a:r>
            <a:r>
              <a:rPr lang="en-GB" sz="1000" dirty="0">
                <a:latin typeface="Arial"/>
                <a:ea typeface="+mn-lt"/>
                <a:cs typeface="+mn-lt"/>
              </a:rPr>
              <a:t> local charities, charity shops, Citizens’ Advice, Didcot TRAIN, One Planet Abingdon Climate Emergency Centre</a:t>
            </a:r>
            <a:endParaRPr lang="en-GB" sz="1000" dirty="0">
              <a:latin typeface="Arial"/>
              <a:cs typeface="Calibri" panose="020F0502020204030204"/>
            </a:endParaRPr>
          </a:p>
          <a:p>
            <a:r>
              <a:rPr lang="en-GB" sz="1000" b="1" dirty="0">
                <a:latin typeface="Arial"/>
                <a:ea typeface="+mn-lt"/>
                <a:cs typeface="+mn-lt"/>
              </a:rPr>
              <a:t>Science: </a:t>
            </a:r>
            <a:r>
              <a:rPr lang="en-GB" sz="1000" dirty="0">
                <a:latin typeface="Arial"/>
                <a:ea typeface="+mn-lt"/>
                <a:cs typeface="+mn-lt"/>
              </a:rPr>
              <a:t>Harwell campus, </a:t>
            </a:r>
            <a:r>
              <a:rPr lang="en-GB" sz="1000" dirty="0" err="1">
                <a:latin typeface="Arial"/>
                <a:ea typeface="+mn-lt"/>
                <a:cs typeface="+mn-lt"/>
              </a:rPr>
              <a:t>Culham</a:t>
            </a:r>
            <a:r>
              <a:rPr lang="en-GB" sz="1000" dirty="0">
                <a:latin typeface="Arial"/>
                <a:ea typeface="+mn-lt"/>
                <a:cs typeface="+mn-lt"/>
              </a:rPr>
              <a:t> Science Centre, UKAEA (Atomic Energy), science museums, water or energy companies, research departments</a:t>
            </a:r>
          </a:p>
          <a:p>
            <a:r>
              <a:rPr lang="en-GB" sz="1000" b="1" dirty="0">
                <a:latin typeface="Arial"/>
                <a:ea typeface="+mn-lt"/>
                <a:cs typeface="+mn-lt"/>
              </a:rPr>
              <a:t>Leisure/tourism/hospitality:</a:t>
            </a:r>
            <a:r>
              <a:rPr lang="en-GB" sz="1000" dirty="0">
                <a:latin typeface="Arial"/>
                <a:ea typeface="+mn-lt"/>
                <a:cs typeface="+mn-lt"/>
              </a:rPr>
              <a:t> hotels, restaurants, cafes, leisure centres, sports clubs, Space Centre, cinemas, theatres, bookshops, libraries, museums, Earth Trust</a:t>
            </a:r>
          </a:p>
          <a:p>
            <a:r>
              <a:rPr lang="en-GB" sz="1000" b="1" dirty="0">
                <a:latin typeface="Arial"/>
                <a:ea typeface="+mn-lt"/>
                <a:cs typeface="+mn-lt"/>
              </a:rPr>
              <a:t>Retail/sales:</a:t>
            </a:r>
            <a:r>
              <a:rPr lang="en-GB" sz="1000" dirty="0">
                <a:latin typeface="Arial"/>
                <a:ea typeface="+mn-lt"/>
                <a:cs typeface="+mn-lt"/>
              </a:rPr>
              <a:t> shops, supermarkets, garden centres, estate agents</a:t>
            </a:r>
          </a:p>
          <a:p>
            <a:r>
              <a:rPr lang="en-GB" sz="1000" b="1" dirty="0">
                <a:latin typeface="Arial"/>
                <a:ea typeface="+mn-lt"/>
                <a:cs typeface="+mn-lt"/>
              </a:rPr>
              <a:t>Outdoors:</a:t>
            </a:r>
            <a:r>
              <a:rPr lang="en-GB" sz="1000" dirty="0">
                <a:latin typeface="Arial"/>
                <a:ea typeface="+mn-lt"/>
                <a:cs typeface="+mn-lt"/>
              </a:rPr>
              <a:t> landscape gardeners, Earth Trust, wildlife trust, sports clubs, archaeological services</a:t>
            </a:r>
            <a:endParaRPr lang="en-GB" sz="1000" dirty="0">
              <a:latin typeface="Arial"/>
              <a:ea typeface="+mn-lt"/>
              <a:cs typeface="Arial"/>
            </a:endParaRPr>
          </a:p>
          <a:p>
            <a:endParaRPr lang="en-GB" sz="1000" dirty="0">
              <a:cs typeface="Calibri"/>
            </a:endParaRPr>
          </a:p>
        </p:txBody>
      </p:sp>
    </p:spTree>
    <p:extLst>
      <p:ext uri="{BB962C8B-B14F-4D97-AF65-F5344CB8AC3E}">
        <p14:creationId xmlns:p14="http://schemas.microsoft.com/office/powerpoint/2010/main" val="2474000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C3799-7841-4E01-A459-5190FE552F77}"/>
              </a:ext>
            </a:extLst>
          </p:cNvPr>
          <p:cNvSpPr>
            <a:spLocks noGrp="1"/>
          </p:cNvSpPr>
          <p:nvPr>
            <p:ph type="title"/>
          </p:nvPr>
        </p:nvSpPr>
        <p:spPr>
          <a:xfrm>
            <a:off x="838200" y="557188"/>
            <a:ext cx="10515600" cy="1133499"/>
          </a:xfrm>
        </p:spPr>
        <p:txBody>
          <a:bodyPr>
            <a:normAutofit/>
          </a:bodyPr>
          <a:lstStyle/>
          <a:p>
            <a:pPr algn="ctr"/>
            <a:r>
              <a:rPr lang="en-GB" sz="3600" dirty="0">
                <a:latin typeface="Calibri"/>
                <a:cs typeface="Calibri"/>
              </a:rPr>
              <a:t>Make a list of your top 5 ideal placements and start contacting them </a:t>
            </a:r>
            <a:endParaRPr lang="en-US" sz="3600" dirty="0"/>
          </a:p>
        </p:txBody>
      </p:sp>
      <p:graphicFrame>
        <p:nvGraphicFramePr>
          <p:cNvPr id="31" name="Content Placeholder 2">
            <a:extLst>
              <a:ext uri="{FF2B5EF4-FFF2-40B4-BE49-F238E27FC236}">
                <a16:creationId xmlns:a16="http://schemas.microsoft.com/office/drawing/2014/main" id="{44734459-D15D-41B5-A272-AEB5DD7C9A8B}"/>
              </a:ext>
            </a:extLst>
          </p:cNvPr>
          <p:cNvGraphicFramePr>
            <a:graphicFrameLocks noGrp="1"/>
          </p:cNvGraphicFramePr>
          <p:nvPr>
            <p:ph idx="1"/>
            <p:extLst>
              <p:ext uri="{D42A27DB-BD31-4B8C-83A1-F6EECF244321}">
                <p14:modId xmlns:p14="http://schemas.microsoft.com/office/powerpoint/2010/main" val="407487790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161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A8B766B-3D8D-4623-BD5C-40175E098AFB}"/>
              </a:ext>
            </a:extLst>
          </p:cNvPr>
          <p:cNvSpPr>
            <a:spLocks noGrp="1"/>
          </p:cNvSpPr>
          <p:nvPr>
            <p:ph type="title"/>
          </p:nvPr>
        </p:nvSpPr>
        <p:spPr>
          <a:xfrm>
            <a:off x="1146879" y="998002"/>
            <a:ext cx="3182940" cy="1471959"/>
          </a:xfrm>
        </p:spPr>
        <p:txBody>
          <a:bodyPr vert="horz" lIns="91440" tIns="45720" rIns="91440" bIns="45720" rtlCol="0">
            <a:normAutofit/>
          </a:bodyPr>
          <a:lstStyle/>
          <a:p>
            <a:r>
              <a:rPr lang="en-US" sz="3300" kern="1200" dirty="0">
                <a:solidFill>
                  <a:srgbClr val="FFFFFF"/>
                </a:solidFill>
                <a:latin typeface="+mj-lt"/>
                <a:ea typeface="+mj-ea"/>
                <a:cs typeface="+mj-cs"/>
              </a:rPr>
              <a:t>Example letter</a:t>
            </a:r>
            <a:endParaRPr lang="en-US" sz="3300" kern="1200" dirty="0">
              <a:solidFill>
                <a:srgbClr val="FFFFFF"/>
              </a:solidFill>
              <a:latin typeface="+mj-lt"/>
              <a:cs typeface="Calibri Light"/>
            </a:endParaRPr>
          </a:p>
        </p:txBody>
      </p:sp>
      <p:sp>
        <p:nvSpPr>
          <p:cNvPr id="13" name="Content Placeholder 12">
            <a:extLst>
              <a:ext uri="{FF2B5EF4-FFF2-40B4-BE49-F238E27FC236}">
                <a16:creationId xmlns:a16="http://schemas.microsoft.com/office/drawing/2014/main" id="{8120562D-CACA-4E5A-991F-09CF775DBDA9}"/>
              </a:ext>
            </a:extLst>
          </p:cNvPr>
          <p:cNvSpPr>
            <a:spLocks noGrp="1"/>
          </p:cNvSpPr>
          <p:nvPr>
            <p:ph idx="1"/>
          </p:nvPr>
        </p:nvSpPr>
        <p:spPr>
          <a:xfrm>
            <a:off x="1148927" y="2053649"/>
            <a:ext cx="3265500" cy="3478441"/>
          </a:xfrm>
        </p:spPr>
        <p:txBody>
          <a:bodyPr anchor="t">
            <a:normAutofit/>
          </a:bodyPr>
          <a:lstStyle/>
          <a:p>
            <a:pPr marL="0" indent="0">
              <a:buNone/>
            </a:pPr>
            <a:r>
              <a:rPr lang="en-US" sz="1600" dirty="0">
                <a:solidFill>
                  <a:srgbClr val="FEFFFF"/>
                </a:solidFill>
                <a:cs typeface="Calibri"/>
              </a:rPr>
              <a:t>This is a sample letter/email written to a prospective employer by a Year 10 student. </a:t>
            </a:r>
          </a:p>
          <a:p>
            <a:pPr marL="0" indent="0">
              <a:buNone/>
            </a:pPr>
            <a:r>
              <a:rPr lang="en-US" sz="1600" dirty="0">
                <a:solidFill>
                  <a:srgbClr val="FEFFFF"/>
                </a:solidFill>
                <a:cs typeface="Calibri"/>
              </a:rPr>
              <a:t>You can adapt it to suit your own style and interests.</a:t>
            </a:r>
            <a:endParaRPr lang="en-US" sz="1600" dirty="0">
              <a:cs typeface="Calibri" panose="020F0502020204030204"/>
            </a:endParaRPr>
          </a:p>
        </p:txBody>
      </p:sp>
      <p:pic>
        <p:nvPicPr>
          <p:cNvPr id="4" name="Picture 4" descr="Text, letter&#10;&#10;Description automatically generated">
            <a:extLst>
              <a:ext uri="{FF2B5EF4-FFF2-40B4-BE49-F238E27FC236}">
                <a16:creationId xmlns:a16="http://schemas.microsoft.com/office/drawing/2014/main" id="{E7570BE0-D8B8-47E7-9FD9-69014FA019D3}"/>
              </a:ext>
            </a:extLst>
          </p:cNvPr>
          <p:cNvPicPr>
            <a:picLocks noChangeAspect="1"/>
          </p:cNvPicPr>
          <p:nvPr/>
        </p:nvPicPr>
        <p:blipFill>
          <a:blip r:embed="rId2"/>
          <a:stretch>
            <a:fillRect/>
          </a:stretch>
        </p:blipFill>
        <p:spPr>
          <a:xfrm>
            <a:off x="4998268" y="1422001"/>
            <a:ext cx="6539075" cy="3694577"/>
          </a:xfrm>
          <a:prstGeom prst="rect">
            <a:avLst/>
          </a:prstGeom>
        </p:spPr>
      </p:pic>
    </p:spTree>
    <p:extLst>
      <p:ext uri="{BB962C8B-B14F-4D97-AF65-F5344CB8AC3E}">
        <p14:creationId xmlns:p14="http://schemas.microsoft.com/office/powerpoint/2010/main" val="18324557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478491BE617C46935F4D11E3282123" ma:contentTypeVersion="12" ma:contentTypeDescription="Create a new document." ma:contentTypeScope="" ma:versionID="fabeab00683d261223ccc39d8cd22c88">
  <xsd:schema xmlns:xsd="http://www.w3.org/2001/XMLSchema" xmlns:xs="http://www.w3.org/2001/XMLSchema" xmlns:p="http://schemas.microsoft.com/office/2006/metadata/properties" xmlns:ns2="818d48e9-2db3-41f8-b8f1-55331a62b2c0" xmlns:ns3="6622fbff-9eb5-419a-9d6f-2a5d9dca5b67" targetNamespace="http://schemas.microsoft.com/office/2006/metadata/properties" ma:root="true" ma:fieldsID="6b0e7f34ed19e4a16f2a5c9e3871129a" ns2:_="" ns3:_="">
    <xsd:import namespace="818d48e9-2db3-41f8-b8f1-55331a62b2c0"/>
    <xsd:import namespace="6622fbff-9eb5-419a-9d6f-2a5d9dca5b6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d48e9-2db3-41f8-b8f1-55331a62b2c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01056d8-c332-46f4-82d1-22d09075e4c0}" ma:internalName="TaxCatchAll" ma:showField="CatchAllData" ma:web="818d48e9-2db3-41f8-b8f1-55331a62b2c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622fbff-9eb5-419a-9d6f-2a5d9dca5b6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eabe8a87-5364-41bf-ad04-00ba232d6ed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18d48e9-2db3-41f8-b8f1-55331a62b2c0">
      <UserInfo>
        <DisplayName>Stuart GEORGE</DisplayName>
        <AccountId>232</AccountId>
        <AccountType/>
      </UserInfo>
      <UserInfo>
        <DisplayName>Elianne EDGINGTON</DisplayName>
        <AccountId>12194</AccountId>
        <AccountType/>
      </UserInfo>
    </SharedWithUsers>
    <TaxCatchAll xmlns="818d48e9-2db3-41f8-b8f1-55331a62b2c0" xsi:nil="true"/>
    <lcf76f155ced4ddcb4097134ff3c332f xmlns="6622fbff-9eb5-419a-9d6f-2a5d9dca5b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3AC0AF7-A08D-40A8-97B0-2904F929EDB4}">
  <ds:schemaRefs>
    <ds:schemaRef ds:uri="http://schemas.microsoft.com/sharepoint/v3/contenttype/forms"/>
  </ds:schemaRefs>
</ds:datastoreItem>
</file>

<file path=customXml/itemProps2.xml><?xml version="1.0" encoding="utf-8"?>
<ds:datastoreItem xmlns:ds="http://schemas.openxmlformats.org/officeDocument/2006/customXml" ds:itemID="{E5C00CEC-B917-4F24-842F-0FC2D02110F6}"/>
</file>

<file path=customXml/itemProps3.xml><?xml version="1.0" encoding="utf-8"?>
<ds:datastoreItem xmlns:ds="http://schemas.openxmlformats.org/officeDocument/2006/customXml" ds:itemID="{4F87D56D-84FC-499F-9C29-FE91543D2BAB}">
  <ds:schemaRefs>
    <ds:schemaRef ds:uri="http://purl.org/dc/dcmitype/"/>
    <ds:schemaRef ds:uri="http://schemas.microsoft.com/office/2006/metadata/properties"/>
    <ds:schemaRef ds:uri="http://purl.org/dc/terms/"/>
    <ds:schemaRef ds:uri="http://purl.org/dc/elements/1.1/"/>
    <ds:schemaRef ds:uri="http://www.w3.org/XML/1998/namespace"/>
    <ds:schemaRef ds:uri="755ad6e4-4cd5-49a9-8f86-d90de29588c1"/>
    <ds:schemaRef ds:uri="http://schemas.microsoft.com/office/2006/documentManagement/types"/>
    <ds:schemaRef ds:uri="http://schemas.microsoft.com/office/infopath/2007/PartnerControls"/>
    <ds:schemaRef ds:uri="http://schemas.openxmlformats.org/package/2006/metadata/core-properties"/>
    <ds:schemaRef ds:uri="daa6afa6-e396-4e76-8caf-4cf50027531a"/>
  </ds:schemaRefs>
</ds:datastoreItem>
</file>

<file path=docProps/app.xml><?xml version="1.0" encoding="utf-8"?>
<Properties xmlns="http://schemas.openxmlformats.org/officeDocument/2006/extended-properties" xmlns:vt="http://schemas.openxmlformats.org/officeDocument/2006/docPropsVTypes">
  <TotalTime>6</TotalTime>
  <Words>801</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How to find a Work Experience Placement</vt:lpstr>
      <vt:lpstr>Ask yourself the following Questions:</vt:lpstr>
      <vt:lpstr>Use the resources available to help you:</vt:lpstr>
      <vt:lpstr>Some ideas by sector:</vt:lpstr>
      <vt:lpstr>Make a list of your top 5 ideal placements and start contacting them </vt:lpstr>
      <vt:lpstr>Example letter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find a Work Experience Placement</dc:title>
  <dc:creator>Elianne EDGINGTON</dc:creator>
  <cp:lastModifiedBy>Lucie Cotmore-Brown</cp:lastModifiedBy>
  <cp:revision>2</cp:revision>
  <dcterms:created xsi:type="dcterms:W3CDTF">2022-01-19T13:12:03Z</dcterms:created>
  <dcterms:modified xsi:type="dcterms:W3CDTF">2023-11-16T09:46:29Z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0x01010081478491BE617C46935F4D11E3282123</vt:lpwstr>
  </property>
</Properties>
</file>