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906000" cy="6858000" type="A4"/>
  <p:notesSz cx="6858000" cy="9144000"/>
  <p:embeddedFontLst>
    <p:embeddedFont>
      <p:font typeface="Quattrocento Sans" panose="020B0604020202020204" charset="0"/>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Verdana" panose="020B060403050404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EE7CA0-120E-48FC-8997-E5D34D396732}">
  <a:tblStyle styleId="{62EE7CA0-120E-48FC-8997-E5D34D396732}"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2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0f257dbdd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g10f257dbdde_0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4211340" y="987427"/>
            <a:ext cx="5014913"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9DBC"/>
            </a:gs>
            <a:gs pos="52999">
              <a:srgbClr val="1C4254"/>
            </a:gs>
            <a:gs pos="100000">
              <a:srgbClr val="0E222C"/>
            </a:gs>
          </a:gsLst>
          <a:lin ang="16200000" scaled="0"/>
        </a:gradFill>
        <a:effectLst/>
      </p:bgPr>
    </p:bg>
    <p:spTree>
      <p:nvGrpSpPr>
        <p:cNvPr id="1" name="Shape 83"/>
        <p:cNvGrpSpPr/>
        <p:nvPr/>
      </p:nvGrpSpPr>
      <p:grpSpPr>
        <a:xfrm>
          <a:off x="0" y="0"/>
          <a:ext cx="0" cy="0"/>
          <a:chOff x="0" y="0"/>
          <a:chExt cx="0" cy="0"/>
        </a:xfrm>
      </p:grpSpPr>
      <p:sp>
        <p:nvSpPr>
          <p:cNvPr id="84" name="Google Shape;84;p13"/>
          <p:cNvSpPr txBox="1"/>
          <p:nvPr/>
        </p:nvSpPr>
        <p:spPr>
          <a:xfrm>
            <a:off x="1686854" y="153824"/>
            <a:ext cx="55935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chemeClr val="lt1"/>
                </a:solidFill>
                <a:latin typeface="Quattrocento Sans"/>
                <a:ea typeface="Quattrocento Sans"/>
                <a:cs typeface="Quattrocento Sans"/>
                <a:sym typeface="Quattrocento Sans"/>
              </a:rPr>
              <a:t>English</a:t>
            </a:r>
            <a:endParaRPr sz="3200" b="1" i="0" u="none" strike="noStrike" cap="none">
              <a:solidFill>
                <a:schemeClr val="lt1"/>
              </a:solidFill>
              <a:latin typeface="Quattrocento Sans"/>
              <a:ea typeface="Quattrocento Sans"/>
              <a:cs typeface="Quattrocento Sans"/>
              <a:sym typeface="Quattrocento Sans"/>
            </a:endParaRPr>
          </a:p>
        </p:txBody>
      </p:sp>
      <p:sp>
        <p:nvSpPr>
          <p:cNvPr id="85" name="Google Shape;85;p13"/>
          <p:cNvSpPr txBox="1"/>
          <p:nvPr/>
        </p:nvSpPr>
        <p:spPr>
          <a:xfrm>
            <a:off x="-1029384" y="2120124"/>
            <a:ext cx="184730"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FFC000"/>
              </a:solidFill>
              <a:latin typeface="Quattrocento Sans"/>
              <a:ea typeface="Quattrocento Sans"/>
              <a:cs typeface="Quattrocento Sans"/>
              <a:sym typeface="Quattrocento Sans"/>
            </a:endParaRPr>
          </a:p>
        </p:txBody>
      </p:sp>
      <p:graphicFrame>
        <p:nvGraphicFramePr>
          <p:cNvPr id="86" name="Google Shape;86;p13"/>
          <p:cNvGraphicFramePr/>
          <p:nvPr/>
        </p:nvGraphicFramePr>
        <p:xfrm>
          <a:off x="295392" y="1246952"/>
          <a:ext cx="9315150" cy="1592600"/>
        </p:xfrm>
        <a:graphic>
          <a:graphicData uri="http://schemas.openxmlformats.org/drawingml/2006/table">
            <a:tbl>
              <a:tblPr firstRow="1" bandRow="1">
                <a:noFill/>
                <a:tableStyleId>{62EE7CA0-120E-48FC-8997-E5D34D396732}</a:tableStyleId>
              </a:tblPr>
              <a:tblGrid>
                <a:gridCol w="273575">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307900">
                  <a:extLst>
                    <a:ext uri="{9D8B030D-6E8A-4147-A177-3AD203B41FA5}">
                      <a16:colId xmlns:a16="http://schemas.microsoft.com/office/drawing/2014/main" val="20002"/>
                    </a:ext>
                  </a:extLst>
                </a:gridCol>
                <a:gridCol w="1307900">
                  <a:extLst>
                    <a:ext uri="{9D8B030D-6E8A-4147-A177-3AD203B41FA5}">
                      <a16:colId xmlns:a16="http://schemas.microsoft.com/office/drawing/2014/main" val="20003"/>
                    </a:ext>
                  </a:extLst>
                </a:gridCol>
                <a:gridCol w="1307900">
                  <a:extLst>
                    <a:ext uri="{9D8B030D-6E8A-4147-A177-3AD203B41FA5}">
                      <a16:colId xmlns:a16="http://schemas.microsoft.com/office/drawing/2014/main" val="20004"/>
                    </a:ext>
                  </a:extLst>
                </a:gridCol>
                <a:gridCol w="13079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370850">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Year 7</a:t>
                      </a:r>
                      <a:endParaRPr sz="1400" u="none" strike="noStrike" cap="none"/>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36D2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F26622"/>
                          </a:solidFill>
                        </a:rPr>
                        <a:t>Primary School  </a:t>
                      </a:r>
                      <a:r>
                        <a:rPr lang="en-GB" sz="1000" b="0" u="none" strike="noStrike" cap="none">
                          <a:solidFill>
                            <a:srgbClr val="F26622"/>
                          </a:solidFill>
                        </a:rPr>
                        <a:t>Knowledge &amp; Skills</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2CC"/>
                    </a:solidFill>
                  </a:tcPr>
                </a:tc>
                <a:tc gridSpan="2">
                  <a:txBody>
                    <a:bodyPr/>
                    <a:lstStyle/>
                    <a:p>
                      <a:pPr marL="0" lvl="0" indent="0" algn="l" rtl="0">
                        <a:spcBef>
                          <a:spcPts val="0"/>
                        </a:spcBef>
                        <a:spcAft>
                          <a:spcPts val="0"/>
                        </a:spcAft>
                        <a:buNone/>
                      </a:pPr>
                      <a:r>
                        <a:rPr lang="en-GB" sz="1000" b="1">
                          <a:solidFill>
                            <a:srgbClr val="1C4254"/>
                          </a:solidFill>
                        </a:rPr>
                        <a:t>Black and British by David Olusoga</a:t>
                      </a:r>
                      <a:endParaRPr sz="1000" b="1">
                        <a:solidFill>
                          <a:srgbClr val="1C4254"/>
                        </a:solidFill>
                      </a:endParaRPr>
                    </a:p>
                    <a:p>
                      <a:pPr marL="0" lvl="0" indent="0" algn="l" rtl="0">
                        <a:spcBef>
                          <a:spcPts val="0"/>
                        </a:spcBef>
                        <a:spcAft>
                          <a:spcPts val="0"/>
                        </a:spcAft>
                        <a:buNone/>
                      </a:pPr>
                      <a:r>
                        <a:rPr lang="en-GB" sz="1000" b="1">
                          <a:solidFill>
                            <a:srgbClr val="1C4254"/>
                          </a:solidFill>
                        </a:rPr>
                        <a:t>(21st Century non-fiction)</a:t>
                      </a:r>
                      <a:endParaRPr sz="1000" b="1">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GB" sz="1000" b="1">
                          <a:solidFill>
                            <a:srgbClr val="1C4254"/>
                          </a:solidFill>
                        </a:rPr>
                        <a:t>Julius Caesar by William Shakespeare </a:t>
                      </a:r>
                      <a:endParaRPr sz="1000" b="1">
                        <a:solidFill>
                          <a:srgbClr val="1C4254"/>
                        </a:solidFill>
                      </a:endParaRPr>
                    </a:p>
                    <a:p>
                      <a:pPr marL="0" lvl="0" indent="0" algn="l" rtl="0">
                        <a:spcBef>
                          <a:spcPts val="0"/>
                        </a:spcBef>
                        <a:spcAft>
                          <a:spcPts val="0"/>
                        </a:spcAft>
                        <a:buClr>
                          <a:schemeClr val="dk1"/>
                        </a:buClr>
                        <a:buSzPts val="1100"/>
                        <a:buFont typeface="Arial"/>
                        <a:buNone/>
                      </a:pPr>
                      <a:r>
                        <a:rPr lang="en-GB" sz="1000" b="1">
                          <a:solidFill>
                            <a:srgbClr val="1C4254"/>
                          </a:solidFill>
                        </a:rPr>
                        <a:t>(16th century drama)</a:t>
                      </a:r>
                      <a:endParaRPr sz="1000" b="1">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tc gridSpan="2">
                  <a:txBody>
                    <a:bodyPr/>
                    <a:lstStyle/>
                    <a:p>
                      <a:pPr marL="0" lvl="0" indent="0" algn="l" rtl="0">
                        <a:spcBef>
                          <a:spcPts val="0"/>
                        </a:spcBef>
                        <a:spcAft>
                          <a:spcPts val="0"/>
                        </a:spcAft>
                        <a:buNone/>
                      </a:pPr>
                      <a:r>
                        <a:rPr lang="en-GB" sz="1000" b="1">
                          <a:solidFill>
                            <a:srgbClr val="1C4254"/>
                          </a:solidFill>
                        </a:rPr>
                        <a:t>Smart by Kim Slater</a:t>
                      </a:r>
                      <a:endParaRPr sz="1000" b="1">
                        <a:solidFill>
                          <a:srgbClr val="1C4254"/>
                        </a:solidFill>
                      </a:endParaRPr>
                    </a:p>
                    <a:p>
                      <a:pPr marL="0" lvl="0" indent="0" algn="l" rtl="0">
                        <a:spcBef>
                          <a:spcPts val="0"/>
                        </a:spcBef>
                        <a:spcAft>
                          <a:spcPts val="0"/>
                        </a:spcAft>
                        <a:buClr>
                          <a:schemeClr val="dk1"/>
                        </a:buClr>
                        <a:buSzPts val="1100"/>
                        <a:buFont typeface="Arial"/>
                        <a:buNone/>
                      </a:pPr>
                      <a:r>
                        <a:rPr lang="en-GB" sz="1000" b="1">
                          <a:solidFill>
                            <a:srgbClr val="1C4254"/>
                          </a:solidFill>
                        </a:rPr>
                        <a:t>(21st century prose fiction)</a:t>
                      </a:r>
                      <a:endParaRPr sz="1000" b="1">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extLst>
                  <a:ext uri="{0D108BD9-81ED-4DB2-BD59-A6C34878D82A}">
                    <a16:rowId xmlns:a16="http://schemas.microsoft.com/office/drawing/2014/main" val="10000"/>
                  </a:ext>
                </a:extLst>
              </a:tr>
              <a:tr h="1196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chemeClr val="accent2"/>
                          </a:solidFill>
                        </a:rPr>
                        <a:t>Students will build on the first steps made in analysing texts and creating texts. The grammatical knowledge learned at primary will also be reinforced and used to aid and develop writin</a:t>
                      </a:r>
                      <a:r>
                        <a:rPr lang="en-GB" sz="800">
                          <a:solidFill>
                            <a:srgbClr val="F36D21"/>
                          </a:solidFill>
                        </a:rPr>
                        <a:t>g.</a:t>
                      </a:r>
                      <a:endParaRPr sz="800" u="none" strike="noStrike" cap="none">
                        <a:solidFill>
                          <a:srgbClr val="F36D21"/>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gridSpan="2">
                  <a:txBody>
                    <a:bodyPr/>
                    <a:lstStyle/>
                    <a:p>
                      <a:pPr marL="0" lvl="0" indent="0" algn="l" rtl="0">
                        <a:spcBef>
                          <a:spcPts val="0"/>
                        </a:spcBef>
                        <a:spcAft>
                          <a:spcPts val="0"/>
                        </a:spcAft>
                        <a:buNone/>
                      </a:pPr>
                      <a:r>
                        <a:rPr lang="en-GB" sz="800"/>
                        <a:t>Students will be taught  how to make and introduce points about this interesting non-fiction text of untold stories from British History.</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GB" sz="800"/>
                        <a:t>At the same time they will develop their writing skills by revising parts of speech.</a:t>
                      </a:r>
                      <a:endParaRPr sz="800"/>
                    </a:p>
                    <a:p>
                      <a:pPr marL="0" lvl="0" indent="0" algn="l" rtl="0">
                        <a:spcBef>
                          <a:spcPts val="0"/>
                        </a:spcBef>
                        <a:spcAft>
                          <a:spcPts val="0"/>
                        </a:spcAft>
                        <a:buNone/>
                      </a:pP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GB" sz="800"/>
                        <a:t>Students build on their knowledge of Shakespeare from  primary school with the  abridged, Animated Tales version of this classic story. Students will be taught to use the text to support their view about the play’s events.</a:t>
                      </a:r>
                      <a:endParaRPr sz="800"/>
                    </a:p>
                    <a:p>
                      <a:pPr marL="0" lvl="0" indent="0" algn="l" rtl="0">
                        <a:spcBef>
                          <a:spcPts val="0"/>
                        </a:spcBef>
                        <a:spcAft>
                          <a:spcPts val="0"/>
                        </a:spcAft>
                        <a:buClr>
                          <a:schemeClr val="dk1"/>
                        </a:buClr>
                        <a:buSzPts val="1100"/>
                        <a:buFont typeface="Arial"/>
                        <a:buNone/>
                      </a:pPr>
                      <a:endParaRPr sz="800"/>
                    </a:p>
                    <a:p>
                      <a:pPr marL="0" lvl="0" indent="0" algn="l" rtl="0">
                        <a:spcBef>
                          <a:spcPts val="0"/>
                        </a:spcBef>
                        <a:spcAft>
                          <a:spcPts val="0"/>
                        </a:spcAft>
                        <a:buClr>
                          <a:schemeClr val="dk1"/>
                        </a:buClr>
                        <a:buSzPts val="1100"/>
                        <a:buFont typeface="Arial"/>
                        <a:buNone/>
                      </a:pPr>
                      <a:r>
                        <a:rPr lang="en-GB" sz="800"/>
                        <a:t>Students will continue to develop writing skills looking at how to manipulate sentence structures using opening and delayed adjectives.</a:t>
                      </a:r>
                      <a:endParaRPr sz="800"/>
                    </a:p>
                    <a:p>
                      <a:pPr marL="0" lvl="0" indent="0" algn="l" rtl="0">
                        <a:spcBef>
                          <a:spcPts val="0"/>
                        </a:spcBef>
                        <a:spcAft>
                          <a:spcPts val="0"/>
                        </a:spcAft>
                        <a:buNone/>
                      </a:pP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None/>
                      </a:pPr>
                      <a:r>
                        <a:rPr lang="en-GB" sz="800"/>
                        <a:t>Students build on their experience of prose fiction through this accessible text that has a  strong, thought-provoking character at it heart. This unit of work will focus on analysing how the writer uses language to convey themes of prejudice and discrimination in the text. </a:t>
                      </a:r>
                      <a:endParaRPr sz="800"/>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en-GB" sz="800"/>
                        <a:t>Students will continue to develop writing skills looking at how to manipulate sentence structures using opening and delayed adverbs</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87" name="Google Shape;87;p13"/>
          <p:cNvSpPr/>
          <p:nvPr/>
        </p:nvSpPr>
        <p:spPr>
          <a:xfrm>
            <a:off x="243048" y="785881"/>
            <a:ext cx="2284348" cy="22412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Quattrocento Sans"/>
                <a:ea typeface="Quattrocento Sans"/>
                <a:cs typeface="Quattrocento Sans"/>
                <a:sym typeface="Quattrocento Sans"/>
              </a:rPr>
              <a:t>202</a:t>
            </a:r>
            <a:r>
              <a:rPr lang="en-GB" sz="1100">
                <a:solidFill>
                  <a:schemeClr val="lt1"/>
                </a:solidFill>
                <a:latin typeface="Quattrocento Sans"/>
                <a:ea typeface="Quattrocento Sans"/>
                <a:cs typeface="Quattrocento Sans"/>
                <a:sym typeface="Quattrocento Sans"/>
              </a:rPr>
              <a:t>2</a:t>
            </a:r>
            <a:r>
              <a:rPr lang="en-GB" sz="1100" b="0" i="0" u="none" strike="noStrike" cap="none">
                <a:solidFill>
                  <a:schemeClr val="lt1"/>
                </a:solidFill>
                <a:latin typeface="Quattrocento Sans"/>
                <a:ea typeface="Quattrocento Sans"/>
                <a:cs typeface="Quattrocento Sans"/>
                <a:sym typeface="Quattrocento Sans"/>
              </a:rPr>
              <a:t>/2</a:t>
            </a:r>
            <a:r>
              <a:rPr lang="en-GB" sz="1100">
                <a:solidFill>
                  <a:schemeClr val="lt1"/>
                </a:solidFill>
                <a:latin typeface="Quattrocento Sans"/>
                <a:ea typeface="Quattrocento Sans"/>
                <a:cs typeface="Quattrocento Sans"/>
                <a:sym typeface="Quattrocento Sans"/>
              </a:rPr>
              <a:t>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FFC20D"/>
                </a:solidFill>
                <a:latin typeface="Quattrocento Sans"/>
                <a:ea typeface="Quattrocento Sans"/>
                <a:cs typeface="Quattrocento Sans"/>
                <a:sym typeface="Quattrocento Sans"/>
              </a:rPr>
              <a:t>CURRICULUM MAP</a:t>
            </a:r>
            <a:endParaRPr sz="1100" b="0" i="0" u="none" strike="noStrike" cap="none">
              <a:solidFill>
                <a:srgbClr val="FFC20D"/>
              </a:solidFill>
              <a:latin typeface="Quattrocento Sans"/>
              <a:ea typeface="Quattrocento Sans"/>
              <a:cs typeface="Quattrocento Sans"/>
              <a:sym typeface="Quattrocento Sans"/>
            </a:endParaRPr>
          </a:p>
        </p:txBody>
      </p:sp>
      <p:graphicFrame>
        <p:nvGraphicFramePr>
          <p:cNvPr id="88" name="Google Shape;88;p13"/>
          <p:cNvGraphicFramePr/>
          <p:nvPr/>
        </p:nvGraphicFramePr>
        <p:xfrm>
          <a:off x="295412" y="2969092"/>
          <a:ext cx="9315150" cy="1706900"/>
        </p:xfrm>
        <a:graphic>
          <a:graphicData uri="http://schemas.openxmlformats.org/drawingml/2006/table">
            <a:tbl>
              <a:tblPr firstRow="1" bandRow="1">
                <a:noFill/>
                <a:tableStyleId>{62EE7CA0-120E-48FC-8997-E5D34D396732}</a:tableStyleId>
              </a:tblPr>
              <a:tblGrid>
                <a:gridCol w="273575">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307900">
                  <a:extLst>
                    <a:ext uri="{9D8B030D-6E8A-4147-A177-3AD203B41FA5}">
                      <a16:colId xmlns:a16="http://schemas.microsoft.com/office/drawing/2014/main" val="20002"/>
                    </a:ext>
                  </a:extLst>
                </a:gridCol>
                <a:gridCol w="1307900">
                  <a:extLst>
                    <a:ext uri="{9D8B030D-6E8A-4147-A177-3AD203B41FA5}">
                      <a16:colId xmlns:a16="http://schemas.microsoft.com/office/drawing/2014/main" val="20003"/>
                    </a:ext>
                  </a:extLst>
                </a:gridCol>
                <a:gridCol w="1307900">
                  <a:extLst>
                    <a:ext uri="{9D8B030D-6E8A-4147-A177-3AD203B41FA5}">
                      <a16:colId xmlns:a16="http://schemas.microsoft.com/office/drawing/2014/main" val="20004"/>
                    </a:ext>
                  </a:extLst>
                </a:gridCol>
                <a:gridCol w="13079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370850">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Year 8</a:t>
                      </a:r>
                      <a:endParaRPr sz="1400" u="none" strike="noStrike" cap="none"/>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36D2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F26622"/>
                          </a:solidFill>
                        </a:rPr>
                        <a:t>Prior Knowledge &amp; Skills </a:t>
                      </a:r>
                      <a:r>
                        <a:rPr lang="en-GB" sz="1000" b="0" u="none" strike="noStrike" cap="none">
                          <a:solidFill>
                            <a:srgbClr val="F26622"/>
                          </a:solidFill>
                        </a:rPr>
                        <a:t>from Year 7</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BE4D4"/>
                    </a:solidFill>
                  </a:tcPr>
                </a:tc>
                <a:tc gridSpan="2">
                  <a:txBody>
                    <a:bodyPr/>
                    <a:lstStyle/>
                    <a:p>
                      <a:pPr marL="0" lvl="0" indent="0" algn="l" rtl="0">
                        <a:spcBef>
                          <a:spcPts val="0"/>
                        </a:spcBef>
                        <a:spcAft>
                          <a:spcPts val="0"/>
                        </a:spcAft>
                        <a:buNone/>
                      </a:pPr>
                      <a:r>
                        <a:rPr lang="en-GB" sz="1000" b="1">
                          <a:solidFill>
                            <a:srgbClr val="1C4254"/>
                          </a:solidFill>
                          <a:latin typeface="Calibri"/>
                          <a:ea typeface="Calibri"/>
                          <a:cs typeface="Calibri"/>
                          <a:sym typeface="Calibri"/>
                        </a:rPr>
                        <a:t>Blood Brothers by Willy Russell</a:t>
                      </a:r>
                      <a:endParaRPr sz="1000" b="1">
                        <a:solidFill>
                          <a:srgbClr val="1C4254"/>
                        </a:solidFill>
                        <a:latin typeface="Calibri"/>
                        <a:ea typeface="Calibri"/>
                        <a:cs typeface="Calibri"/>
                        <a:sym typeface="Calibri"/>
                      </a:endParaRPr>
                    </a:p>
                    <a:p>
                      <a:pPr marL="0" lvl="0" indent="0" algn="l" rtl="0">
                        <a:spcBef>
                          <a:spcPts val="0"/>
                        </a:spcBef>
                        <a:spcAft>
                          <a:spcPts val="0"/>
                        </a:spcAft>
                        <a:buNone/>
                      </a:pPr>
                      <a:r>
                        <a:rPr lang="en-GB" sz="1000" b="1">
                          <a:solidFill>
                            <a:srgbClr val="1C4254"/>
                          </a:solidFill>
                        </a:rPr>
                        <a:t>(20th century drama)</a:t>
                      </a:r>
                      <a:endParaRPr sz="1000" b="1">
                        <a:solidFill>
                          <a:srgbClr val="1C4254"/>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tc gridSpan="2">
                  <a:txBody>
                    <a:bodyPr/>
                    <a:lstStyle/>
                    <a:p>
                      <a:pPr marL="0" lvl="0" indent="0" algn="l" rtl="0">
                        <a:spcBef>
                          <a:spcPts val="0"/>
                        </a:spcBef>
                        <a:spcAft>
                          <a:spcPts val="0"/>
                        </a:spcAft>
                        <a:buNone/>
                      </a:pPr>
                      <a:r>
                        <a:rPr lang="en-GB" sz="1000" b="1">
                          <a:solidFill>
                            <a:srgbClr val="1C4254"/>
                          </a:solidFill>
                          <a:latin typeface="Calibri"/>
                          <a:ea typeface="Calibri"/>
                          <a:cs typeface="Calibri"/>
                          <a:sym typeface="Calibri"/>
                        </a:rPr>
                        <a:t>Romeo </a:t>
                      </a:r>
                      <a:r>
                        <a:rPr lang="en-GB" sz="1000" b="1">
                          <a:solidFill>
                            <a:srgbClr val="1C4254"/>
                          </a:solidFill>
                        </a:rPr>
                        <a:t>and</a:t>
                      </a:r>
                      <a:r>
                        <a:rPr lang="en-GB" sz="1000" b="1">
                          <a:solidFill>
                            <a:srgbClr val="1C4254"/>
                          </a:solidFill>
                          <a:latin typeface="Calibri"/>
                          <a:ea typeface="Calibri"/>
                          <a:cs typeface="Calibri"/>
                          <a:sym typeface="Calibri"/>
                        </a:rPr>
                        <a:t> Juliet by Shakespeare </a:t>
                      </a:r>
                      <a:endParaRPr sz="1000" b="1">
                        <a:solidFill>
                          <a:srgbClr val="1C4254"/>
                        </a:solidFill>
                        <a:latin typeface="Calibri"/>
                        <a:ea typeface="Calibri"/>
                        <a:cs typeface="Calibri"/>
                        <a:sym typeface="Calibri"/>
                      </a:endParaRPr>
                    </a:p>
                    <a:p>
                      <a:pPr marL="0" lvl="0" indent="0" algn="l" rtl="0">
                        <a:spcBef>
                          <a:spcPts val="0"/>
                        </a:spcBef>
                        <a:spcAft>
                          <a:spcPts val="0"/>
                        </a:spcAft>
                        <a:buNone/>
                      </a:pPr>
                      <a:r>
                        <a:rPr lang="en-GB" sz="1000" b="1">
                          <a:solidFill>
                            <a:srgbClr val="1C4254"/>
                          </a:solidFill>
                          <a:latin typeface="Calibri"/>
                          <a:ea typeface="Calibri"/>
                          <a:cs typeface="Calibri"/>
                          <a:sym typeface="Calibri"/>
                        </a:rPr>
                        <a:t>(16th century drama)</a:t>
                      </a:r>
                      <a:endParaRPr sz="1000" b="1">
                        <a:solidFill>
                          <a:srgbClr val="1C4254"/>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tc gridSpan="2">
                  <a:txBody>
                    <a:bodyPr/>
                    <a:lstStyle/>
                    <a:p>
                      <a:pPr marL="0" lvl="0" indent="0" algn="l" rtl="0">
                        <a:spcBef>
                          <a:spcPts val="0"/>
                        </a:spcBef>
                        <a:spcAft>
                          <a:spcPts val="0"/>
                        </a:spcAft>
                        <a:buNone/>
                      </a:pPr>
                      <a:r>
                        <a:rPr lang="en-GB" sz="1000" b="1">
                          <a:solidFill>
                            <a:srgbClr val="1C4254"/>
                          </a:solidFill>
                        </a:rPr>
                        <a:t>Protest poetry</a:t>
                      </a:r>
                      <a:endParaRPr sz="1000" b="1">
                        <a:solidFill>
                          <a:srgbClr val="1C4254"/>
                        </a:solidFill>
                      </a:endParaRPr>
                    </a:p>
                    <a:p>
                      <a:pPr marL="0" lvl="0" indent="0" algn="l" rtl="0">
                        <a:spcBef>
                          <a:spcPts val="0"/>
                        </a:spcBef>
                        <a:spcAft>
                          <a:spcPts val="0"/>
                        </a:spcAft>
                        <a:buNone/>
                      </a:pPr>
                      <a:r>
                        <a:rPr lang="en-GB" sz="1000" b="1">
                          <a:solidFill>
                            <a:srgbClr val="1C4254"/>
                          </a:solidFill>
                        </a:rPr>
                        <a:t>(poetry 16th -21st century)</a:t>
                      </a:r>
                      <a:endParaRPr sz="1000" b="1">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extLst>
                  <a:ext uri="{0D108BD9-81ED-4DB2-BD59-A6C34878D82A}">
                    <a16:rowId xmlns:a16="http://schemas.microsoft.com/office/drawing/2014/main" val="10000"/>
                  </a:ext>
                </a:extLst>
              </a:tr>
              <a:tr h="117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F26622"/>
                          </a:solidFill>
                        </a:rPr>
                        <a:t>Students will have read a variety of texts and understand how to select quotations in order to show understanding of a text. They will have an opportunity to write for different purposes and audiences</a:t>
                      </a:r>
                      <a:endParaRPr sz="8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gridSpan="2">
                  <a:txBody>
                    <a:bodyPr/>
                    <a:lstStyle/>
                    <a:p>
                      <a:pPr marL="0" lvl="0" indent="0" algn="l" rtl="0">
                        <a:spcBef>
                          <a:spcPts val="0"/>
                        </a:spcBef>
                        <a:spcAft>
                          <a:spcPts val="0"/>
                        </a:spcAft>
                        <a:buNone/>
                      </a:pPr>
                      <a:r>
                        <a:rPr lang="en-GB" sz="800"/>
                        <a:t>Students explore the themes of equality, privilege and poverty through this exciting play. Students will develop their ability to use the text to support their views about characters and themes as well as beginning to look at methods used by a writer. </a:t>
                      </a:r>
                      <a:endParaRPr sz="800"/>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en-GB" sz="800"/>
                        <a:t>Students will continue to develop writing skills looking at how to manipulate sentence structures using participle phrases and absolute phrases.</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None/>
                      </a:pPr>
                      <a:r>
                        <a:rPr lang="en-GB" sz="800"/>
                        <a:t>Students will develop their ability to write about a text by thinking about the language and dramatic methods used by the writer. </a:t>
                      </a:r>
                      <a:endParaRPr sz="800">
                        <a:solidFill>
                          <a:schemeClr val="dk1"/>
                        </a:solidFill>
                        <a:latin typeface="Calibri"/>
                        <a:ea typeface="Calibri"/>
                        <a:cs typeface="Calibri"/>
                        <a:sym typeface="Calibri"/>
                      </a:endParaRPr>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en-GB" sz="800"/>
                        <a:t>Students will continue to develop writing skills looking at how to manipulate sentence structures using gerund and infinitive phrases.</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None/>
                      </a:pPr>
                      <a:r>
                        <a:rPr lang="en-GB" sz="800"/>
                        <a:t>Students will read an anthology of poems  by a diverse range of writers who are linked by the theme of protest.  They will continue to build on their knowledge of methods used by writers including end-stops, caesura, enjambment and rhyme.</a:t>
                      </a:r>
                      <a:endParaRPr sz="800"/>
                    </a:p>
                    <a:p>
                      <a:pPr marL="0" lvl="0" indent="0" algn="l" rtl="0">
                        <a:spcBef>
                          <a:spcPts val="0"/>
                        </a:spcBef>
                        <a:spcAft>
                          <a:spcPts val="0"/>
                        </a:spcAft>
                        <a:buNone/>
                      </a:pPr>
                      <a:endParaRPr sz="800"/>
                    </a:p>
                    <a:p>
                      <a:pPr marL="0" lvl="0" indent="0" algn="l" rtl="0">
                        <a:spcBef>
                          <a:spcPts val="0"/>
                        </a:spcBef>
                        <a:spcAft>
                          <a:spcPts val="0"/>
                        </a:spcAft>
                        <a:buClr>
                          <a:schemeClr val="dk1"/>
                        </a:buClr>
                        <a:buSzPts val="1100"/>
                        <a:buFont typeface="Arial"/>
                        <a:buNone/>
                      </a:pPr>
                      <a:r>
                        <a:rPr lang="en-GB" sz="800"/>
                        <a:t>Students will continue to develop writing skills looking at how to manipulate sentence structures using adverb clauses, adjective clauses and noun clauses.</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89" name="Google Shape;89;p13"/>
          <p:cNvGraphicFramePr/>
          <p:nvPr/>
        </p:nvGraphicFramePr>
        <p:xfrm>
          <a:off x="295437" y="4805556"/>
          <a:ext cx="9315150" cy="1981220"/>
        </p:xfrm>
        <a:graphic>
          <a:graphicData uri="http://schemas.openxmlformats.org/drawingml/2006/table">
            <a:tbl>
              <a:tblPr firstRow="1" bandRow="1">
                <a:noFill/>
                <a:tableStyleId>{62EE7CA0-120E-48FC-8997-E5D34D396732}</a:tableStyleId>
              </a:tblPr>
              <a:tblGrid>
                <a:gridCol w="273575">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203125">
                  <a:extLst>
                    <a:ext uri="{9D8B030D-6E8A-4147-A177-3AD203B41FA5}">
                      <a16:colId xmlns:a16="http://schemas.microsoft.com/office/drawing/2014/main" val="20002"/>
                    </a:ext>
                  </a:extLst>
                </a:gridCol>
                <a:gridCol w="1412675">
                  <a:extLst>
                    <a:ext uri="{9D8B030D-6E8A-4147-A177-3AD203B41FA5}">
                      <a16:colId xmlns:a16="http://schemas.microsoft.com/office/drawing/2014/main" val="20003"/>
                    </a:ext>
                  </a:extLst>
                </a:gridCol>
                <a:gridCol w="1307900">
                  <a:extLst>
                    <a:ext uri="{9D8B030D-6E8A-4147-A177-3AD203B41FA5}">
                      <a16:colId xmlns:a16="http://schemas.microsoft.com/office/drawing/2014/main" val="20004"/>
                    </a:ext>
                  </a:extLst>
                </a:gridCol>
                <a:gridCol w="13079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370850">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Year 9</a:t>
                      </a:r>
                      <a:endParaRPr sz="1400" u="none" strike="noStrike" cap="none"/>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36D2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F26622"/>
                          </a:solidFill>
                        </a:rPr>
                        <a:t>Prior Knowledge &amp; Skills </a:t>
                      </a:r>
                      <a:r>
                        <a:rPr lang="en-GB" sz="1000" b="0" u="none" strike="noStrike" cap="none">
                          <a:solidFill>
                            <a:srgbClr val="F26622"/>
                          </a:solidFill>
                        </a:rPr>
                        <a:t>from Year 8</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Clr>
                          <a:srgbClr val="1C4254"/>
                        </a:buClr>
                        <a:buSzPts val="1000"/>
                        <a:buFont typeface="Calibri"/>
                        <a:buNone/>
                      </a:pPr>
                      <a:r>
                        <a:rPr lang="en-GB" sz="1000" b="1">
                          <a:solidFill>
                            <a:srgbClr val="1C4254"/>
                          </a:solidFill>
                        </a:rPr>
                        <a:t>Narrative Writing</a:t>
                      </a:r>
                      <a:endParaRPr sz="1000" b="1" i="0" u="none" strike="noStrike" cap="none">
                        <a:solidFill>
                          <a:srgbClr val="1C4254"/>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a:txBody>
                    <a:bodyPr/>
                    <a:lstStyle/>
                    <a:p>
                      <a:pPr marL="0" marR="0" lvl="0" indent="0" algn="l" rtl="0">
                        <a:lnSpc>
                          <a:spcPct val="100000"/>
                        </a:lnSpc>
                        <a:spcBef>
                          <a:spcPts val="0"/>
                        </a:spcBef>
                        <a:spcAft>
                          <a:spcPts val="0"/>
                        </a:spcAft>
                        <a:buClr>
                          <a:srgbClr val="1C4254"/>
                        </a:buClr>
                        <a:buSzPts val="1000"/>
                        <a:buFont typeface="Calibri"/>
                        <a:buNone/>
                      </a:pPr>
                      <a:r>
                        <a:rPr lang="en-GB" sz="1000" b="1">
                          <a:solidFill>
                            <a:srgbClr val="1C4254"/>
                          </a:solidFill>
                        </a:rPr>
                        <a:t>A Christmas Carol by Charles Dickens</a:t>
                      </a:r>
                      <a:endParaRPr sz="1000" b="1">
                        <a:solidFill>
                          <a:srgbClr val="1C4254"/>
                        </a:solidFill>
                      </a:endParaRPr>
                    </a:p>
                    <a:p>
                      <a:pPr marL="0" marR="0" lvl="0" indent="0" algn="l" rtl="0">
                        <a:lnSpc>
                          <a:spcPct val="100000"/>
                        </a:lnSpc>
                        <a:spcBef>
                          <a:spcPts val="0"/>
                        </a:spcBef>
                        <a:spcAft>
                          <a:spcPts val="0"/>
                        </a:spcAft>
                        <a:buClr>
                          <a:srgbClr val="1C4254"/>
                        </a:buClr>
                        <a:buSzPts val="1000"/>
                        <a:buFont typeface="Calibri"/>
                        <a:buNone/>
                      </a:pPr>
                      <a:r>
                        <a:rPr lang="en-GB" sz="1000" b="1">
                          <a:solidFill>
                            <a:srgbClr val="1C4254"/>
                          </a:solidFill>
                        </a:rPr>
                        <a:t>(19th Century fiction)</a:t>
                      </a:r>
                      <a:endParaRPr sz="1000" b="1">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gridSpan="2">
                  <a:txBody>
                    <a:bodyPr/>
                    <a:lstStyle/>
                    <a:p>
                      <a:pPr marL="0" lvl="0" indent="0" algn="l" rtl="0">
                        <a:spcBef>
                          <a:spcPts val="0"/>
                        </a:spcBef>
                        <a:spcAft>
                          <a:spcPts val="0"/>
                        </a:spcAft>
                        <a:buNone/>
                      </a:pPr>
                      <a:r>
                        <a:rPr lang="en-GB" sz="1000" b="1">
                          <a:solidFill>
                            <a:srgbClr val="1C4254"/>
                          </a:solidFill>
                          <a:latin typeface="Calibri"/>
                          <a:ea typeface="Calibri"/>
                          <a:cs typeface="Calibri"/>
                          <a:sym typeface="Calibri"/>
                        </a:rPr>
                        <a:t>An Inspector Calls by J. B. Priestley</a:t>
                      </a:r>
                      <a:endParaRPr sz="1000" b="1">
                        <a:solidFill>
                          <a:srgbClr val="1C4254"/>
                        </a:solidFill>
                        <a:latin typeface="Calibri"/>
                        <a:ea typeface="Calibri"/>
                        <a:cs typeface="Calibri"/>
                        <a:sym typeface="Calibri"/>
                      </a:endParaRPr>
                    </a:p>
                    <a:p>
                      <a:pPr marL="0" lvl="0" indent="0" algn="l" rtl="0">
                        <a:spcBef>
                          <a:spcPts val="0"/>
                        </a:spcBef>
                        <a:spcAft>
                          <a:spcPts val="0"/>
                        </a:spcAft>
                        <a:buNone/>
                      </a:pPr>
                      <a:r>
                        <a:rPr lang="en-GB" sz="1000" b="1">
                          <a:solidFill>
                            <a:srgbClr val="1C4254"/>
                          </a:solidFill>
                        </a:rPr>
                        <a:t>(19th century drama)</a:t>
                      </a:r>
                      <a:endParaRPr sz="1000" b="1">
                        <a:solidFill>
                          <a:srgbClr val="1C4254"/>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tc gridSpan="2">
                  <a:txBody>
                    <a:bodyPr/>
                    <a:lstStyle/>
                    <a:p>
                      <a:pPr marL="0" lvl="0" indent="0" algn="l" rtl="0">
                        <a:spcBef>
                          <a:spcPts val="0"/>
                        </a:spcBef>
                        <a:spcAft>
                          <a:spcPts val="0"/>
                        </a:spcAft>
                        <a:buNone/>
                      </a:pPr>
                      <a:r>
                        <a:rPr lang="en-GB" sz="1000" b="1">
                          <a:solidFill>
                            <a:srgbClr val="1C4254"/>
                          </a:solidFill>
                          <a:latin typeface="Calibri"/>
                          <a:ea typeface="Calibri"/>
                          <a:cs typeface="Calibri"/>
                          <a:sym typeface="Calibri"/>
                        </a:rPr>
                        <a:t>Power and Conflict poetry</a:t>
                      </a:r>
                      <a:endParaRPr sz="1000" b="1">
                        <a:solidFill>
                          <a:srgbClr val="1C4254"/>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hMerge="1">
                  <a:txBody>
                    <a:bodyPr/>
                    <a:lstStyle/>
                    <a:p>
                      <a:endParaRPr lang="en-US"/>
                    </a:p>
                  </a:txBody>
                  <a:tcPr/>
                </a:tc>
                <a:extLst>
                  <a:ext uri="{0D108BD9-81ED-4DB2-BD59-A6C34878D82A}">
                    <a16:rowId xmlns:a16="http://schemas.microsoft.com/office/drawing/2014/main" val="10000"/>
                  </a:ext>
                </a:extLst>
              </a:tr>
              <a:tr h="12784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F26622"/>
                          </a:solidFill>
                        </a:rPr>
                        <a:t>Students will have encountered a range of text types and have knowledge of a variety of different methods used by writers. They will have had some experience writing about texts in an essay style.</a:t>
                      </a:r>
                      <a:endParaRPr sz="8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t>Students develop their ability to write</a:t>
                      </a:r>
                      <a:r>
                        <a:rPr lang="en-GB" sz="800">
                          <a:highlight>
                            <a:srgbClr val="FFFFFF"/>
                          </a:highlight>
                        </a:rPr>
                        <a:t> imaginative texts with interesting structures. They will recap and develop their knowledge of punctuation and sentence structure.</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t>Students study this text as an introduction to 19th Century Fiction. They will develop key reading skills: understanding the text and finding textual references to support ideas, analysing language, form and structure and gaining an understanding of context.</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gridSpan="2">
                  <a:txBody>
                    <a:bodyPr/>
                    <a:lstStyle/>
                    <a:p>
                      <a:pPr marL="0" lvl="0" indent="0" algn="l" rtl="0">
                        <a:spcBef>
                          <a:spcPts val="0"/>
                        </a:spcBef>
                        <a:spcAft>
                          <a:spcPts val="0"/>
                        </a:spcAft>
                        <a:buNone/>
                      </a:pPr>
                      <a:r>
                        <a:rPr lang="en-GB" sz="800"/>
                        <a:t>This term marks the beginning of Students studying GCSE Literature. An Inspector Calls is one of the set texts they will be examined on. students will study the text with the first half term being about gaining key knowledge and understanding and the second developing the essay writing skills necessary in order to demonstrate this knowledge in an exam.  Assessment objectives are:</a:t>
                      </a:r>
                      <a:endParaRPr sz="800"/>
                    </a:p>
                    <a:p>
                      <a:pPr marL="0" lvl="0" indent="0" algn="l" rtl="0">
                        <a:spcBef>
                          <a:spcPts val="0"/>
                        </a:spcBef>
                        <a:spcAft>
                          <a:spcPts val="0"/>
                        </a:spcAft>
                        <a:buNone/>
                      </a:pPr>
                      <a:r>
                        <a:rPr lang="en-GB" sz="800"/>
                        <a:t>AO1: understanding the text and finding textual references to support ideas</a:t>
                      </a:r>
                      <a:endParaRPr sz="800"/>
                    </a:p>
                    <a:p>
                      <a:pPr marL="0" lvl="0" indent="0" algn="l" rtl="0">
                        <a:spcBef>
                          <a:spcPts val="0"/>
                        </a:spcBef>
                        <a:spcAft>
                          <a:spcPts val="0"/>
                        </a:spcAft>
                        <a:buNone/>
                      </a:pPr>
                      <a:r>
                        <a:rPr lang="en-GB" sz="800"/>
                        <a:t>AO2: analysing language, form and structure </a:t>
                      </a:r>
                      <a:endParaRPr sz="800"/>
                    </a:p>
                    <a:p>
                      <a:pPr marL="0" lvl="0" indent="0" algn="l" rtl="0">
                        <a:spcBef>
                          <a:spcPts val="0"/>
                        </a:spcBef>
                        <a:spcAft>
                          <a:spcPts val="0"/>
                        </a:spcAft>
                        <a:buClr>
                          <a:schemeClr val="dk1"/>
                        </a:buClr>
                        <a:buSzPts val="1100"/>
                        <a:buFont typeface="Arial"/>
                        <a:buNone/>
                      </a:pPr>
                      <a:r>
                        <a:rPr lang="en-GB" sz="800"/>
                        <a:t>AO3: showing an understanding of context.</a:t>
                      </a:r>
                      <a:endParaRPr sz="800">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None/>
                      </a:pPr>
                      <a:r>
                        <a:rPr lang="en-GB" sz="800"/>
                        <a:t>Students</a:t>
                      </a:r>
                      <a:r>
                        <a:rPr lang="en-GB" sz="800">
                          <a:solidFill>
                            <a:schemeClr val="dk1"/>
                          </a:solidFill>
                          <a:latin typeface="Calibri"/>
                          <a:ea typeface="Calibri"/>
                          <a:cs typeface="Calibri"/>
                          <a:sym typeface="Calibri"/>
                        </a:rPr>
                        <a:t> will study 5 poems from the AQA Anthology “Power and Conflict”. These are: Charge of the Light  Brigade by Tennyson, Bayonet Charge by Hughes, Exposure by Own, Kamikaze by Garland and Remains by Armitage. </a:t>
                      </a:r>
                      <a:endParaRPr sz="800"/>
                    </a:p>
                    <a:p>
                      <a:pPr marL="0" lvl="0" indent="0" algn="l" rtl="0">
                        <a:spcBef>
                          <a:spcPts val="0"/>
                        </a:spcBef>
                        <a:spcAft>
                          <a:spcPts val="0"/>
                        </a:spcAft>
                        <a:buNone/>
                      </a:pPr>
                      <a:r>
                        <a:rPr lang="en-GB" sz="800"/>
                        <a:t>Students will also read “unseen poems” and learn about ways of approaching and writing about poems they have not studied in class as preparation for this section of the Literature exam.</a:t>
                      </a:r>
                      <a:endParaRPr sz="800"/>
                    </a:p>
                    <a:p>
                      <a:pPr marL="0" lvl="0" indent="0" algn="l" rtl="0">
                        <a:spcBef>
                          <a:spcPts val="0"/>
                        </a:spcBef>
                        <a:spcAft>
                          <a:spcPts val="0"/>
                        </a:spcAft>
                        <a:buNone/>
                      </a:pPr>
                      <a:r>
                        <a:rPr lang="en-GB" sz="800">
                          <a:solidFill>
                            <a:schemeClr val="dk1"/>
                          </a:solidFill>
                          <a:latin typeface="Calibri"/>
                          <a:ea typeface="Calibri"/>
                          <a:cs typeface="Calibri"/>
                          <a:sym typeface="Calibri"/>
                        </a:rPr>
                        <a:t>The assessment objectives are the same as for An Inspector Calls</a:t>
                      </a:r>
                      <a:endParaRPr sz="800">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90" name="Google Shape;90;p13"/>
          <p:cNvPicPr preferRelativeResize="0"/>
          <p:nvPr/>
        </p:nvPicPr>
        <p:blipFill rotWithShape="1">
          <a:blip r:embed="rId3">
            <a:alphaModFix/>
          </a:blip>
          <a:srcRect t="-1572"/>
          <a:stretch/>
        </p:blipFill>
        <p:spPr>
          <a:xfrm>
            <a:off x="304762" y="236059"/>
            <a:ext cx="456911" cy="437787"/>
          </a:xfrm>
          <a:prstGeom prst="rect">
            <a:avLst/>
          </a:prstGeom>
          <a:noFill/>
          <a:ln>
            <a:noFill/>
          </a:ln>
        </p:spPr>
      </p:pic>
      <p:graphicFrame>
        <p:nvGraphicFramePr>
          <p:cNvPr id="91" name="Google Shape;91;p13"/>
          <p:cNvGraphicFramePr/>
          <p:nvPr/>
        </p:nvGraphicFramePr>
        <p:xfrm>
          <a:off x="1758485" y="850226"/>
          <a:ext cx="7847400" cy="243850"/>
        </p:xfrm>
        <a:graphic>
          <a:graphicData uri="http://schemas.openxmlformats.org/drawingml/2006/table">
            <a:tbl>
              <a:tblPr firstRow="1" bandRow="1">
                <a:noFill/>
                <a:tableStyleId>{62EE7CA0-120E-48FC-8997-E5D34D396732}</a:tableStyleId>
              </a:tblPr>
              <a:tblGrid>
                <a:gridCol w="1307900">
                  <a:extLst>
                    <a:ext uri="{9D8B030D-6E8A-4147-A177-3AD203B41FA5}">
                      <a16:colId xmlns:a16="http://schemas.microsoft.com/office/drawing/2014/main" val="20000"/>
                    </a:ext>
                  </a:extLst>
                </a:gridCol>
                <a:gridCol w="1307900">
                  <a:extLst>
                    <a:ext uri="{9D8B030D-6E8A-4147-A177-3AD203B41FA5}">
                      <a16:colId xmlns:a16="http://schemas.microsoft.com/office/drawing/2014/main" val="20001"/>
                    </a:ext>
                  </a:extLst>
                </a:gridCol>
                <a:gridCol w="1307900">
                  <a:extLst>
                    <a:ext uri="{9D8B030D-6E8A-4147-A177-3AD203B41FA5}">
                      <a16:colId xmlns:a16="http://schemas.microsoft.com/office/drawing/2014/main" val="20002"/>
                    </a:ext>
                  </a:extLst>
                </a:gridCol>
                <a:gridCol w="1307900">
                  <a:extLst>
                    <a:ext uri="{9D8B030D-6E8A-4147-A177-3AD203B41FA5}">
                      <a16:colId xmlns:a16="http://schemas.microsoft.com/office/drawing/2014/main" val="20003"/>
                    </a:ext>
                  </a:extLst>
                </a:gridCol>
                <a:gridCol w="1307900">
                  <a:extLst>
                    <a:ext uri="{9D8B030D-6E8A-4147-A177-3AD203B41FA5}">
                      <a16:colId xmlns:a16="http://schemas.microsoft.com/office/drawing/2014/main" val="20004"/>
                    </a:ext>
                  </a:extLst>
                </a:gridCol>
                <a:gridCol w="1307900">
                  <a:extLst>
                    <a:ext uri="{9D8B030D-6E8A-4147-A177-3AD203B41FA5}">
                      <a16:colId xmlns:a16="http://schemas.microsoft.com/office/drawing/2014/main" val="20005"/>
                    </a:ext>
                  </a:extLst>
                </a:gridCol>
              </a:tblGrid>
              <a:tr h="199575">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Autumn 1</a:t>
                      </a:r>
                      <a:endParaRPr sz="1400" u="none" strike="noStrike" cap="none"/>
                    </a:p>
                  </a:txBody>
                  <a:tcPr marL="91450" marR="91450" marT="45725" marB="45725" anchor="ctr">
                    <a:lnL w="12700" cap="flat" cmpd="sng">
                      <a:solidFill>
                        <a:srgbClr val="E7FBFF"/>
                      </a:solidFill>
                      <a:prstDash val="solid"/>
                      <a:round/>
                      <a:headEnd type="none" w="sm" len="sm"/>
                      <a:tailEnd type="none" w="sm" len="sm"/>
                    </a:lnL>
                    <a:lnR w="12700" cap="flat" cmpd="sng">
                      <a:solidFill>
                        <a:srgbClr val="E7FBFF"/>
                      </a:solidFill>
                      <a:prstDash val="solid"/>
                      <a:round/>
                      <a:headEnd type="none" w="sm" len="sm"/>
                      <a:tailEnd type="none" w="sm" len="sm"/>
                    </a:lnR>
                    <a:lnT w="12700" cap="flat" cmpd="sng">
                      <a:solidFill>
                        <a:srgbClr val="E7FBFF"/>
                      </a:solidFill>
                      <a:prstDash val="solid"/>
                      <a:round/>
                      <a:headEnd type="none" w="sm" len="sm"/>
                      <a:tailEnd type="none" w="sm" len="sm"/>
                    </a:lnT>
                    <a:lnB w="12700" cap="flat" cmpd="sng">
                      <a:solidFill>
                        <a:srgbClr val="E7FBFF"/>
                      </a:solidFill>
                      <a:prstDash val="solid"/>
                      <a:round/>
                      <a:headEnd type="none" w="sm" len="sm"/>
                      <a:tailEnd type="none" w="sm" len="sm"/>
                    </a:lnB>
                    <a:solidFill>
                      <a:srgbClr val="009DBC"/>
                    </a:solidFill>
                  </a:tcPr>
                </a:tc>
                <a:tc>
                  <a:txBody>
                    <a:bodyPr/>
                    <a:lstStyle/>
                    <a:p>
                      <a:pPr marL="0" marR="0" lvl="0" indent="0" algn="ctr" rtl="0">
                        <a:lnSpc>
                          <a:spcPct val="100000"/>
                        </a:lnSpc>
                        <a:spcBef>
                          <a:spcPts val="0"/>
                        </a:spcBef>
                        <a:spcAft>
                          <a:spcPts val="0"/>
                        </a:spcAft>
                        <a:buClr>
                          <a:schemeClr val="lt1"/>
                        </a:buClr>
                        <a:buSzPts val="1000"/>
                        <a:buFont typeface="Calibri"/>
                        <a:buNone/>
                      </a:pPr>
                      <a:r>
                        <a:rPr lang="en-GB" sz="1000" b="1" u="none" strike="noStrike" cap="none">
                          <a:solidFill>
                            <a:schemeClr val="lt1"/>
                          </a:solidFill>
                        </a:rPr>
                        <a:t>Autumn 2</a:t>
                      </a:r>
                      <a:endParaRPr sz="1400" u="none" strike="noStrike" cap="none"/>
                    </a:p>
                  </a:txBody>
                  <a:tcPr marL="91450" marR="91450" marT="45725" marB="45725" anchor="ctr">
                    <a:lnL w="12700" cap="flat" cmpd="sng">
                      <a:solidFill>
                        <a:srgbClr val="E7FBFF"/>
                      </a:solidFill>
                      <a:prstDash val="solid"/>
                      <a:round/>
                      <a:headEnd type="none" w="sm" len="sm"/>
                      <a:tailEnd type="none" w="sm" len="sm"/>
                    </a:lnL>
                    <a:lnR w="12700" cap="flat" cmpd="sng">
                      <a:solidFill>
                        <a:srgbClr val="E7FBFF"/>
                      </a:solidFill>
                      <a:prstDash val="solid"/>
                      <a:round/>
                      <a:headEnd type="none" w="sm" len="sm"/>
                      <a:tailEnd type="none" w="sm" len="sm"/>
                    </a:lnR>
                    <a:lnT w="12700" cap="flat" cmpd="sng">
                      <a:solidFill>
                        <a:srgbClr val="E7FBFF"/>
                      </a:solidFill>
                      <a:prstDash val="solid"/>
                      <a:round/>
                      <a:headEnd type="none" w="sm" len="sm"/>
                      <a:tailEnd type="none" w="sm" len="sm"/>
                    </a:lnT>
                    <a:lnB w="12700" cap="flat" cmpd="sng">
                      <a:solidFill>
                        <a:srgbClr val="E7FBFF"/>
                      </a:solidFill>
                      <a:prstDash val="solid"/>
                      <a:round/>
                      <a:headEnd type="none" w="sm" len="sm"/>
                      <a:tailEnd type="none" w="sm" len="sm"/>
                    </a:lnB>
                    <a:solidFill>
                      <a:srgbClr val="009DB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Spring 1</a:t>
                      </a:r>
                      <a:endParaRPr sz="1400" u="none" strike="noStrike" cap="none"/>
                    </a:p>
                  </a:txBody>
                  <a:tcPr marL="91450" marR="91450" marT="45725" marB="45725" anchor="ctr">
                    <a:lnL w="12700" cap="flat" cmpd="sng">
                      <a:solidFill>
                        <a:srgbClr val="E7FBFF"/>
                      </a:solidFill>
                      <a:prstDash val="solid"/>
                      <a:round/>
                      <a:headEnd type="none" w="sm" len="sm"/>
                      <a:tailEnd type="none" w="sm" len="sm"/>
                    </a:lnL>
                    <a:lnR w="12700" cap="flat" cmpd="sng">
                      <a:solidFill>
                        <a:srgbClr val="E7FBFF"/>
                      </a:solidFill>
                      <a:prstDash val="solid"/>
                      <a:round/>
                      <a:headEnd type="none" w="sm" len="sm"/>
                      <a:tailEnd type="none" w="sm" len="sm"/>
                    </a:lnR>
                    <a:lnT w="12700" cap="flat" cmpd="sng">
                      <a:solidFill>
                        <a:srgbClr val="E7FBFF"/>
                      </a:solidFill>
                      <a:prstDash val="solid"/>
                      <a:round/>
                      <a:headEnd type="none" w="sm" len="sm"/>
                      <a:tailEnd type="none" w="sm" len="sm"/>
                    </a:lnT>
                    <a:lnB w="12700" cap="flat" cmpd="sng">
                      <a:solidFill>
                        <a:srgbClr val="E7FBFF"/>
                      </a:solidFill>
                      <a:prstDash val="solid"/>
                      <a:round/>
                      <a:headEnd type="none" w="sm" len="sm"/>
                      <a:tailEnd type="none" w="sm" len="sm"/>
                    </a:lnB>
                    <a:solidFill>
                      <a:srgbClr val="009DBC"/>
                    </a:solidFill>
                  </a:tcPr>
                </a:tc>
                <a:tc>
                  <a:txBody>
                    <a:bodyPr/>
                    <a:lstStyle/>
                    <a:p>
                      <a:pPr marL="0" marR="0" lvl="0" indent="0" algn="ctr" rtl="0">
                        <a:lnSpc>
                          <a:spcPct val="100000"/>
                        </a:lnSpc>
                        <a:spcBef>
                          <a:spcPts val="0"/>
                        </a:spcBef>
                        <a:spcAft>
                          <a:spcPts val="0"/>
                        </a:spcAft>
                        <a:buClr>
                          <a:schemeClr val="lt1"/>
                        </a:buClr>
                        <a:buSzPts val="1000"/>
                        <a:buFont typeface="Calibri"/>
                        <a:buNone/>
                      </a:pPr>
                      <a:r>
                        <a:rPr lang="en-GB" sz="1000" b="1" u="none" strike="noStrike" cap="none">
                          <a:solidFill>
                            <a:schemeClr val="lt1"/>
                          </a:solidFill>
                        </a:rPr>
                        <a:t>Spring 2</a:t>
                      </a:r>
                      <a:endParaRPr sz="1400" u="none" strike="noStrike" cap="none"/>
                    </a:p>
                  </a:txBody>
                  <a:tcPr marL="91450" marR="91450" marT="45725" marB="45725" anchor="ctr">
                    <a:lnL w="12700" cap="flat" cmpd="sng">
                      <a:solidFill>
                        <a:srgbClr val="E7FBFF"/>
                      </a:solidFill>
                      <a:prstDash val="solid"/>
                      <a:round/>
                      <a:headEnd type="none" w="sm" len="sm"/>
                      <a:tailEnd type="none" w="sm" len="sm"/>
                    </a:lnL>
                    <a:lnR w="12700" cap="flat" cmpd="sng">
                      <a:solidFill>
                        <a:srgbClr val="E7FBFF"/>
                      </a:solidFill>
                      <a:prstDash val="solid"/>
                      <a:round/>
                      <a:headEnd type="none" w="sm" len="sm"/>
                      <a:tailEnd type="none" w="sm" len="sm"/>
                    </a:lnR>
                    <a:lnT w="12700" cap="flat" cmpd="sng">
                      <a:solidFill>
                        <a:srgbClr val="E7FBFF"/>
                      </a:solidFill>
                      <a:prstDash val="solid"/>
                      <a:round/>
                      <a:headEnd type="none" w="sm" len="sm"/>
                      <a:tailEnd type="none" w="sm" len="sm"/>
                    </a:lnT>
                    <a:lnB w="12700" cap="flat" cmpd="sng">
                      <a:solidFill>
                        <a:srgbClr val="E7FBFF"/>
                      </a:solidFill>
                      <a:prstDash val="solid"/>
                      <a:round/>
                      <a:headEnd type="none" w="sm" len="sm"/>
                      <a:tailEnd type="none" w="sm" len="sm"/>
                    </a:lnB>
                    <a:solidFill>
                      <a:srgbClr val="009DB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Summer 1</a:t>
                      </a:r>
                      <a:endParaRPr sz="1400" u="none" strike="noStrike" cap="none"/>
                    </a:p>
                  </a:txBody>
                  <a:tcPr marL="91450" marR="91450" marT="45725" marB="45725" anchor="ctr">
                    <a:lnL w="12700" cap="flat" cmpd="sng">
                      <a:solidFill>
                        <a:srgbClr val="E7FBFF"/>
                      </a:solidFill>
                      <a:prstDash val="solid"/>
                      <a:round/>
                      <a:headEnd type="none" w="sm" len="sm"/>
                      <a:tailEnd type="none" w="sm" len="sm"/>
                    </a:lnL>
                    <a:lnR w="12700" cap="flat" cmpd="sng">
                      <a:solidFill>
                        <a:srgbClr val="E7FBFF"/>
                      </a:solidFill>
                      <a:prstDash val="solid"/>
                      <a:round/>
                      <a:headEnd type="none" w="sm" len="sm"/>
                      <a:tailEnd type="none" w="sm" len="sm"/>
                    </a:lnR>
                    <a:lnT w="12700" cap="flat" cmpd="sng">
                      <a:solidFill>
                        <a:srgbClr val="E7FBFF"/>
                      </a:solidFill>
                      <a:prstDash val="solid"/>
                      <a:round/>
                      <a:headEnd type="none" w="sm" len="sm"/>
                      <a:tailEnd type="none" w="sm" len="sm"/>
                    </a:lnT>
                    <a:lnB w="12700" cap="flat" cmpd="sng">
                      <a:solidFill>
                        <a:srgbClr val="E7FBFF"/>
                      </a:solidFill>
                      <a:prstDash val="solid"/>
                      <a:round/>
                      <a:headEnd type="none" w="sm" len="sm"/>
                      <a:tailEnd type="none" w="sm" len="sm"/>
                    </a:lnB>
                    <a:solidFill>
                      <a:srgbClr val="009DBC"/>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Summer 2</a:t>
                      </a:r>
                      <a:endParaRPr sz="1400" u="none" strike="noStrike" cap="none"/>
                    </a:p>
                  </a:txBody>
                  <a:tcPr marL="91450" marR="91450" marT="45725" marB="45725" anchor="ctr">
                    <a:lnL w="12700" cap="flat" cmpd="sng">
                      <a:solidFill>
                        <a:srgbClr val="E7FBFF"/>
                      </a:solidFill>
                      <a:prstDash val="solid"/>
                      <a:round/>
                      <a:headEnd type="none" w="sm" len="sm"/>
                      <a:tailEnd type="none" w="sm" len="sm"/>
                    </a:lnL>
                    <a:lnR w="12700" cap="flat" cmpd="sng">
                      <a:solidFill>
                        <a:srgbClr val="E7FBFF"/>
                      </a:solidFill>
                      <a:prstDash val="solid"/>
                      <a:round/>
                      <a:headEnd type="none" w="sm" len="sm"/>
                      <a:tailEnd type="none" w="sm" len="sm"/>
                    </a:lnR>
                    <a:lnT w="12700" cap="flat" cmpd="sng">
                      <a:solidFill>
                        <a:srgbClr val="E7FBFF"/>
                      </a:solidFill>
                      <a:prstDash val="solid"/>
                      <a:round/>
                      <a:headEnd type="none" w="sm" len="sm"/>
                      <a:tailEnd type="none" w="sm" len="sm"/>
                    </a:lnT>
                    <a:lnB w="12700" cap="flat" cmpd="sng">
                      <a:solidFill>
                        <a:srgbClr val="E7FBFF"/>
                      </a:solidFill>
                      <a:prstDash val="solid"/>
                      <a:round/>
                      <a:headEnd type="none" w="sm" len="sm"/>
                      <a:tailEnd type="none" w="sm" len="sm"/>
                    </a:lnB>
                    <a:solidFill>
                      <a:srgbClr val="009DBC"/>
                    </a:solidFill>
                  </a:tcPr>
                </a:tc>
                <a:extLst>
                  <a:ext uri="{0D108BD9-81ED-4DB2-BD59-A6C34878D82A}">
                    <a16:rowId xmlns:a16="http://schemas.microsoft.com/office/drawing/2014/main" val="10000"/>
                  </a:ext>
                </a:extLst>
              </a:tr>
            </a:tbl>
          </a:graphicData>
        </a:graphic>
      </p:graphicFrame>
      <p:sp>
        <p:nvSpPr>
          <p:cNvPr id="92" name="Google Shape;92;p13"/>
          <p:cNvSpPr txBox="1"/>
          <p:nvPr/>
        </p:nvSpPr>
        <p:spPr>
          <a:xfrm>
            <a:off x="7986196" y="193385"/>
            <a:ext cx="1633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9DBC"/>
            </a:gs>
            <a:gs pos="15000">
              <a:srgbClr val="009DBC"/>
            </a:gs>
            <a:gs pos="84000">
              <a:srgbClr val="9BEEFF"/>
            </a:gs>
            <a:gs pos="100000">
              <a:srgbClr val="9BEEFF"/>
            </a:gs>
          </a:gsLst>
          <a:lin ang="5400000" scaled="0"/>
        </a:gradFill>
        <a:effectLst/>
      </p:bgPr>
    </p:bg>
    <p:spTree>
      <p:nvGrpSpPr>
        <p:cNvPr id="1" name="Shape 96"/>
        <p:cNvGrpSpPr/>
        <p:nvPr/>
      </p:nvGrpSpPr>
      <p:grpSpPr>
        <a:xfrm>
          <a:off x="0" y="0"/>
          <a:ext cx="0" cy="0"/>
          <a:chOff x="0" y="0"/>
          <a:chExt cx="0" cy="0"/>
        </a:xfrm>
      </p:grpSpPr>
      <p:graphicFrame>
        <p:nvGraphicFramePr>
          <p:cNvPr id="97" name="Google Shape;97;p14"/>
          <p:cNvGraphicFramePr/>
          <p:nvPr/>
        </p:nvGraphicFramePr>
        <p:xfrm>
          <a:off x="295416" y="3464474"/>
          <a:ext cx="3000000" cy="3000000"/>
        </p:xfrm>
        <a:graphic>
          <a:graphicData uri="http://schemas.openxmlformats.org/drawingml/2006/table">
            <a:tbl>
              <a:tblPr firstRow="1" bandRow="1">
                <a:noFill/>
                <a:tableStyleId>{62EE7CA0-120E-48FC-8997-E5D34D396732}</a:tableStyleId>
              </a:tblPr>
              <a:tblGrid>
                <a:gridCol w="382875">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307900">
                  <a:extLst>
                    <a:ext uri="{9D8B030D-6E8A-4147-A177-3AD203B41FA5}">
                      <a16:colId xmlns:a16="http://schemas.microsoft.com/office/drawing/2014/main" val="20002"/>
                    </a:ext>
                  </a:extLst>
                </a:gridCol>
                <a:gridCol w="1307900">
                  <a:extLst>
                    <a:ext uri="{9D8B030D-6E8A-4147-A177-3AD203B41FA5}">
                      <a16:colId xmlns:a16="http://schemas.microsoft.com/office/drawing/2014/main" val="20003"/>
                    </a:ext>
                  </a:extLst>
                </a:gridCol>
                <a:gridCol w="1307900">
                  <a:extLst>
                    <a:ext uri="{9D8B030D-6E8A-4147-A177-3AD203B41FA5}">
                      <a16:colId xmlns:a16="http://schemas.microsoft.com/office/drawing/2014/main" val="20004"/>
                    </a:ext>
                  </a:extLst>
                </a:gridCol>
                <a:gridCol w="13079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370850">
                <a:tc rowSpan="3">
                  <a:txBody>
                    <a:bodyPr/>
                    <a:lstStyle/>
                    <a:p>
                      <a:pPr marL="0" lvl="0" indent="0" algn="ctr" rtl="0">
                        <a:spcBef>
                          <a:spcPts val="0"/>
                        </a:spcBef>
                        <a:spcAft>
                          <a:spcPts val="0"/>
                        </a:spcAft>
                        <a:buClr>
                          <a:schemeClr val="dk1"/>
                        </a:buClr>
                        <a:buSzPts val="1100"/>
                        <a:buFont typeface="Arial"/>
                        <a:buNone/>
                      </a:pPr>
                      <a:r>
                        <a:rPr lang="en-GB" b="1">
                          <a:solidFill>
                            <a:schemeClr val="lt1"/>
                          </a:solidFill>
                        </a:rPr>
                        <a:t>Y</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e</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a</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r </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1</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1</a:t>
                      </a:r>
                      <a:endParaRPr b="1">
                        <a:solidFill>
                          <a:schemeClr val="lt1"/>
                        </a:solidFill>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1C425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1C4254"/>
                          </a:solidFill>
                        </a:rPr>
                        <a:t>Prior Knowledge &amp; Skills </a:t>
                      </a:r>
                      <a:r>
                        <a:rPr lang="en-GB" sz="1000" b="0" u="none" strike="noStrike" cap="none">
                          <a:solidFill>
                            <a:srgbClr val="1C4254"/>
                          </a:solidFill>
                        </a:rPr>
                        <a:t>from Year 10</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English Literature:</a:t>
                      </a:r>
                      <a:endParaRPr sz="1000" b="1">
                        <a:solidFill>
                          <a:srgbClr val="262626"/>
                        </a:solidFill>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888888"/>
                          </a:solidFill>
                        </a:rPr>
                        <a:t>Paper 2: poetry</a:t>
                      </a:r>
                      <a:endParaRPr sz="1000">
                        <a:solidFill>
                          <a:srgbClr val="888888"/>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spcBef>
                          <a:spcPts val="0"/>
                        </a:spcBef>
                        <a:spcAft>
                          <a:spcPts val="0"/>
                        </a:spcAft>
                        <a:buClr>
                          <a:schemeClr val="dk1"/>
                        </a:buClr>
                        <a:buSzPts val="1000"/>
                        <a:buFont typeface="Arial"/>
                        <a:buNone/>
                      </a:pPr>
                      <a:r>
                        <a:rPr lang="en-GB" sz="1000" b="1">
                          <a:solidFill>
                            <a:srgbClr val="262626"/>
                          </a:solidFill>
                        </a:rPr>
                        <a:t>English Literature:</a:t>
                      </a:r>
                      <a:endParaRPr sz="1000" b="1">
                        <a:solidFill>
                          <a:srgbClr val="262626"/>
                        </a:solidFill>
                      </a:endParaRPr>
                    </a:p>
                    <a:p>
                      <a:pPr marL="0" lvl="0" indent="0" algn="l" rtl="0">
                        <a:spcBef>
                          <a:spcPts val="0"/>
                        </a:spcBef>
                        <a:spcAft>
                          <a:spcPts val="0"/>
                        </a:spcAft>
                        <a:buClr>
                          <a:schemeClr val="dk1"/>
                        </a:buClr>
                        <a:buSzPts val="1000"/>
                        <a:buFont typeface="Arial"/>
                        <a:buNone/>
                      </a:pPr>
                      <a:r>
                        <a:rPr lang="en-GB" sz="1000">
                          <a:solidFill>
                            <a:srgbClr val="7F7F7F"/>
                          </a:solidFill>
                        </a:rPr>
                        <a:t>Paper 2: An Inspector Calls</a:t>
                      </a:r>
                      <a:endParaRPr sz="1000">
                        <a:solidFill>
                          <a:srgbClr val="7F7F7F"/>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spcBef>
                          <a:spcPts val="0"/>
                        </a:spcBef>
                        <a:spcAft>
                          <a:spcPts val="0"/>
                        </a:spcAft>
                        <a:buClr>
                          <a:schemeClr val="dk1"/>
                        </a:buClr>
                        <a:buSzPts val="1000"/>
                        <a:buFont typeface="Arial"/>
                        <a:buNone/>
                      </a:pPr>
                      <a:r>
                        <a:rPr lang="en-GB" sz="1000" b="1">
                          <a:solidFill>
                            <a:srgbClr val="262626"/>
                          </a:solidFill>
                        </a:rPr>
                        <a:t>English Language</a:t>
                      </a:r>
                      <a:endParaRPr sz="1000" b="1">
                        <a:solidFill>
                          <a:srgbClr val="262626"/>
                        </a:solidFill>
                      </a:endParaRPr>
                    </a:p>
                    <a:p>
                      <a:pPr marL="0" lvl="0" indent="0" algn="l" rtl="0">
                        <a:spcBef>
                          <a:spcPts val="0"/>
                        </a:spcBef>
                        <a:spcAft>
                          <a:spcPts val="0"/>
                        </a:spcAft>
                        <a:buClr>
                          <a:schemeClr val="dk1"/>
                        </a:buClr>
                        <a:buSzPts val="1000"/>
                        <a:buFont typeface="Arial"/>
                        <a:buNone/>
                      </a:pPr>
                      <a:r>
                        <a:rPr lang="en-GB" sz="1000">
                          <a:solidFill>
                            <a:srgbClr val="7F7F7F"/>
                          </a:solidFill>
                        </a:rPr>
                        <a:t>Paper 1</a:t>
                      </a:r>
                      <a:r>
                        <a:rPr lang="en-GB" sz="1000" b="1">
                          <a:solidFill>
                            <a:srgbClr val="7F7F7F"/>
                          </a:solidFill>
                        </a:rPr>
                        <a:t> </a:t>
                      </a:r>
                      <a:endParaRPr sz="1000" b="1">
                        <a:solidFill>
                          <a:srgbClr val="7F7F7F"/>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spcBef>
                          <a:spcPts val="0"/>
                        </a:spcBef>
                        <a:spcAft>
                          <a:spcPts val="0"/>
                        </a:spcAft>
                        <a:buClr>
                          <a:schemeClr val="dk1"/>
                        </a:buClr>
                        <a:buSzPts val="1000"/>
                        <a:buFont typeface="Arial"/>
                        <a:buNone/>
                      </a:pPr>
                      <a:r>
                        <a:rPr lang="en-GB" sz="1000" b="1">
                          <a:solidFill>
                            <a:srgbClr val="262626"/>
                          </a:solidFill>
                        </a:rPr>
                        <a:t>English Language</a:t>
                      </a:r>
                      <a:endParaRPr sz="1000" b="1">
                        <a:solidFill>
                          <a:srgbClr val="262626"/>
                        </a:solidFill>
                      </a:endParaRPr>
                    </a:p>
                    <a:p>
                      <a:pPr marL="0" marR="0" lvl="0" indent="0" algn="l" rtl="0">
                        <a:lnSpc>
                          <a:spcPct val="100000"/>
                        </a:lnSpc>
                        <a:spcBef>
                          <a:spcPts val="0"/>
                        </a:spcBef>
                        <a:spcAft>
                          <a:spcPts val="0"/>
                        </a:spcAft>
                        <a:buClr>
                          <a:srgbClr val="000000"/>
                        </a:buClr>
                        <a:buSzPts val="1000"/>
                        <a:buFont typeface="Arial"/>
                        <a:buNone/>
                      </a:pPr>
                      <a:r>
                        <a:rPr lang="en-GB" sz="1000" b="1">
                          <a:solidFill>
                            <a:srgbClr val="7F7F7F"/>
                          </a:solidFill>
                        </a:rPr>
                        <a:t>Paper 2</a:t>
                      </a:r>
                      <a:endParaRPr sz="1400" u="none" strike="noStrike" cap="none">
                        <a:solidFill>
                          <a:srgbClr val="7F7F7F"/>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spcBef>
                          <a:spcPts val="0"/>
                        </a:spcBef>
                        <a:spcAft>
                          <a:spcPts val="0"/>
                        </a:spcAft>
                        <a:buClr>
                          <a:schemeClr val="dk1"/>
                        </a:buClr>
                        <a:buSzPts val="1000"/>
                        <a:buFont typeface="Arial"/>
                        <a:buNone/>
                      </a:pPr>
                      <a:r>
                        <a:rPr lang="en-GB" sz="1000" b="1">
                          <a:solidFill>
                            <a:srgbClr val="262626"/>
                          </a:solidFill>
                        </a:rPr>
                        <a:t>Revision</a:t>
                      </a:r>
                      <a:endParaRPr sz="1000" b="1">
                        <a:solidFill>
                          <a:srgbClr val="262626"/>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327325">
                <a:tc vMerge="1">
                  <a:txBody>
                    <a:bodyPr/>
                    <a:lstStyle/>
                    <a:p>
                      <a:endParaRPr lang="en-US"/>
                    </a:p>
                  </a:txBody>
                  <a:tcPr/>
                </a:tc>
                <a:tc rowSpan="2">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1C4254"/>
                          </a:solidFill>
                        </a:rPr>
                        <a:t>Students have covered the whole syllabus by this time. Students will have the skills of analysis from Literature and knowledge of how language and structure create meaning in fiction texts.</a:t>
                      </a:r>
                      <a:endParaRPr sz="800">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595959"/>
                          </a:solidFill>
                          <a:highlight>
                            <a:schemeClr val="lt1"/>
                          </a:highlight>
                        </a:rPr>
                        <a:t>Revision of poems studied in year 9</a:t>
                      </a:r>
                      <a:endParaRPr sz="900">
                        <a:solidFill>
                          <a:srgbClr val="595959"/>
                        </a:solidFill>
                        <a:highlight>
                          <a:schemeClr val="lt1"/>
                        </a:highlight>
                      </a:endParaRPr>
                    </a:p>
                    <a:p>
                      <a:pPr marL="0" lvl="0" indent="0" algn="l" rtl="0">
                        <a:lnSpc>
                          <a:spcPct val="115000"/>
                        </a:lnSpc>
                        <a:spcBef>
                          <a:spcPts val="0"/>
                        </a:spcBef>
                        <a:spcAft>
                          <a:spcPts val="1200"/>
                        </a:spcAft>
                        <a:buNone/>
                      </a:pPr>
                      <a:endParaRPr sz="800" b="1">
                        <a:solidFill>
                          <a:srgbClr val="595959"/>
                        </a:solidFill>
                        <a:highlight>
                          <a:srgbClr val="FFF2CC"/>
                        </a:highlight>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595959"/>
                          </a:solidFill>
                        </a:rPr>
                        <a:t>Revision of this 20th Century play studied in year 9</a:t>
                      </a:r>
                      <a:endParaRPr sz="800">
                        <a:solidFill>
                          <a:srgbClr val="595959"/>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595959"/>
                        </a:solidFill>
                      </a:endParaRPr>
                    </a:p>
                    <a:p>
                      <a:pPr marL="0" marR="0" lvl="0" indent="0" algn="l" rtl="0">
                        <a:lnSpc>
                          <a:spcPct val="100000"/>
                        </a:lnSpc>
                        <a:spcBef>
                          <a:spcPts val="0"/>
                        </a:spcBef>
                        <a:spcAft>
                          <a:spcPts val="0"/>
                        </a:spcAft>
                        <a:buClr>
                          <a:srgbClr val="000000"/>
                        </a:buClr>
                        <a:buSzPts val="800"/>
                        <a:buFont typeface="Arial"/>
                        <a:buNone/>
                      </a:pPr>
                      <a:endParaRPr sz="800">
                        <a:solidFill>
                          <a:srgbClr val="595959"/>
                        </a:solidFill>
                      </a:endParaRPr>
                    </a:p>
                    <a:p>
                      <a:pPr marL="0" lvl="0" indent="0" algn="l" rtl="0">
                        <a:spcBef>
                          <a:spcPts val="0"/>
                        </a:spcBef>
                        <a:spcAft>
                          <a:spcPts val="0"/>
                        </a:spcAft>
                        <a:buClr>
                          <a:schemeClr val="dk1"/>
                        </a:buClr>
                        <a:buSzPts val="800"/>
                        <a:buFont typeface="Arial"/>
                        <a:buNone/>
                      </a:pPr>
                      <a:endParaRPr sz="900" b="1">
                        <a:solidFill>
                          <a:srgbClr val="595959"/>
                        </a:solidFill>
                        <a:highlight>
                          <a:srgbClr val="FFF2CC"/>
                        </a:highlight>
                      </a:endParaRPr>
                    </a:p>
                    <a:p>
                      <a:pPr marL="0" lvl="0" indent="0" algn="l" rtl="0">
                        <a:lnSpc>
                          <a:spcPct val="115000"/>
                        </a:lnSpc>
                        <a:spcBef>
                          <a:spcPts val="0"/>
                        </a:spcBef>
                        <a:spcAft>
                          <a:spcPts val="1200"/>
                        </a:spcAft>
                        <a:buClr>
                          <a:schemeClr val="dk1"/>
                        </a:buClr>
                        <a:buSzPts val="1100"/>
                        <a:buFont typeface="Arial"/>
                        <a:buNone/>
                      </a:pP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rgbClr val="595959"/>
                        </a:buClr>
                        <a:buSzPts val="800"/>
                        <a:buFont typeface="Calibri"/>
                        <a:buNone/>
                      </a:pPr>
                      <a:r>
                        <a:rPr lang="en-GB" sz="800">
                          <a:solidFill>
                            <a:srgbClr val="595959"/>
                          </a:solidFill>
                        </a:rPr>
                        <a:t>Revision of this paper studied in year 10</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rgbClr val="595959"/>
                        </a:buClr>
                        <a:buSzPts val="800"/>
                        <a:buFont typeface="Calibri"/>
                        <a:buNone/>
                      </a:pPr>
                      <a:r>
                        <a:rPr lang="en-GB" sz="800">
                          <a:solidFill>
                            <a:srgbClr val="595959"/>
                          </a:solidFill>
                        </a:rPr>
                        <a:t>Revision of this paper studied in year 10</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595959"/>
                          </a:solidFill>
                        </a:rPr>
                        <a:t>Final revision</a:t>
                      </a:r>
                      <a:endParaRPr sz="800"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Pathways </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lt1"/>
                          </a:solidFill>
                        </a:rPr>
                        <a:t>Afterwards </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36D21"/>
                    </a:solidFill>
                  </a:tcPr>
                </a:tc>
                <a:extLst>
                  <a:ext uri="{0D108BD9-81ED-4DB2-BD59-A6C34878D82A}">
                    <a16:rowId xmlns:a16="http://schemas.microsoft.com/office/drawing/2014/main" val="10001"/>
                  </a:ext>
                </a:extLst>
              </a:tr>
              <a:tr h="1375950">
                <a:tc vMerge="1">
                  <a:txBody>
                    <a:bodyPr/>
                    <a:lstStyle/>
                    <a:p>
                      <a:endParaRPr lang="en-US"/>
                    </a:p>
                  </a:txBody>
                  <a:tcPr/>
                </a:tc>
                <a:tc vMerge="1">
                  <a:txBody>
                    <a:bodyPr/>
                    <a:lstStyle/>
                    <a:p>
                      <a:endParaRPr lang="en-US"/>
                    </a:p>
                  </a:txBody>
                  <a:tcPr/>
                </a:tc>
                <a:tc gridSpan="5">
                  <a:txBody>
                    <a:bodyPr/>
                    <a:lstStyle/>
                    <a:p>
                      <a:pPr marL="0" lvl="0" indent="0" algn="l" rtl="0">
                        <a:spcBef>
                          <a:spcPts val="0"/>
                        </a:spcBef>
                        <a:spcAft>
                          <a:spcPts val="0"/>
                        </a:spcAft>
                        <a:buNone/>
                      </a:pPr>
                      <a:r>
                        <a:rPr lang="en-GB" sz="900" b="1"/>
                        <a:t>Assessment Objectives:</a:t>
                      </a:r>
                      <a:r>
                        <a:rPr lang="en-GB" b="1"/>
                        <a:t> </a:t>
                      </a:r>
                      <a:endParaRPr b="1"/>
                    </a:p>
                    <a:p>
                      <a:pPr marL="0" lvl="0" indent="0" algn="l" rtl="0">
                        <a:spcBef>
                          <a:spcPts val="0"/>
                        </a:spcBef>
                        <a:spcAft>
                          <a:spcPts val="0"/>
                        </a:spcAft>
                        <a:buNone/>
                      </a:pPr>
                      <a:r>
                        <a:rPr lang="en-GB" sz="900">
                          <a:solidFill>
                            <a:srgbClr val="4B4B4B"/>
                          </a:solidFill>
                          <a:highlight>
                            <a:schemeClr val="lt1"/>
                          </a:highlight>
                        </a:rPr>
                        <a:t>AO1:identify and interpret explicit and implicit information and ideas, select and synthesise evidence from different texts. </a:t>
                      </a:r>
                      <a:endParaRPr sz="900">
                        <a:solidFill>
                          <a:srgbClr val="4B4B4B"/>
                        </a:solidFill>
                        <a:highlight>
                          <a:schemeClr val="lt1"/>
                        </a:highlight>
                      </a:endParaRPr>
                    </a:p>
                    <a:p>
                      <a:pPr marL="0" lvl="0" indent="0" algn="l" rtl="0">
                        <a:spcBef>
                          <a:spcPts val="0"/>
                        </a:spcBef>
                        <a:spcAft>
                          <a:spcPts val="0"/>
                        </a:spcAft>
                        <a:buNone/>
                      </a:pPr>
                      <a:r>
                        <a:rPr lang="en-GB" sz="900">
                          <a:solidFill>
                            <a:srgbClr val="4B4B4B"/>
                          </a:solidFill>
                          <a:highlight>
                            <a:schemeClr val="lt1"/>
                          </a:highlight>
                        </a:rPr>
                        <a:t>AO2: Explain, comment on and analyse how writers use language and structure to achieve effects and influence readers, using relevant subject terminology to support their views </a:t>
                      </a:r>
                      <a:endParaRPr sz="900">
                        <a:solidFill>
                          <a:srgbClr val="4B4B4B"/>
                        </a:solidFill>
                        <a:highlight>
                          <a:schemeClr val="lt1"/>
                        </a:highlight>
                      </a:endParaRPr>
                    </a:p>
                    <a:p>
                      <a:pPr marL="0" lvl="0" indent="0" algn="l" rtl="0">
                        <a:spcBef>
                          <a:spcPts val="0"/>
                        </a:spcBef>
                        <a:spcAft>
                          <a:spcPts val="0"/>
                        </a:spcAft>
                        <a:buNone/>
                      </a:pPr>
                      <a:r>
                        <a:rPr lang="en-GB" sz="900">
                          <a:solidFill>
                            <a:srgbClr val="4B4B4B"/>
                          </a:solidFill>
                          <a:highlight>
                            <a:schemeClr val="lt1"/>
                          </a:highlight>
                        </a:rPr>
                        <a:t>AO4: Evaluate texts critically and support this with appropriate textual references </a:t>
                      </a:r>
                      <a:endParaRPr sz="900">
                        <a:solidFill>
                          <a:srgbClr val="4B4B4B"/>
                        </a:solidFill>
                        <a:highlight>
                          <a:schemeClr val="lt1"/>
                        </a:highlight>
                      </a:endParaRPr>
                    </a:p>
                    <a:p>
                      <a:pPr marL="0" lvl="0" indent="0" algn="l" rtl="0">
                        <a:spcBef>
                          <a:spcPts val="0"/>
                        </a:spcBef>
                        <a:spcAft>
                          <a:spcPts val="0"/>
                        </a:spcAft>
                        <a:buNone/>
                      </a:pPr>
                      <a:r>
                        <a:rPr lang="en-GB" sz="900">
                          <a:solidFill>
                            <a:srgbClr val="4B4B4B"/>
                          </a:solidFill>
                          <a:highlight>
                            <a:schemeClr val="lt1"/>
                          </a:highlight>
                        </a:rPr>
                        <a:t>AO5: Communicate clearly, effectively and imaginatively, selecting and adapting tone, style and register for different forms, purposes and audiences. Organise information and ideas, using structural and grammatical features to support coherence and cohesion of texts </a:t>
                      </a:r>
                      <a:endParaRPr sz="900">
                        <a:solidFill>
                          <a:srgbClr val="4B4B4B"/>
                        </a:solidFill>
                        <a:highlight>
                          <a:schemeClr val="lt1"/>
                        </a:highlight>
                      </a:endParaRPr>
                    </a:p>
                    <a:p>
                      <a:pPr marL="0" lvl="0" indent="0" algn="l" rtl="0">
                        <a:spcBef>
                          <a:spcPts val="0"/>
                        </a:spcBef>
                        <a:spcAft>
                          <a:spcPts val="0"/>
                        </a:spcAft>
                        <a:buNone/>
                      </a:pPr>
                      <a:r>
                        <a:rPr lang="en-GB" sz="900">
                          <a:solidFill>
                            <a:srgbClr val="4B4B4B"/>
                          </a:solidFill>
                          <a:highlight>
                            <a:schemeClr val="lt1"/>
                          </a:highlight>
                        </a:rPr>
                        <a:t>AO6:  use a range of vocabulary and sentence structures for clarity, purpose and effect, with accurate spelling and punctuation. </a:t>
                      </a:r>
                      <a:endParaRPr sz="800" b="1">
                        <a:solidFill>
                          <a:srgbClr val="595959"/>
                        </a:solidFill>
                        <a:highlight>
                          <a:srgbClr val="FFF2CC"/>
                        </a:highlight>
                      </a:endParaRPr>
                    </a:p>
                    <a:p>
                      <a:pPr marL="0" lvl="0" indent="0" algn="l" rtl="0">
                        <a:spcBef>
                          <a:spcPts val="0"/>
                        </a:spcBef>
                        <a:spcAft>
                          <a:spcPts val="0"/>
                        </a:spcAft>
                        <a:buNone/>
                      </a:pPr>
                      <a:endParaRPr b="1"/>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rtl="0">
                        <a:lnSpc>
                          <a:spcPct val="100000"/>
                        </a:lnSpc>
                        <a:spcBef>
                          <a:spcPts val="0"/>
                        </a:spcBef>
                        <a:spcAft>
                          <a:spcPts val="0"/>
                        </a:spcAft>
                        <a:buClr>
                          <a:srgbClr val="595959"/>
                        </a:buClr>
                        <a:buSzPts val="800"/>
                        <a:buFont typeface="Arial"/>
                        <a:buChar char="•"/>
                      </a:pPr>
                      <a:endParaRPr sz="1400" u="none" strike="noStrike" cap="none"/>
                    </a:p>
                    <a:p>
                      <a:pPr marL="171450" marR="0" lvl="0" indent="-120650" algn="l" rtl="0">
                        <a:lnSpc>
                          <a:spcPct val="100000"/>
                        </a:lnSpc>
                        <a:spcBef>
                          <a:spcPts val="200"/>
                        </a:spcBef>
                        <a:spcAft>
                          <a:spcPts val="0"/>
                        </a:spcAft>
                        <a:buClr>
                          <a:schemeClr val="dk1"/>
                        </a:buClr>
                        <a:buSzPts val="800"/>
                        <a:buFont typeface="Arial"/>
                        <a:buNone/>
                      </a:pPr>
                      <a:endParaRPr sz="800" b="0"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98" name="Google Shape;98;p14"/>
          <p:cNvGraphicFramePr/>
          <p:nvPr/>
        </p:nvGraphicFramePr>
        <p:xfrm>
          <a:off x="295391" y="350098"/>
          <a:ext cx="3000000" cy="3000000"/>
        </p:xfrm>
        <a:graphic>
          <a:graphicData uri="http://schemas.openxmlformats.org/drawingml/2006/table">
            <a:tbl>
              <a:tblPr firstRow="1" bandRow="1">
                <a:noFill/>
                <a:tableStyleId>{62EE7CA0-120E-48FC-8997-E5D34D396732}</a:tableStyleId>
              </a:tblPr>
              <a:tblGrid>
                <a:gridCol w="382900">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307900">
                  <a:extLst>
                    <a:ext uri="{9D8B030D-6E8A-4147-A177-3AD203B41FA5}">
                      <a16:colId xmlns:a16="http://schemas.microsoft.com/office/drawing/2014/main" val="20002"/>
                    </a:ext>
                  </a:extLst>
                </a:gridCol>
                <a:gridCol w="1307900">
                  <a:extLst>
                    <a:ext uri="{9D8B030D-6E8A-4147-A177-3AD203B41FA5}">
                      <a16:colId xmlns:a16="http://schemas.microsoft.com/office/drawing/2014/main" val="20003"/>
                    </a:ext>
                  </a:extLst>
                </a:gridCol>
                <a:gridCol w="1307900">
                  <a:extLst>
                    <a:ext uri="{9D8B030D-6E8A-4147-A177-3AD203B41FA5}">
                      <a16:colId xmlns:a16="http://schemas.microsoft.com/office/drawing/2014/main" val="20004"/>
                    </a:ext>
                  </a:extLst>
                </a:gridCol>
                <a:gridCol w="13079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586375">
                <a:tc rowSpan="3">
                  <a:txBody>
                    <a:bodyPr/>
                    <a:lstStyle/>
                    <a:p>
                      <a:pPr marL="0" lvl="0" indent="0" algn="ctr" rtl="0">
                        <a:spcBef>
                          <a:spcPts val="0"/>
                        </a:spcBef>
                        <a:spcAft>
                          <a:spcPts val="0"/>
                        </a:spcAft>
                        <a:buNone/>
                      </a:pPr>
                      <a:r>
                        <a:rPr lang="en-GB" b="1">
                          <a:solidFill>
                            <a:schemeClr val="lt1"/>
                          </a:solidFill>
                          <a:latin typeface="Calibri"/>
                          <a:ea typeface="Calibri"/>
                          <a:cs typeface="Calibri"/>
                          <a:sym typeface="Calibri"/>
                        </a:rPr>
                        <a:t>Y</a:t>
                      </a:r>
                      <a:endParaRPr b="1">
                        <a:solidFill>
                          <a:schemeClr val="lt1"/>
                        </a:solidFill>
                        <a:latin typeface="Calibri"/>
                        <a:ea typeface="Calibri"/>
                        <a:cs typeface="Calibri"/>
                        <a:sym typeface="Calibri"/>
                      </a:endParaRPr>
                    </a:p>
                    <a:p>
                      <a:pPr marL="0" lvl="0" indent="0" algn="ctr" rtl="0">
                        <a:spcBef>
                          <a:spcPts val="0"/>
                        </a:spcBef>
                        <a:spcAft>
                          <a:spcPts val="0"/>
                        </a:spcAft>
                        <a:buNone/>
                      </a:pPr>
                      <a:r>
                        <a:rPr lang="en-GB" b="1">
                          <a:solidFill>
                            <a:schemeClr val="lt1"/>
                          </a:solidFill>
                        </a:rPr>
                        <a:t>e</a:t>
                      </a:r>
                      <a:endParaRPr b="1">
                        <a:solidFill>
                          <a:schemeClr val="lt1"/>
                        </a:solidFill>
                        <a:latin typeface="Calibri"/>
                        <a:ea typeface="Calibri"/>
                        <a:cs typeface="Calibri"/>
                        <a:sym typeface="Calibri"/>
                      </a:endParaRPr>
                    </a:p>
                    <a:p>
                      <a:pPr marL="0" lvl="0" indent="0" algn="ctr" rtl="0">
                        <a:spcBef>
                          <a:spcPts val="0"/>
                        </a:spcBef>
                        <a:spcAft>
                          <a:spcPts val="0"/>
                        </a:spcAft>
                        <a:buNone/>
                      </a:pPr>
                      <a:r>
                        <a:rPr lang="en-GB" b="1">
                          <a:solidFill>
                            <a:schemeClr val="lt1"/>
                          </a:solidFill>
                        </a:rPr>
                        <a:t>a</a:t>
                      </a:r>
                      <a:endParaRPr b="1">
                        <a:solidFill>
                          <a:schemeClr val="lt1"/>
                        </a:solidFill>
                        <a:latin typeface="Calibri"/>
                        <a:ea typeface="Calibri"/>
                        <a:cs typeface="Calibri"/>
                        <a:sym typeface="Calibri"/>
                      </a:endParaRPr>
                    </a:p>
                    <a:p>
                      <a:pPr marL="0" lvl="0" indent="0" algn="ctr" rtl="0">
                        <a:spcBef>
                          <a:spcPts val="0"/>
                        </a:spcBef>
                        <a:spcAft>
                          <a:spcPts val="0"/>
                        </a:spcAft>
                        <a:buNone/>
                      </a:pPr>
                      <a:r>
                        <a:rPr lang="en-GB" b="1">
                          <a:solidFill>
                            <a:schemeClr val="lt1"/>
                          </a:solidFill>
                          <a:latin typeface="Calibri"/>
                          <a:ea typeface="Calibri"/>
                          <a:cs typeface="Calibri"/>
                          <a:sym typeface="Calibri"/>
                        </a:rPr>
                        <a:t>r </a:t>
                      </a:r>
                      <a:endParaRPr b="1">
                        <a:solidFill>
                          <a:schemeClr val="lt1"/>
                        </a:solidFill>
                        <a:latin typeface="Calibri"/>
                        <a:ea typeface="Calibri"/>
                        <a:cs typeface="Calibri"/>
                        <a:sym typeface="Calibri"/>
                      </a:endParaRPr>
                    </a:p>
                    <a:p>
                      <a:pPr marL="0" lvl="0" indent="0" algn="ctr" rtl="0">
                        <a:spcBef>
                          <a:spcPts val="0"/>
                        </a:spcBef>
                        <a:spcAft>
                          <a:spcPts val="0"/>
                        </a:spcAft>
                        <a:buNone/>
                      </a:pPr>
                      <a:r>
                        <a:rPr lang="en-GB" b="1">
                          <a:solidFill>
                            <a:schemeClr val="lt1"/>
                          </a:solidFill>
                          <a:latin typeface="Calibri"/>
                          <a:ea typeface="Calibri"/>
                          <a:cs typeface="Calibri"/>
                          <a:sym typeface="Calibri"/>
                        </a:rPr>
                        <a:t>1</a:t>
                      </a:r>
                      <a:endParaRPr b="1">
                        <a:solidFill>
                          <a:schemeClr val="lt1"/>
                        </a:solidFill>
                        <a:latin typeface="Calibri"/>
                        <a:ea typeface="Calibri"/>
                        <a:cs typeface="Calibri"/>
                        <a:sym typeface="Calibri"/>
                      </a:endParaRPr>
                    </a:p>
                    <a:p>
                      <a:pPr marL="0" lvl="0" indent="0" algn="ctr" rtl="0">
                        <a:spcBef>
                          <a:spcPts val="0"/>
                        </a:spcBef>
                        <a:spcAft>
                          <a:spcPts val="0"/>
                        </a:spcAft>
                        <a:buNone/>
                      </a:pPr>
                      <a:r>
                        <a:rPr lang="en-GB" b="1">
                          <a:solidFill>
                            <a:schemeClr val="lt1"/>
                          </a:solidFill>
                          <a:latin typeface="Calibri"/>
                          <a:ea typeface="Calibri"/>
                          <a:cs typeface="Calibri"/>
                          <a:sym typeface="Calibri"/>
                        </a:rPr>
                        <a:t>0</a:t>
                      </a:r>
                      <a:endParaRPr>
                        <a:solidFill>
                          <a:schemeClr val="dk1"/>
                        </a:solidFill>
                        <a:latin typeface="Calibri"/>
                        <a:ea typeface="Calibri"/>
                        <a:cs typeface="Calibri"/>
                        <a:sym typeface="Calibri"/>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1C425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1C4254"/>
                          </a:solidFill>
                        </a:rPr>
                        <a:t>Prior Knowledge &amp; Skills </a:t>
                      </a:r>
                      <a:r>
                        <a:rPr lang="en-GB" sz="1000" b="0" u="none" strike="noStrike" cap="none">
                          <a:solidFill>
                            <a:srgbClr val="1C4254"/>
                          </a:solidFill>
                        </a:rPr>
                        <a:t>from Year 9</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GCSE Literature:</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a:solidFill>
                            <a:srgbClr val="7F7F7F"/>
                          </a:solidFill>
                        </a:rPr>
                        <a:t>Paper 1: Macbeth</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GCSE Literature:</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a:solidFill>
                            <a:srgbClr val="7F7F7F"/>
                          </a:solidFill>
                        </a:rPr>
                        <a:t>Paper 1: Jekyll and Hyde</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GCSE Literature:</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a:solidFill>
                            <a:srgbClr val="7F7F7F"/>
                          </a:solidFill>
                        </a:rPr>
                        <a:t>Revision of paper 1</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GCSE Language:</a:t>
                      </a:r>
                      <a:r>
                        <a:rPr lang="en-GB" sz="1000" b="1" u="none" strike="noStrike" cap="none">
                          <a:solidFill>
                            <a:srgbClr val="262626"/>
                          </a:solidFill>
                        </a:rPr>
                        <a:t> </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a:solidFill>
                            <a:srgbClr val="7F7F7F"/>
                          </a:solidFill>
                        </a:rPr>
                        <a:t>Paper 1</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GCSE Language:</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a:solidFill>
                            <a:srgbClr val="7F7F7F"/>
                          </a:solidFill>
                        </a:rPr>
                        <a:t>Paper 2</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GCSE Language:</a:t>
                      </a:r>
                      <a:br>
                        <a:rPr lang="en-GB" sz="1000" b="1">
                          <a:solidFill>
                            <a:srgbClr val="262626"/>
                          </a:solidFill>
                        </a:rPr>
                      </a:br>
                      <a:r>
                        <a:rPr lang="en-GB" sz="1000">
                          <a:solidFill>
                            <a:srgbClr val="7F7F7F"/>
                          </a:solidFill>
                        </a:rPr>
                        <a:t>Speaking &amp; Listening</a:t>
                      </a:r>
                      <a:endParaRPr sz="1400" u="none" strike="noStrike" cap="none">
                        <a:solidFill>
                          <a:srgbClr val="7F7F7F"/>
                        </a:solidFill>
                      </a:endParaRPr>
                    </a:p>
                    <a:p>
                      <a:pPr marL="0" marR="0" lvl="0" indent="0" algn="l" rtl="0">
                        <a:lnSpc>
                          <a:spcPct val="100000"/>
                        </a:lnSpc>
                        <a:spcBef>
                          <a:spcPts val="0"/>
                        </a:spcBef>
                        <a:spcAft>
                          <a:spcPts val="0"/>
                        </a:spcAft>
                        <a:buClr>
                          <a:srgbClr val="000000"/>
                        </a:buClr>
                        <a:buSzPts val="1000"/>
                        <a:buFont typeface="Arial"/>
                        <a:buNone/>
                      </a:pP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198250">
                <a:tc vMerge="1">
                  <a:txBody>
                    <a:bodyPr/>
                    <a:lstStyle/>
                    <a:p>
                      <a:endParaRPr lang="en-US"/>
                    </a:p>
                  </a:txBody>
                  <a:tcPr/>
                </a:tc>
                <a:tc rowSpan="2">
                  <a:txBody>
                    <a:bodyPr/>
                    <a:lstStyle/>
                    <a:p>
                      <a:pPr marL="0" lvl="0" indent="0" algn="l" rtl="0">
                        <a:spcBef>
                          <a:spcPts val="0"/>
                        </a:spcBef>
                        <a:spcAft>
                          <a:spcPts val="0"/>
                        </a:spcAft>
                        <a:buNone/>
                      </a:pPr>
                      <a:r>
                        <a:rPr lang="en-GB" sz="800">
                          <a:solidFill>
                            <a:srgbClr val="1C4254"/>
                          </a:solidFill>
                        </a:rPr>
                        <a:t>Students</a:t>
                      </a:r>
                      <a:r>
                        <a:rPr lang="en-GB" sz="800">
                          <a:solidFill>
                            <a:srgbClr val="1C4254"/>
                          </a:solidFill>
                          <a:latin typeface="Calibri"/>
                          <a:ea typeface="Calibri"/>
                          <a:cs typeface="Calibri"/>
                          <a:sym typeface="Calibri"/>
                        </a:rPr>
                        <a:t> will have experience of tackling a 19th Century text as well as knowledge of 2 key texts and the understanding of the assessment objectives for GCSE Literature</a:t>
                      </a:r>
                      <a:endParaRPr>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800"/>
                        <a:buFont typeface="Arial"/>
                        <a:buNone/>
                      </a:pPr>
                      <a:r>
                        <a:rPr lang="en-GB" sz="800">
                          <a:solidFill>
                            <a:srgbClr val="595959"/>
                          </a:solidFill>
                        </a:rPr>
                        <a:t>Students read and study Shakespeare’s play looking at characters and themes in order to cover all Literature assessment objectives.</a:t>
                      </a:r>
                      <a:endParaRPr sz="800">
                        <a:solidFill>
                          <a:srgbClr val="595959"/>
                        </a:solidFill>
                      </a:endParaRPr>
                    </a:p>
                    <a:p>
                      <a:pPr marL="0" lvl="0" indent="0" algn="l" rtl="0">
                        <a:spcBef>
                          <a:spcPts val="0"/>
                        </a:spcBef>
                        <a:spcAft>
                          <a:spcPts val="0"/>
                        </a:spcAft>
                        <a:buClr>
                          <a:schemeClr val="dk1"/>
                        </a:buClr>
                        <a:buSzPts val="1100"/>
                        <a:buFont typeface="Arial"/>
                        <a:buNone/>
                      </a:pP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595959"/>
                        </a:buClr>
                        <a:buSzPts val="800"/>
                        <a:buFont typeface="Calibri"/>
                        <a:buNone/>
                      </a:pPr>
                      <a:r>
                        <a:rPr lang="en-GB" sz="800">
                          <a:solidFill>
                            <a:srgbClr val="595959"/>
                          </a:solidFill>
                        </a:rPr>
                        <a:t>Students read and study this 19th Century fiction looking at plot, character and themes. Assessment objectives remain the same:</a:t>
                      </a:r>
                      <a:endParaRPr sz="800">
                        <a:solidFill>
                          <a:srgbClr val="595959"/>
                        </a:solidFill>
                      </a:endParaRPr>
                    </a:p>
                    <a:p>
                      <a:pPr marL="0" lvl="0" indent="0" algn="l" rtl="0">
                        <a:spcBef>
                          <a:spcPts val="0"/>
                        </a:spcBef>
                        <a:spcAft>
                          <a:spcPts val="0"/>
                        </a:spcAft>
                        <a:buClr>
                          <a:schemeClr val="dk1"/>
                        </a:buClr>
                        <a:buSzPts val="1100"/>
                        <a:buFont typeface="Arial"/>
                        <a:buNone/>
                      </a:pP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595959"/>
                        </a:buClr>
                        <a:buSzPts val="800"/>
                        <a:buFont typeface="Calibri"/>
                        <a:buNone/>
                      </a:pPr>
                      <a:r>
                        <a:rPr lang="en-GB" sz="800">
                          <a:solidFill>
                            <a:srgbClr val="595959"/>
                          </a:solidFill>
                        </a:rPr>
                        <a:t>Students revise Macbeth and Jekyll and Hyde for mock exams. </a:t>
                      </a:r>
                      <a:endParaRPr sz="800">
                        <a:solidFill>
                          <a:srgbClr val="595959"/>
                        </a:solidFill>
                      </a:endParaRPr>
                    </a:p>
                    <a:p>
                      <a:pPr marL="0" lvl="0" indent="0" algn="l" rtl="0">
                        <a:spcBef>
                          <a:spcPts val="0"/>
                        </a:spcBef>
                        <a:spcAft>
                          <a:spcPts val="0"/>
                        </a:spcAft>
                        <a:buClr>
                          <a:schemeClr val="dk1"/>
                        </a:buClr>
                        <a:buSzPts val="1100"/>
                        <a:buFont typeface="Arial"/>
                        <a:buNone/>
                      </a:pP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rgbClr val="595959"/>
                        </a:buClr>
                        <a:buSzPts val="800"/>
                        <a:buFont typeface="Calibri"/>
                        <a:buNone/>
                      </a:pPr>
                      <a:r>
                        <a:rPr lang="en-GB" sz="800">
                          <a:solidFill>
                            <a:srgbClr val="595959"/>
                          </a:solidFill>
                        </a:rPr>
                        <a:t>Students are taught the demands of each of the questions on this GCSE paper and are taught explicit approaches to answering each question as they revise knowledge of authorial methods and their ability to use these in their own writing</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rgbClr val="595959"/>
                        </a:buClr>
                        <a:buSzPts val="800"/>
                        <a:buFont typeface="Calibri"/>
                        <a:buNone/>
                      </a:pPr>
                      <a:r>
                        <a:rPr lang="en-GB" sz="800">
                          <a:solidFill>
                            <a:srgbClr val="595959"/>
                          </a:solidFill>
                        </a:rPr>
                        <a:t>Students are taught the demands of each of the questions on this GCSE paper and are taught explicit approaches to answering each question as they revise knowledge of authorial methods and their ability to use these in their own writing</a:t>
                      </a:r>
                      <a:endParaRPr sz="800"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595959"/>
                          </a:solidFill>
                        </a:rPr>
                        <a:t>Students will prepare and deliver a talk on a topic of their choice for the spoken language certificate which is a compulsory part of GCSE English Language</a:t>
                      </a:r>
                      <a:endParaRPr sz="800"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83500">
                <a:tc vMerge="1">
                  <a:txBody>
                    <a:bodyPr/>
                    <a:lstStyle/>
                    <a:p>
                      <a:endParaRPr lang="en-US"/>
                    </a:p>
                  </a:txBody>
                  <a:tcPr/>
                </a:tc>
                <a:tc vMerge="1">
                  <a:txBody>
                    <a:bodyPr/>
                    <a:lstStyle/>
                    <a:p>
                      <a:endParaRPr lang="en-US"/>
                    </a:p>
                  </a:txBody>
                  <a:tcPr/>
                </a:tc>
                <a:tc gridSpan="5">
                  <a:txBody>
                    <a:bodyPr/>
                    <a:lstStyle/>
                    <a:p>
                      <a:pPr marL="0" lvl="0" indent="0" algn="l" rtl="0">
                        <a:spcBef>
                          <a:spcPts val="0"/>
                        </a:spcBef>
                        <a:spcAft>
                          <a:spcPts val="0"/>
                        </a:spcAft>
                        <a:buNone/>
                      </a:pPr>
                      <a:r>
                        <a:rPr lang="en-GB" sz="900" b="1"/>
                        <a:t>Literature Assessment Objectives:</a:t>
                      </a:r>
                      <a:endParaRPr sz="900" b="1"/>
                    </a:p>
                    <a:p>
                      <a:pPr marL="0" lvl="0" indent="0" algn="l" rtl="0">
                        <a:spcBef>
                          <a:spcPts val="0"/>
                        </a:spcBef>
                        <a:spcAft>
                          <a:spcPts val="0"/>
                        </a:spcAft>
                        <a:buClr>
                          <a:schemeClr val="dk1"/>
                        </a:buClr>
                        <a:buSzPts val="1100"/>
                        <a:buFont typeface="Arial"/>
                        <a:buNone/>
                      </a:pPr>
                      <a:r>
                        <a:rPr lang="en-GB" sz="800"/>
                        <a:t>AO1: understanding the text and finding textual references </a:t>
                      </a:r>
                      <a:endParaRPr sz="800"/>
                    </a:p>
                    <a:p>
                      <a:pPr marL="0" lvl="0" indent="0" algn="l" rtl="0">
                        <a:spcBef>
                          <a:spcPts val="0"/>
                        </a:spcBef>
                        <a:spcAft>
                          <a:spcPts val="0"/>
                        </a:spcAft>
                        <a:buClr>
                          <a:schemeClr val="dk1"/>
                        </a:buClr>
                        <a:buSzPts val="1100"/>
                        <a:buFont typeface="Arial"/>
                        <a:buNone/>
                      </a:pPr>
                      <a:r>
                        <a:rPr lang="en-GB" sz="800"/>
                        <a:t>AO2: analysing language, form and structure </a:t>
                      </a:r>
                      <a:endParaRPr sz="800"/>
                    </a:p>
                    <a:p>
                      <a:pPr marL="0" lvl="0" indent="0" algn="l" rtl="0">
                        <a:spcBef>
                          <a:spcPts val="0"/>
                        </a:spcBef>
                        <a:spcAft>
                          <a:spcPts val="0"/>
                        </a:spcAft>
                        <a:buClr>
                          <a:schemeClr val="dk1"/>
                        </a:buClr>
                        <a:buSzPts val="1100"/>
                        <a:buFont typeface="Arial"/>
                        <a:buNone/>
                      </a:pPr>
                      <a:r>
                        <a:rPr lang="en-GB" sz="800"/>
                        <a:t>AO3: showing an understanding of context.</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800" b="1"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99" name="Google Shape;99;p14"/>
          <p:cNvSpPr/>
          <p:nvPr/>
        </p:nvSpPr>
        <p:spPr>
          <a:xfrm>
            <a:off x="9250873" y="4799652"/>
            <a:ext cx="295500" cy="357000"/>
          </a:xfrm>
          <a:prstGeom prst="downArrow">
            <a:avLst>
              <a:gd name="adj1" fmla="val 50000"/>
              <a:gd name="adj2" fmla="val 50000"/>
            </a:avLst>
          </a:prstGeom>
          <a:gradFill>
            <a:gsLst>
              <a:gs pos="0">
                <a:srgbClr val="E4A800"/>
              </a:gs>
              <a:gs pos="45000">
                <a:srgbClr val="FFC900"/>
              </a:gs>
              <a:gs pos="79000">
                <a:srgbClr val="FFFF00"/>
              </a:gs>
              <a:gs pos="99115">
                <a:schemeClr val="lt1"/>
              </a:gs>
              <a:gs pos="100000">
                <a:schemeClr val="lt1"/>
              </a:gs>
            </a:gsLst>
            <a:lin ang="16200000"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9DBC"/>
            </a:gs>
            <a:gs pos="15000">
              <a:srgbClr val="009DBC"/>
            </a:gs>
            <a:gs pos="84000">
              <a:srgbClr val="9BEEFF"/>
            </a:gs>
            <a:gs pos="100000">
              <a:srgbClr val="9BEEFF"/>
            </a:gs>
          </a:gsLst>
          <a:lin ang="5400012" scaled="0"/>
        </a:gradFill>
        <a:effectLst/>
      </p:bgPr>
    </p:bg>
    <p:spTree>
      <p:nvGrpSpPr>
        <p:cNvPr id="1" name="Shape 103"/>
        <p:cNvGrpSpPr/>
        <p:nvPr/>
      </p:nvGrpSpPr>
      <p:grpSpPr>
        <a:xfrm>
          <a:off x="0" y="0"/>
          <a:ext cx="0" cy="0"/>
          <a:chOff x="0" y="0"/>
          <a:chExt cx="0" cy="0"/>
        </a:xfrm>
      </p:grpSpPr>
      <p:graphicFrame>
        <p:nvGraphicFramePr>
          <p:cNvPr id="104" name="Google Shape;104;p15"/>
          <p:cNvGraphicFramePr/>
          <p:nvPr/>
        </p:nvGraphicFramePr>
        <p:xfrm>
          <a:off x="295416" y="3616874"/>
          <a:ext cx="9424450" cy="3033497"/>
        </p:xfrm>
        <a:graphic>
          <a:graphicData uri="http://schemas.openxmlformats.org/drawingml/2006/table">
            <a:tbl>
              <a:tblPr firstRow="1" bandRow="1">
                <a:noFill/>
                <a:tableStyleId>{62EE7CA0-120E-48FC-8997-E5D34D396732}</a:tableStyleId>
              </a:tblPr>
              <a:tblGrid>
                <a:gridCol w="382875">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531450">
                  <a:extLst>
                    <a:ext uri="{9D8B030D-6E8A-4147-A177-3AD203B41FA5}">
                      <a16:colId xmlns:a16="http://schemas.microsoft.com/office/drawing/2014/main" val="20002"/>
                    </a:ext>
                  </a:extLst>
                </a:gridCol>
                <a:gridCol w="1513525">
                  <a:extLst>
                    <a:ext uri="{9D8B030D-6E8A-4147-A177-3AD203B41FA5}">
                      <a16:colId xmlns:a16="http://schemas.microsoft.com/office/drawing/2014/main" val="20003"/>
                    </a:ext>
                  </a:extLst>
                </a:gridCol>
                <a:gridCol w="1442025">
                  <a:extLst>
                    <a:ext uri="{9D8B030D-6E8A-4147-A177-3AD203B41FA5}">
                      <a16:colId xmlns:a16="http://schemas.microsoft.com/office/drawing/2014/main" val="20004"/>
                    </a:ext>
                  </a:extLst>
                </a:gridCol>
                <a:gridCol w="7446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370850">
                <a:tc rowSpan="3">
                  <a:txBody>
                    <a:bodyPr/>
                    <a:lstStyle/>
                    <a:p>
                      <a:pPr marL="0" lvl="0" indent="0" algn="ctr" rtl="0">
                        <a:spcBef>
                          <a:spcPts val="0"/>
                        </a:spcBef>
                        <a:spcAft>
                          <a:spcPts val="0"/>
                        </a:spcAft>
                        <a:buClr>
                          <a:schemeClr val="dk1"/>
                        </a:buClr>
                        <a:buSzPts val="1100"/>
                        <a:buFont typeface="Arial"/>
                        <a:buNone/>
                      </a:pPr>
                      <a:r>
                        <a:rPr lang="en-GB" b="1">
                          <a:solidFill>
                            <a:schemeClr val="lt1"/>
                          </a:solidFill>
                        </a:rPr>
                        <a:t>Y</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e</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a</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r </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1</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3</a:t>
                      </a:r>
                      <a:endParaRPr b="1">
                        <a:solidFill>
                          <a:schemeClr val="lt1"/>
                        </a:solidFill>
                      </a:endParaRPr>
                    </a:p>
                    <a:p>
                      <a:pPr marL="0" marR="0" lvl="0" indent="0" algn="ctr" rtl="0">
                        <a:lnSpc>
                          <a:spcPct val="100000"/>
                        </a:lnSpc>
                        <a:spcBef>
                          <a:spcPts val="0"/>
                        </a:spcBef>
                        <a:spcAft>
                          <a:spcPts val="0"/>
                        </a:spcAft>
                        <a:buClr>
                          <a:srgbClr val="000000"/>
                        </a:buClr>
                        <a:buSzPts val="1400"/>
                        <a:buFont typeface="Arial"/>
                        <a:buNone/>
                      </a:pPr>
                      <a:endParaRPr b="1">
                        <a:solidFill>
                          <a:schemeClr val="lt1"/>
                        </a:solidFill>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1C425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1C4254"/>
                          </a:solidFill>
                        </a:rPr>
                        <a:t>Prior Knowledge &amp; Skills </a:t>
                      </a:r>
                      <a:r>
                        <a:rPr lang="en-GB" sz="1000" b="0" u="none" strike="noStrike" cap="none">
                          <a:solidFill>
                            <a:srgbClr val="1C4254"/>
                          </a:solidFill>
                        </a:rPr>
                        <a:t>from Year </a:t>
                      </a:r>
                      <a:r>
                        <a:rPr lang="en-GB" sz="1000">
                          <a:solidFill>
                            <a:srgbClr val="1C4254"/>
                          </a:solidFill>
                        </a:rPr>
                        <a:t>12</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a:solidFill>
                            <a:srgbClr val="262626"/>
                          </a:solidFill>
                        </a:rPr>
                        <a:t>A level Literature</a:t>
                      </a:r>
                      <a:endParaRPr sz="1000" b="1">
                        <a:solidFill>
                          <a:srgbClr val="262626"/>
                        </a:solidFill>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7F7F7F"/>
                          </a:solidFill>
                        </a:rPr>
                        <a:t>Social and Political Protest</a:t>
                      </a:r>
                      <a:endParaRPr sz="1000">
                        <a:solidFill>
                          <a:srgbClr val="7F7F7F"/>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spcBef>
                          <a:spcPts val="0"/>
                        </a:spcBef>
                        <a:spcAft>
                          <a:spcPts val="0"/>
                        </a:spcAft>
                        <a:buClr>
                          <a:schemeClr val="dk1"/>
                        </a:buClr>
                        <a:buSzPts val="1000"/>
                        <a:buFont typeface="Arial"/>
                        <a:buNone/>
                      </a:pPr>
                      <a:r>
                        <a:rPr lang="en-GB" sz="1000" b="1">
                          <a:solidFill>
                            <a:srgbClr val="262626"/>
                          </a:solidFill>
                        </a:rPr>
                        <a:t>A level Literature</a:t>
                      </a:r>
                      <a:endParaRPr sz="1000" b="1">
                        <a:solidFill>
                          <a:srgbClr val="262626"/>
                        </a:solidFill>
                      </a:endParaRPr>
                    </a:p>
                    <a:p>
                      <a:pPr marL="0" lvl="0" indent="0" algn="l" rtl="0">
                        <a:spcBef>
                          <a:spcPts val="0"/>
                        </a:spcBef>
                        <a:spcAft>
                          <a:spcPts val="0"/>
                        </a:spcAft>
                        <a:buClr>
                          <a:schemeClr val="dk1"/>
                        </a:buClr>
                        <a:buSzPts val="1000"/>
                        <a:buFont typeface="Arial"/>
                        <a:buNone/>
                      </a:pPr>
                      <a:r>
                        <a:rPr lang="en-GB" sz="1000">
                          <a:solidFill>
                            <a:srgbClr val="7F7F7F"/>
                          </a:solidFill>
                        </a:rPr>
                        <a:t>Social and Political Protest and Prose NEA</a:t>
                      </a:r>
                      <a:endParaRPr sz="1000" b="1">
                        <a:solidFill>
                          <a:srgbClr val="262626"/>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gridSpan="2">
                  <a:txBody>
                    <a:bodyPr/>
                    <a:lstStyle/>
                    <a:p>
                      <a:pPr marL="0" lvl="0" indent="0" algn="l" rtl="0">
                        <a:spcBef>
                          <a:spcPts val="0"/>
                        </a:spcBef>
                        <a:spcAft>
                          <a:spcPts val="0"/>
                        </a:spcAft>
                        <a:buNone/>
                      </a:pPr>
                      <a:r>
                        <a:rPr lang="en-GB" sz="1000" b="1">
                          <a:solidFill>
                            <a:srgbClr val="262626"/>
                          </a:solidFill>
                          <a:latin typeface="Calibri"/>
                          <a:ea typeface="Calibri"/>
                          <a:cs typeface="Calibri"/>
                          <a:sym typeface="Calibri"/>
                        </a:rPr>
                        <a:t>A level Literature</a:t>
                      </a:r>
                      <a:endParaRPr sz="1000" b="1">
                        <a:solidFill>
                          <a:srgbClr val="262626"/>
                        </a:solidFill>
                        <a:latin typeface="Calibri"/>
                        <a:ea typeface="Calibri"/>
                        <a:cs typeface="Calibri"/>
                        <a:sym typeface="Calibri"/>
                      </a:endParaRPr>
                    </a:p>
                    <a:p>
                      <a:pPr marL="0" lvl="0" indent="0" algn="l" rtl="0">
                        <a:spcBef>
                          <a:spcPts val="0"/>
                        </a:spcBef>
                        <a:spcAft>
                          <a:spcPts val="0"/>
                        </a:spcAft>
                        <a:buNone/>
                      </a:pPr>
                      <a:r>
                        <a:rPr lang="en-GB" sz="1000" b="1">
                          <a:solidFill>
                            <a:srgbClr val="262626"/>
                          </a:solidFill>
                          <a:latin typeface="Calibri"/>
                          <a:ea typeface="Calibri"/>
                          <a:cs typeface="Calibri"/>
                          <a:sym typeface="Calibri"/>
                        </a:rPr>
                        <a:t>Revision: </a:t>
                      </a:r>
                      <a:endParaRPr sz="1000" b="1">
                        <a:solidFill>
                          <a:srgbClr val="262626"/>
                        </a:solidFill>
                        <a:latin typeface="Calibri"/>
                        <a:ea typeface="Calibri"/>
                        <a:cs typeface="Calibri"/>
                        <a:sym typeface="Calibri"/>
                      </a:endParaRPr>
                    </a:p>
                    <a:p>
                      <a:pPr marL="0" lvl="0" indent="0" algn="l" rtl="0">
                        <a:spcBef>
                          <a:spcPts val="0"/>
                        </a:spcBef>
                        <a:spcAft>
                          <a:spcPts val="0"/>
                        </a:spcAft>
                        <a:buNone/>
                      </a:pPr>
                      <a:r>
                        <a:rPr lang="en-GB" sz="1000" b="1">
                          <a:solidFill>
                            <a:srgbClr val="262626"/>
                          </a:solidFill>
                          <a:latin typeface="Calibri"/>
                          <a:ea typeface="Calibri"/>
                          <a:cs typeface="Calibri"/>
                          <a:sym typeface="Calibri"/>
                        </a:rPr>
                        <a:t>English Language</a:t>
                      </a:r>
                      <a:endParaRPr sz="1000" b="1">
                        <a:solidFill>
                          <a:srgbClr val="262626"/>
                        </a:solidFill>
                        <a:latin typeface="Calibri"/>
                        <a:ea typeface="Calibri"/>
                        <a:cs typeface="Calibri"/>
                        <a:sym typeface="Calibri"/>
                      </a:endParaRPr>
                    </a:p>
                    <a:p>
                      <a:pPr marL="0" lvl="0" indent="0" algn="l" rtl="0">
                        <a:spcBef>
                          <a:spcPts val="0"/>
                        </a:spcBef>
                        <a:spcAft>
                          <a:spcPts val="0"/>
                        </a:spcAft>
                        <a:buNone/>
                      </a:pPr>
                      <a:r>
                        <a:rPr lang="en-GB" sz="1000" b="1">
                          <a:solidFill>
                            <a:srgbClr val="262626"/>
                          </a:solidFill>
                          <a:latin typeface="Calibri"/>
                          <a:ea typeface="Calibri"/>
                          <a:cs typeface="Calibri"/>
                          <a:sym typeface="Calibri"/>
                        </a:rPr>
                        <a:t>Paper 2</a:t>
                      </a:r>
                      <a:endParaRPr>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hMerge="1">
                  <a:txBody>
                    <a:bodyPr/>
                    <a:lstStyle/>
                    <a:p>
                      <a:endParaRPr lang="en-US"/>
                    </a:p>
                  </a:txBody>
                  <a:tcPr/>
                </a:tc>
                <a:tc>
                  <a:txBody>
                    <a:bodyPr/>
                    <a:lstStyle/>
                    <a:p>
                      <a:pPr marL="0" lvl="0" indent="0" algn="l" rtl="0">
                        <a:spcBef>
                          <a:spcPts val="0"/>
                        </a:spcBef>
                        <a:spcAft>
                          <a:spcPts val="0"/>
                        </a:spcAft>
                        <a:buClr>
                          <a:schemeClr val="dk1"/>
                        </a:buClr>
                        <a:buSzPts val="1000"/>
                        <a:buFont typeface="Arial"/>
                        <a:buNone/>
                      </a:pPr>
                      <a:endParaRPr sz="1000" b="1">
                        <a:solidFill>
                          <a:srgbClr val="262626"/>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327325">
                <a:tc vMerge="1">
                  <a:txBody>
                    <a:bodyPr/>
                    <a:lstStyle/>
                    <a:p>
                      <a:endParaRPr lang="en-US"/>
                    </a:p>
                  </a:txBody>
                  <a:tcPr/>
                </a:tc>
                <a:tc rowSpan="2">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1C4254"/>
                          </a:solidFill>
                        </a:rPr>
                        <a:t>Students will have knowledge of  variety of literary lenses as well as an understanding of the conventions of both tragedy and social and political protest writing.</a:t>
                      </a:r>
                      <a:endParaRPr sz="800">
                        <a:solidFill>
                          <a:srgbClr val="1C4254"/>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800">
                          <a:solidFill>
                            <a:srgbClr val="595959"/>
                          </a:solidFill>
                        </a:rPr>
                        <a:t>Students continue to study an Social and Political protest writing </a:t>
                      </a:r>
                      <a:endParaRPr sz="800">
                        <a:solidFill>
                          <a:srgbClr val="595959"/>
                        </a:solidFill>
                      </a:endParaRPr>
                    </a:p>
                    <a:p>
                      <a:pPr marL="0" lvl="0" indent="0" algn="l" rtl="0">
                        <a:spcBef>
                          <a:spcPts val="0"/>
                        </a:spcBef>
                        <a:spcAft>
                          <a:spcPts val="0"/>
                        </a:spcAft>
                        <a:buClr>
                          <a:schemeClr val="dk1"/>
                        </a:buClr>
                        <a:buSzPts val="1100"/>
                        <a:buFont typeface="Arial"/>
                        <a:buNone/>
                      </a:pPr>
                      <a:endParaRPr sz="800">
                        <a:solidFill>
                          <a:srgbClr val="595959"/>
                        </a:solidFill>
                      </a:endParaRPr>
                    </a:p>
                    <a:p>
                      <a:pPr marL="0" lvl="0" indent="0" algn="l" rtl="0">
                        <a:spcBef>
                          <a:spcPts val="0"/>
                        </a:spcBef>
                        <a:spcAft>
                          <a:spcPts val="0"/>
                        </a:spcAft>
                        <a:buClr>
                          <a:schemeClr val="dk1"/>
                        </a:buClr>
                        <a:buSzPts val="1100"/>
                        <a:buFont typeface="Arial"/>
                        <a:buNone/>
                      </a:pPr>
                      <a:r>
                        <a:rPr lang="en-GB" sz="800">
                          <a:solidFill>
                            <a:srgbClr val="595959"/>
                          </a:solidFill>
                        </a:rPr>
                        <a:t>The Handmaid’s Tale by Margaret Atwood</a:t>
                      </a:r>
                      <a:endParaRPr sz="800">
                        <a:solidFill>
                          <a:srgbClr val="595959"/>
                        </a:solidFill>
                      </a:endParaRPr>
                    </a:p>
                    <a:p>
                      <a:pPr marL="0" lvl="0" indent="0" algn="l" rtl="0">
                        <a:spcBef>
                          <a:spcPts val="0"/>
                        </a:spcBef>
                        <a:spcAft>
                          <a:spcPts val="0"/>
                        </a:spcAft>
                        <a:buClr>
                          <a:schemeClr val="dk1"/>
                        </a:buClr>
                        <a:buSzPts val="1100"/>
                        <a:buFont typeface="Arial"/>
                        <a:buNone/>
                      </a:pPr>
                      <a:endParaRPr sz="800">
                        <a:solidFill>
                          <a:srgbClr val="595959"/>
                        </a:solidFill>
                      </a:endParaRPr>
                    </a:p>
                    <a:p>
                      <a:pPr marL="0" lvl="0" indent="0" algn="l" rtl="0">
                        <a:spcBef>
                          <a:spcPts val="0"/>
                        </a:spcBef>
                        <a:spcAft>
                          <a:spcPts val="0"/>
                        </a:spcAft>
                        <a:buClr>
                          <a:schemeClr val="dk1"/>
                        </a:buClr>
                        <a:buSzPts val="1100"/>
                        <a:buFont typeface="Arial"/>
                        <a:buNone/>
                      </a:pPr>
                      <a:r>
                        <a:rPr lang="en-GB" sz="800">
                          <a:solidFill>
                            <a:srgbClr val="595959"/>
                          </a:solidFill>
                        </a:rPr>
                        <a:t>The Kite Runner by Kaled Hosseini </a:t>
                      </a:r>
                      <a:endParaRPr sz="800">
                        <a:solidFill>
                          <a:srgbClr val="595959"/>
                        </a:solidFill>
                      </a:endParaRPr>
                    </a:p>
                    <a:p>
                      <a:pPr marL="0" lvl="0" indent="0" algn="l" rtl="0">
                        <a:lnSpc>
                          <a:spcPct val="115000"/>
                        </a:lnSpc>
                        <a:spcBef>
                          <a:spcPts val="0"/>
                        </a:spcBef>
                        <a:spcAft>
                          <a:spcPts val="1200"/>
                        </a:spcAft>
                        <a:buNone/>
                      </a:pPr>
                      <a:endParaRPr sz="800" b="1">
                        <a:solidFill>
                          <a:srgbClr val="595959"/>
                        </a:solidFill>
                        <a:highlight>
                          <a:srgbClr val="FFF2CC"/>
                        </a:highlight>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800"/>
                        <a:buFont typeface="Arial"/>
                        <a:buNone/>
                      </a:pPr>
                      <a:r>
                        <a:rPr lang="en-GB" sz="800">
                          <a:solidFill>
                            <a:srgbClr val="595959"/>
                          </a:solidFill>
                        </a:rPr>
                        <a:t>Students will continue the study of The Kite Runner.</a:t>
                      </a:r>
                      <a:endParaRPr sz="900" b="1">
                        <a:solidFill>
                          <a:srgbClr val="595959"/>
                        </a:solidFill>
                        <a:highlight>
                          <a:srgbClr val="FFF2CC"/>
                        </a:highlight>
                      </a:endParaRPr>
                    </a:p>
                    <a:p>
                      <a:pPr marL="0" lvl="0" indent="0" algn="l" rtl="0">
                        <a:spcBef>
                          <a:spcPts val="0"/>
                        </a:spcBef>
                        <a:spcAft>
                          <a:spcPts val="0"/>
                        </a:spcAft>
                        <a:buClr>
                          <a:schemeClr val="dk1"/>
                        </a:buClr>
                        <a:buSzPts val="800"/>
                        <a:buFont typeface="Arial"/>
                        <a:buNone/>
                      </a:pPr>
                      <a:endParaRPr sz="900" b="1">
                        <a:solidFill>
                          <a:srgbClr val="595959"/>
                        </a:solidFill>
                        <a:highlight>
                          <a:srgbClr val="FFF2CC"/>
                        </a:highlight>
                      </a:endParaRPr>
                    </a:p>
                    <a:p>
                      <a:pPr marL="0" lvl="0" indent="0" algn="l" rtl="0">
                        <a:spcBef>
                          <a:spcPts val="0"/>
                        </a:spcBef>
                        <a:spcAft>
                          <a:spcPts val="0"/>
                        </a:spcAft>
                        <a:buClr>
                          <a:schemeClr val="dk1"/>
                        </a:buClr>
                        <a:buSzPts val="800"/>
                        <a:buFont typeface="Arial"/>
                        <a:buNone/>
                      </a:pPr>
                      <a:endParaRPr sz="900" b="1">
                        <a:solidFill>
                          <a:srgbClr val="595959"/>
                        </a:solidFill>
                        <a:highlight>
                          <a:srgbClr val="FFF2CC"/>
                        </a:highlight>
                      </a:endParaRPr>
                    </a:p>
                    <a:p>
                      <a:pPr marL="0" lvl="0" indent="0" algn="l" rtl="0">
                        <a:spcBef>
                          <a:spcPts val="0"/>
                        </a:spcBef>
                        <a:spcAft>
                          <a:spcPts val="0"/>
                        </a:spcAft>
                        <a:buClr>
                          <a:schemeClr val="dk1"/>
                        </a:buClr>
                        <a:buSzPts val="1100"/>
                        <a:buFont typeface="Arial"/>
                        <a:buNone/>
                      </a:pPr>
                      <a:r>
                        <a:rPr lang="en-GB" sz="800">
                          <a:solidFill>
                            <a:srgbClr val="595959"/>
                          </a:solidFill>
                        </a:rPr>
                        <a:t>Students will begin their prose NEA, applying analysis skills to a text of their choice.</a:t>
                      </a:r>
                      <a:endParaRPr sz="900" b="1">
                        <a:solidFill>
                          <a:srgbClr val="595959"/>
                        </a:solidFill>
                        <a:highlight>
                          <a:srgbClr val="FFF2CC"/>
                        </a:highlight>
                      </a:endParaRPr>
                    </a:p>
                    <a:p>
                      <a:pPr marL="0" lvl="0" indent="0" algn="l" rtl="0">
                        <a:lnSpc>
                          <a:spcPct val="115000"/>
                        </a:lnSpc>
                        <a:spcBef>
                          <a:spcPts val="0"/>
                        </a:spcBef>
                        <a:spcAft>
                          <a:spcPts val="1200"/>
                        </a:spcAft>
                        <a:buClr>
                          <a:schemeClr val="dk1"/>
                        </a:buClr>
                        <a:buSzPts val="1100"/>
                        <a:buFont typeface="Arial"/>
                        <a:buNone/>
                      </a:pP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gridSpan="2">
                  <a:txBody>
                    <a:bodyPr/>
                    <a:lstStyle/>
                    <a:p>
                      <a:pPr marL="0" lvl="0" indent="0" algn="l" rtl="0">
                        <a:spcBef>
                          <a:spcPts val="0"/>
                        </a:spcBef>
                        <a:spcAft>
                          <a:spcPts val="0"/>
                        </a:spcAft>
                        <a:buNone/>
                      </a:pPr>
                      <a:r>
                        <a:rPr lang="en-GB" sz="800">
                          <a:solidFill>
                            <a:srgbClr val="595959"/>
                          </a:solidFill>
                        </a:rPr>
                        <a:t>Students</a:t>
                      </a:r>
                      <a:r>
                        <a:rPr lang="en-GB" sz="800">
                          <a:solidFill>
                            <a:srgbClr val="595959"/>
                          </a:solidFill>
                          <a:latin typeface="Calibri"/>
                          <a:ea typeface="Calibri"/>
                          <a:cs typeface="Calibri"/>
                          <a:sym typeface="Calibri"/>
                        </a:rPr>
                        <a:t> will look at unseen political and Social Protest texts and revise set texts</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800">
                        <a:solidFill>
                          <a:srgbClr val="595959"/>
                        </a:solidFill>
                      </a:endParaRPr>
                    </a:p>
                    <a:p>
                      <a:pPr marL="0" lvl="0" indent="0" algn="l" rtl="0">
                        <a:spcBef>
                          <a:spcPts val="0"/>
                        </a:spcBef>
                        <a:spcAft>
                          <a:spcPts val="0"/>
                        </a:spcAft>
                        <a:buNone/>
                      </a:pPr>
                      <a:r>
                        <a:rPr lang="en-GB" sz="800">
                          <a:solidFill>
                            <a:srgbClr val="595959"/>
                          </a:solidFill>
                        </a:rPr>
                        <a:t>Students will revise Aspects of Tragedy</a:t>
                      </a: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Pathways </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lt1"/>
                          </a:solidFill>
                        </a:rPr>
                        <a:t>Afterwards </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36D21"/>
                    </a:solidFill>
                  </a:tcPr>
                </a:tc>
                <a:extLst>
                  <a:ext uri="{0D108BD9-81ED-4DB2-BD59-A6C34878D82A}">
                    <a16:rowId xmlns:a16="http://schemas.microsoft.com/office/drawing/2014/main" val="10001"/>
                  </a:ext>
                </a:extLst>
              </a:tr>
              <a:tr h="1011700">
                <a:tc vMerge="1">
                  <a:txBody>
                    <a:bodyPr/>
                    <a:lstStyle/>
                    <a:p>
                      <a:endParaRPr lang="en-US"/>
                    </a:p>
                  </a:txBody>
                  <a:tcPr/>
                </a:tc>
                <a:tc vMerge="1">
                  <a:txBody>
                    <a:bodyPr/>
                    <a:lstStyle/>
                    <a:p>
                      <a:endParaRPr lang="en-US"/>
                    </a:p>
                  </a:txBody>
                  <a:tcPr/>
                </a:tc>
                <a:tc gridSpan="5">
                  <a:txBody>
                    <a:bodyPr/>
                    <a:lstStyle/>
                    <a:p>
                      <a:pPr marL="0" lvl="0" indent="0" algn="l" rtl="0">
                        <a:spcBef>
                          <a:spcPts val="0"/>
                        </a:spcBef>
                        <a:spcAft>
                          <a:spcPts val="0"/>
                        </a:spcAft>
                        <a:buClr>
                          <a:srgbClr val="595959"/>
                        </a:buClr>
                        <a:buSzPts val="800"/>
                        <a:buFont typeface="Calibri"/>
                        <a:buNone/>
                      </a:pPr>
                      <a:r>
                        <a:rPr lang="en-GB" sz="800">
                          <a:solidFill>
                            <a:srgbClr val="595959"/>
                          </a:solidFill>
                        </a:rPr>
                        <a:t>Assessment objectives remain the same:</a:t>
                      </a:r>
                      <a:endParaRPr sz="800" b="1">
                        <a:solidFill>
                          <a:srgbClr val="595959"/>
                        </a:solidFill>
                        <a:highlight>
                          <a:srgbClr val="FFF2CC"/>
                        </a:highlight>
                      </a:endParaRPr>
                    </a:p>
                    <a:p>
                      <a:pPr marL="0" lvl="0" indent="0" algn="l" rtl="0">
                        <a:spcBef>
                          <a:spcPts val="0"/>
                        </a:spcBef>
                        <a:spcAft>
                          <a:spcPts val="0"/>
                        </a:spcAft>
                        <a:buNone/>
                      </a:pPr>
                      <a:endParaRPr b="1"/>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rtl="0">
                        <a:lnSpc>
                          <a:spcPct val="100000"/>
                        </a:lnSpc>
                        <a:spcBef>
                          <a:spcPts val="0"/>
                        </a:spcBef>
                        <a:spcAft>
                          <a:spcPts val="0"/>
                        </a:spcAft>
                        <a:buClr>
                          <a:srgbClr val="595959"/>
                        </a:buClr>
                        <a:buSzPts val="800"/>
                        <a:buFont typeface="Arial"/>
                        <a:buChar char="•"/>
                      </a:pPr>
                      <a:endParaRPr sz="1400" u="none" strike="noStrike" cap="none"/>
                    </a:p>
                    <a:p>
                      <a:pPr marL="171450" marR="0" lvl="0" indent="-120650" algn="l" rtl="0">
                        <a:lnSpc>
                          <a:spcPct val="100000"/>
                        </a:lnSpc>
                        <a:spcBef>
                          <a:spcPts val="200"/>
                        </a:spcBef>
                        <a:spcAft>
                          <a:spcPts val="0"/>
                        </a:spcAft>
                        <a:buClr>
                          <a:schemeClr val="dk1"/>
                        </a:buClr>
                        <a:buSzPts val="800"/>
                        <a:buFont typeface="Arial"/>
                        <a:buNone/>
                      </a:pPr>
                      <a:endParaRPr sz="800" b="0"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105" name="Google Shape;105;p15"/>
          <p:cNvGraphicFramePr/>
          <p:nvPr/>
        </p:nvGraphicFramePr>
        <p:xfrm>
          <a:off x="295391" y="350098"/>
          <a:ext cx="9424475" cy="2974190"/>
        </p:xfrm>
        <a:graphic>
          <a:graphicData uri="http://schemas.openxmlformats.org/drawingml/2006/table">
            <a:tbl>
              <a:tblPr firstRow="1" bandRow="1">
                <a:noFill/>
                <a:tableStyleId>{62EE7CA0-120E-48FC-8997-E5D34D396732}</a:tableStyleId>
              </a:tblPr>
              <a:tblGrid>
                <a:gridCol w="382900">
                  <a:extLst>
                    <a:ext uri="{9D8B030D-6E8A-4147-A177-3AD203B41FA5}">
                      <a16:colId xmlns:a16="http://schemas.microsoft.com/office/drawing/2014/main" val="20000"/>
                    </a:ext>
                  </a:extLst>
                </a:gridCol>
                <a:gridCol w="1194175">
                  <a:extLst>
                    <a:ext uri="{9D8B030D-6E8A-4147-A177-3AD203B41FA5}">
                      <a16:colId xmlns:a16="http://schemas.microsoft.com/office/drawing/2014/main" val="20001"/>
                    </a:ext>
                  </a:extLst>
                </a:gridCol>
                <a:gridCol w="1531450">
                  <a:extLst>
                    <a:ext uri="{9D8B030D-6E8A-4147-A177-3AD203B41FA5}">
                      <a16:colId xmlns:a16="http://schemas.microsoft.com/office/drawing/2014/main" val="20002"/>
                    </a:ext>
                  </a:extLst>
                </a:gridCol>
                <a:gridCol w="1513525">
                  <a:extLst>
                    <a:ext uri="{9D8B030D-6E8A-4147-A177-3AD203B41FA5}">
                      <a16:colId xmlns:a16="http://schemas.microsoft.com/office/drawing/2014/main" val="20003"/>
                    </a:ext>
                  </a:extLst>
                </a:gridCol>
                <a:gridCol w="1442025">
                  <a:extLst>
                    <a:ext uri="{9D8B030D-6E8A-4147-A177-3AD203B41FA5}">
                      <a16:colId xmlns:a16="http://schemas.microsoft.com/office/drawing/2014/main" val="20004"/>
                    </a:ext>
                  </a:extLst>
                </a:gridCol>
                <a:gridCol w="744600">
                  <a:extLst>
                    <a:ext uri="{9D8B030D-6E8A-4147-A177-3AD203B41FA5}">
                      <a16:colId xmlns:a16="http://schemas.microsoft.com/office/drawing/2014/main" val="20005"/>
                    </a:ext>
                  </a:extLst>
                </a:gridCol>
                <a:gridCol w="1307900">
                  <a:extLst>
                    <a:ext uri="{9D8B030D-6E8A-4147-A177-3AD203B41FA5}">
                      <a16:colId xmlns:a16="http://schemas.microsoft.com/office/drawing/2014/main" val="20006"/>
                    </a:ext>
                  </a:extLst>
                </a:gridCol>
                <a:gridCol w="1307900">
                  <a:extLst>
                    <a:ext uri="{9D8B030D-6E8A-4147-A177-3AD203B41FA5}">
                      <a16:colId xmlns:a16="http://schemas.microsoft.com/office/drawing/2014/main" val="20007"/>
                    </a:ext>
                  </a:extLst>
                </a:gridCol>
              </a:tblGrid>
              <a:tr h="539125">
                <a:tc rowSpan="3">
                  <a:txBody>
                    <a:bodyPr/>
                    <a:lstStyle/>
                    <a:p>
                      <a:pPr marL="0" lvl="0" indent="0" algn="ctr" rtl="0">
                        <a:spcBef>
                          <a:spcPts val="0"/>
                        </a:spcBef>
                        <a:spcAft>
                          <a:spcPts val="0"/>
                        </a:spcAft>
                        <a:buClr>
                          <a:schemeClr val="dk1"/>
                        </a:buClr>
                        <a:buSzPts val="1100"/>
                        <a:buFont typeface="Arial"/>
                        <a:buNone/>
                      </a:pPr>
                      <a:r>
                        <a:rPr lang="en-GB" b="1">
                          <a:solidFill>
                            <a:schemeClr val="lt1"/>
                          </a:solidFill>
                        </a:rPr>
                        <a:t>Y</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e</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a</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r </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1</a:t>
                      </a:r>
                      <a:endParaRPr b="1">
                        <a:solidFill>
                          <a:schemeClr val="lt1"/>
                        </a:solidFill>
                      </a:endParaRPr>
                    </a:p>
                    <a:p>
                      <a:pPr marL="0" lvl="0" indent="0" algn="ctr" rtl="0">
                        <a:spcBef>
                          <a:spcPts val="0"/>
                        </a:spcBef>
                        <a:spcAft>
                          <a:spcPts val="0"/>
                        </a:spcAft>
                        <a:buClr>
                          <a:schemeClr val="dk1"/>
                        </a:buClr>
                        <a:buSzPts val="1100"/>
                        <a:buFont typeface="Arial"/>
                        <a:buNone/>
                      </a:pPr>
                      <a:r>
                        <a:rPr lang="en-GB" b="1">
                          <a:solidFill>
                            <a:schemeClr val="lt1"/>
                          </a:solidFill>
                        </a:rPr>
                        <a:t>2</a:t>
                      </a:r>
                      <a:endParaRPr b="1">
                        <a:solidFill>
                          <a:schemeClr val="lt1"/>
                        </a:solidFill>
                      </a:endParaRPr>
                    </a:p>
                    <a:p>
                      <a:pPr marL="0" lvl="0" indent="0" algn="ctr" rtl="0">
                        <a:spcBef>
                          <a:spcPts val="0"/>
                        </a:spcBef>
                        <a:spcAft>
                          <a:spcPts val="0"/>
                        </a:spcAft>
                        <a:buNone/>
                      </a:pPr>
                      <a:endParaRPr b="1">
                        <a:solidFill>
                          <a:schemeClr val="lt1"/>
                        </a:solidFill>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1C425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rgbClr val="1C4254"/>
                          </a:solidFill>
                        </a:rPr>
                        <a:t>Prior Knowledge &amp; Skills </a:t>
                      </a:r>
                      <a:r>
                        <a:rPr lang="en-GB" sz="1000" b="0" u="none" strike="noStrike" cap="none">
                          <a:solidFill>
                            <a:srgbClr val="1C4254"/>
                          </a:solidFill>
                        </a:rPr>
                        <a:t>from </a:t>
                      </a:r>
                      <a:r>
                        <a:rPr lang="en-GB" sz="1000">
                          <a:solidFill>
                            <a:srgbClr val="1C4254"/>
                          </a:solidFill>
                        </a:rPr>
                        <a:t>GCSE</a:t>
                      </a:r>
                      <a:endParaRPr sz="1400" u="none" strike="noStrike" cap="none"/>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E7FBFF"/>
                    </a:solidFill>
                  </a:tcPr>
                </a:tc>
                <a:tc gridSpan="2">
                  <a:txBody>
                    <a:bodyPr/>
                    <a:lstStyle/>
                    <a:p>
                      <a:pPr marL="0" lvl="0" indent="0" algn="l" rtl="0">
                        <a:spcBef>
                          <a:spcPts val="0"/>
                        </a:spcBef>
                        <a:spcAft>
                          <a:spcPts val="0"/>
                        </a:spcAft>
                        <a:buNone/>
                      </a:pPr>
                      <a:r>
                        <a:rPr lang="en-GB" sz="1000" b="1">
                          <a:solidFill>
                            <a:srgbClr val="262626"/>
                          </a:solidFill>
                          <a:latin typeface="Calibri"/>
                          <a:ea typeface="Calibri"/>
                          <a:cs typeface="Calibri"/>
                          <a:sym typeface="Calibri"/>
                        </a:rPr>
                        <a:t>A level Literature:</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rgbClr val="7F7F7F"/>
                          </a:solidFill>
                          <a:latin typeface="Calibri"/>
                          <a:ea typeface="Calibri"/>
                          <a:cs typeface="Calibri"/>
                          <a:sym typeface="Calibri"/>
                        </a:rPr>
                        <a:t>Aspects of Tragedy</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hMerge="1">
                  <a:txBody>
                    <a:bodyPr/>
                    <a:lstStyle/>
                    <a:p>
                      <a:endParaRPr lang="en-US"/>
                    </a:p>
                  </a:txBody>
                  <a:tcPr/>
                </a:tc>
                <a:tc gridSpan="2">
                  <a:txBody>
                    <a:bodyPr/>
                    <a:lstStyle/>
                    <a:p>
                      <a:pPr marL="0" lvl="0" indent="0" algn="l" rtl="0">
                        <a:spcBef>
                          <a:spcPts val="0"/>
                        </a:spcBef>
                        <a:spcAft>
                          <a:spcPts val="0"/>
                        </a:spcAft>
                        <a:buNone/>
                      </a:pPr>
                      <a:r>
                        <a:rPr lang="en-GB" sz="1000" b="1">
                          <a:solidFill>
                            <a:srgbClr val="262626"/>
                          </a:solidFill>
                        </a:rPr>
                        <a:t>A level</a:t>
                      </a:r>
                      <a:r>
                        <a:rPr lang="en-GB" sz="1000" b="1">
                          <a:solidFill>
                            <a:srgbClr val="262626"/>
                          </a:solidFill>
                          <a:latin typeface="Calibri"/>
                          <a:ea typeface="Calibri"/>
                          <a:cs typeface="Calibri"/>
                          <a:sym typeface="Calibri"/>
                        </a:rPr>
                        <a:t> Literature:</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rgbClr val="7F7F7F"/>
                          </a:solidFill>
                        </a:rPr>
                        <a:t>Aspects of Tragedy and Poetry NEA</a:t>
                      </a:r>
                      <a:endParaRPr>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hMerge="1">
                  <a:txBody>
                    <a:bodyPr/>
                    <a:lstStyle/>
                    <a:p>
                      <a:endParaRPr lang="en-US"/>
                    </a:p>
                  </a:txBody>
                  <a:tcPr/>
                </a:tc>
                <a:tc gridSpan="2">
                  <a:txBody>
                    <a:bodyPr/>
                    <a:lstStyle/>
                    <a:p>
                      <a:pPr marL="0" lvl="0" indent="0" algn="l" rtl="0">
                        <a:spcBef>
                          <a:spcPts val="0"/>
                        </a:spcBef>
                        <a:spcAft>
                          <a:spcPts val="0"/>
                        </a:spcAft>
                        <a:buNone/>
                      </a:pPr>
                      <a:r>
                        <a:rPr lang="en-GB" sz="1000" b="1">
                          <a:solidFill>
                            <a:srgbClr val="262626"/>
                          </a:solidFill>
                        </a:rPr>
                        <a:t>A level Literature</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GB" sz="1000">
                          <a:solidFill>
                            <a:srgbClr val="7F7F7F"/>
                          </a:solidFill>
                        </a:rPr>
                        <a:t>Social and Political protest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hMerge="1">
                  <a:txBody>
                    <a:bodyPr/>
                    <a:lstStyle/>
                    <a:p>
                      <a:endParaRPr lang="en-US"/>
                    </a:p>
                  </a:txBody>
                  <a:tcPr/>
                </a:tc>
                <a:extLst>
                  <a:ext uri="{0D108BD9-81ED-4DB2-BD59-A6C34878D82A}">
                    <a16:rowId xmlns:a16="http://schemas.microsoft.com/office/drawing/2014/main" val="10000"/>
                  </a:ext>
                </a:extLst>
              </a:tr>
              <a:tr h="1175850">
                <a:tc vMerge="1">
                  <a:txBody>
                    <a:bodyPr/>
                    <a:lstStyle/>
                    <a:p>
                      <a:endParaRPr lang="en-US"/>
                    </a:p>
                  </a:txBody>
                  <a:tcPr/>
                </a:tc>
                <a:tc rowSpan="2">
                  <a:txBody>
                    <a:bodyPr/>
                    <a:lstStyle/>
                    <a:p>
                      <a:pPr marL="0" lvl="0" indent="0" algn="l" rtl="0">
                        <a:spcBef>
                          <a:spcPts val="0"/>
                        </a:spcBef>
                        <a:spcAft>
                          <a:spcPts val="0"/>
                        </a:spcAft>
                        <a:buNone/>
                      </a:pPr>
                      <a:r>
                        <a:rPr lang="en-GB" sz="800">
                          <a:solidFill>
                            <a:srgbClr val="1C4254"/>
                          </a:solidFill>
                        </a:rPr>
                        <a:t>Students</a:t>
                      </a:r>
                      <a:r>
                        <a:rPr lang="en-GB" sz="800">
                          <a:solidFill>
                            <a:srgbClr val="1C4254"/>
                          </a:solidFill>
                          <a:latin typeface="Calibri"/>
                          <a:ea typeface="Calibri"/>
                          <a:cs typeface="Calibri"/>
                          <a:sym typeface="Calibri"/>
                        </a:rPr>
                        <a:t> will have experience of tackling a 19th Century text as well as knowledge of 2 key texts and the understanding of the assessment objectives for GCSE Literature</a:t>
                      </a:r>
                      <a:endParaRPr>
                        <a:solidFill>
                          <a:schemeClr val="dk1"/>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gridSpan="2">
                  <a:txBody>
                    <a:bodyPr/>
                    <a:lstStyle/>
                    <a:p>
                      <a:pPr marL="0" lvl="0" indent="0" algn="l" rtl="0">
                        <a:spcBef>
                          <a:spcPts val="0"/>
                        </a:spcBef>
                        <a:spcAft>
                          <a:spcPts val="0"/>
                        </a:spcAft>
                        <a:buNone/>
                      </a:pPr>
                      <a:r>
                        <a:rPr lang="en-GB" sz="800">
                          <a:solidFill>
                            <a:srgbClr val="595959"/>
                          </a:solidFill>
                        </a:rPr>
                        <a:t>Students</a:t>
                      </a:r>
                      <a:r>
                        <a:rPr lang="en-GB" sz="800">
                          <a:solidFill>
                            <a:srgbClr val="595959"/>
                          </a:solidFill>
                          <a:latin typeface="Calibri"/>
                          <a:ea typeface="Calibri"/>
                          <a:cs typeface="Calibri"/>
                          <a:sym typeface="Calibri"/>
                        </a:rPr>
                        <a:t> study an overview of of the genre of Tragedy beginning </a:t>
                      </a:r>
                      <a:r>
                        <a:rPr lang="en-GB" sz="800">
                          <a:solidFill>
                            <a:srgbClr val="595959"/>
                          </a:solidFill>
                        </a:rPr>
                        <a:t>with</a:t>
                      </a:r>
                      <a:r>
                        <a:rPr lang="en-GB" sz="800">
                          <a:solidFill>
                            <a:srgbClr val="595959"/>
                          </a:solidFill>
                          <a:latin typeface="Calibri"/>
                          <a:ea typeface="Calibri"/>
                          <a:cs typeface="Calibri"/>
                          <a:sym typeface="Calibri"/>
                        </a:rPr>
                        <a:t> the conventions defined by Aristotle.</a:t>
                      </a:r>
                      <a:endParaRPr sz="800">
                        <a:solidFill>
                          <a:srgbClr val="595959"/>
                        </a:solidFill>
                        <a:latin typeface="Calibri"/>
                        <a:ea typeface="Calibri"/>
                        <a:cs typeface="Calibri"/>
                        <a:sym typeface="Calibri"/>
                      </a:endParaRPr>
                    </a:p>
                    <a:p>
                      <a:pPr marL="0" lvl="0" indent="0" algn="l" rtl="0">
                        <a:spcBef>
                          <a:spcPts val="0"/>
                        </a:spcBef>
                        <a:spcAft>
                          <a:spcPts val="0"/>
                        </a:spcAft>
                        <a:buNone/>
                      </a:pPr>
                      <a:r>
                        <a:rPr lang="en-GB" sz="800">
                          <a:solidFill>
                            <a:srgbClr val="595959"/>
                          </a:solidFill>
                          <a:latin typeface="Calibri"/>
                          <a:ea typeface="Calibri"/>
                          <a:cs typeface="Calibri"/>
                          <a:sym typeface="Calibri"/>
                        </a:rPr>
                        <a:t>They then study two texts through the lens of tragedy.</a:t>
                      </a:r>
                      <a:endParaRPr sz="800">
                        <a:solidFill>
                          <a:srgbClr val="595959"/>
                        </a:solidFill>
                        <a:latin typeface="Calibri"/>
                        <a:ea typeface="Calibri"/>
                        <a:cs typeface="Calibri"/>
                        <a:sym typeface="Calibri"/>
                      </a:endParaRPr>
                    </a:p>
                    <a:p>
                      <a:pPr marL="0" lvl="0" indent="0" algn="l" rtl="0">
                        <a:spcBef>
                          <a:spcPts val="0"/>
                        </a:spcBef>
                        <a:spcAft>
                          <a:spcPts val="0"/>
                        </a:spcAft>
                        <a:buNone/>
                      </a:pPr>
                      <a:endParaRPr sz="800">
                        <a:solidFill>
                          <a:srgbClr val="595959"/>
                        </a:solidFill>
                        <a:latin typeface="Calibri"/>
                        <a:ea typeface="Calibri"/>
                        <a:cs typeface="Calibri"/>
                        <a:sym typeface="Calibri"/>
                      </a:endParaRPr>
                    </a:p>
                    <a:p>
                      <a:pPr marL="0" lvl="0" indent="0" algn="l" rtl="0">
                        <a:spcBef>
                          <a:spcPts val="0"/>
                        </a:spcBef>
                        <a:spcAft>
                          <a:spcPts val="0"/>
                        </a:spcAft>
                        <a:buNone/>
                      </a:pPr>
                      <a:r>
                        <a:rPr lang="en-GB" sz="800">
                          <a:solidFill>
                            <a:srgbClr val="595959"/>
                          </a:solidFill>
                          <a:latin typeface="Calibri"/>
                          <a:ea typeface="Calibri"/>
                          <a:cs typeface="Calibri"/>
                          <a:sym typeface="Calibri"/>
                        </a:rPr>
                        <a:t>Death of a Salesman by Miller</a:t>
                      </a:r>
                      <a:endParaRPr sz="800">
                        <a:solidFill>
                          <a:srgbClr val="595959"/>
                        </a:solidFill>
                        <a:latin typeface="Calibri"/>
                        <a:ea typeface="Calibri"/>
                        <a:cs typeface="Calibri"/>
                        <a:sym typeface="Calibri"/>
                      </a:endParaRPr>
                    </a:p>
                    <a:p>
                      <a:pPr marL="0" lvl="0" indent="0" algn="l" rtl="0">
                        <a:spcBef>
                          <a:spcPts val="0"/>
                        </a:spcBef>
                        <a:spcAft>
                          <a:spcPts val="0"/>
                        </a:spcAft>
                        <a:buNone/>
                      </a:pPr>
                      <a:r>
                        <a:rPr lang="en-GB" sz="800">
                          <a:solidFill>
                            <a:srgbClr val="595959"/>
                          </a:solidFill>
                          <a:latin typeface="Calibri"/>
                          <a:ea typeface="Calibri"/>
                          <a:cs typeface="Calibri"/>
                          <a:sym typeface="Calibri"/>
                        </a:rPr>
                        <a:t>Othello by Shakespeare</a:t>
                      </a:r>
                      <a:endParaRPr sz="800">
                        <a:solidFill>
                          <a:srgbClr val="595959"/>
                        </a:solidFill>
                        <a:latin typeface="Calibri"/>
                        <a:ea typeface="Calibri"/>
                        <a:cs typeface="Calibri"/>
                        <a:sym typeface="Calibri"/>
                      </a:endParaRPr>
                    </a:p>
                    <a:p>
                      <a:pPr marL="0" lvl="0" indent="0" algn="l" rtl="0">
                        <a:spcBef>
                          <a:spcPts val="0"/>
                        </a:spcBef>
                        <a:spcAft>
                          <a:spcPts val="0"/>
                        </a:spcAft>
                        <a:buNone/>
                      </a:pPr>
                      <a:endParaRPr sz="800">
                        <a:solidFill>
                          <a:srgbClr val="595959"/>
                        </a:solidFill>
                        <a:latin typeface="Calibri"/>
                        <a:ea typeface="Calibri"/>
                        <a:cs typeface="Calibri"/>
                        <a:sym typeface="Calibri"/>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None/>
                      </a:pPr>
                      <a:r>
                        <a:rPr lang="en-GB" sz="800">
                          <a:solidFill>
                            <a:srgbClr val="595959"/>
                          </a:solidFill>
                        </a:rPr>
                        <a:t>Students begin to study their third text for ‘Aspects of Tragedy’: Keats’ poetry and develop essay writing skills for section C of this paper which requires them to write about two texts.</a:t>
                      </a:r>
                      <a:endParaRPr sz="800">
                        <a:solidFill>
                          <a:srgbClr val="595959"/>
                        </a:solidFill>
                      </a:endParaRPr>
                    </a:p>
                    <a:p>
                      <a:pPr marL="0" lvl="0" indent="0" algn="l" rtl="0">
                        <a:spcBef>
                          <a:spcPts val="0"/>
                        </a:spcBef>
                        <a:spcAft>
                          <a:spcPts val="0"/>
                        </a:spcAft>
                        <a:buNone/>
                      </a:pPr>
                      <a:endParaRPr sz="800">
                        <a:solidFill>
                          <a:srgbClr val="595959"/>
                        </a:solidFill>
                      </a:endParaRPr>
                    </a:p>
                    <a:p>
                      <a:pPr marL="0" lvl="0" indent="0" algn="l" rtl="0">
                        <a:spcBef>
                          <a:spcPts val="0"/>
                        </a:spcBef>
                        <a:spcAft>
                          <a:spcPts val="0"/>
                        </a:spcAft>
                        <a:buNone/>
                      </a:pPr>
                      <a:r>
                        <a:rPr lang="en-GB" sz="800">
                          <a:solidFill>
                            <a:srgbClr val="595959"/>
                          </a:solidFill>
                        </a:rPr>
                        <a:t>At the same time, students will study a variety of critical lenses and begin their Poetry NEA, applying analysis skills to a collection of poems of their choice.</a:t>
                      </a: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lvl="0" indent="0" algn="l" rtl="0">
                        <a:spcBef>
                          <a:spcPts val="0"/>
                        </a:spcBef>
                        <a:spcAft>
                          <a:spcPts val="0"/>
                        </a:spcAft>
                        <a:buNone/>
                      </a:pPr>
                      <a:r>
                        <a:rPr lang="en-GB" sz="800">
                          <a:solidFill>
                            <a:srgbClr val="595959"/>
                          </a:solidFill>
                        </a:rPr>
                        <a:t>Students study an overview to Social and Political protest writing and begin to study  texts through this lens.</a:t>
                      </a:r>
                      <a:endParaRPr sz="800">
                        <a:solidFill>
                          <a:srgbClr val="595959"/>
                        </a:solidFill>
                      </a:endParaRPr>
                    </a:p>
                    <a:p>
                      <a:pPr marL="0" lvl="0" indent="0" algn="l" rtl="0">
                        <a:spcBef>
                          <a:spcPts val="0"/>
                        </a:spcBef>
                        <a:spcAft>
                          <a:spcPts val="0"/>
                        </a:spcAft>
                        <a:buNone/>
                      </a:pPr>
                      <a:endParaRPr sz="800">
                        <a:solidFill>
                          <a:srgbClr val="595959"/>
                        </a:solidFill>
                      </a:endParaRPr>
                    </a:p>
                    <a:p>
                      <a:pPr marL="0" lvl="0" indent="0" algn="l" rtl="0">
                        <a:spcBef>
                          <a:spcPts val="0"/>
                        </a:spcBef>
                        <a:spcAft>
                          <a:spcPts val="0"/>
                        </a:spcAft>
                        <a:buNone/>
                      </a:pPr>
                      <a:r>
                        <a:rPr lang="en-GB" sz="800">
                          <a:solidFill>
                            <a:srgbClr val="595959"/>
                          </a:solidFill>
                        </a:rPr>
                        <a:t>The Handmaid’s Tale by Margaret Atwood</a:t>
                      </a:r>
                      <a:endParaRPr sz="800">
                        <a:solidFill>
                          <a:srgbClr val="595959"/>
                        </a:solidFill>
                      </a:endParaRPr>
                    </a:p>
                    <a:p>
                      <a:pPr marL="0" lvl="0" indent="0" algn="l" rtl="0">
                        <a:spcBef>
                          <a:spcPts val="0"/>
                        </a:spcBef>
                        <a:spcAft>
                          <a:spcPts val="0"/>
                        </a:spcAft>
                        <a:buNone/>
                      </a:pPr>
                      <a:endParaRPr sz="800">
                        <a:solidFill>
                          <a:srgbClr val="595959"/>
                        </a:solidFill>
                      </a:endParaRPr>
                    </a:p>
                    <a:p>
                      <a:pPr marL="0" lvl="0" indent="0" algn="l" rtl="0">
                        <a:spcBef>
                          <a:spcPts val="0"/>
                        </a:spcBef>
                        <a:spcAft>
                          <a:spcPts val="0"/>
                        </a:spcAft>
                        <a:buNone/>
                      </a:pPr>
                      <a:endParaRPr sz="800">
                        <a:solidFill>
                          <a:srgbClr val="595959"/>
                        </a:solidFill>
                      </a:endParaRPr>
                    </a:p>
                    <a:p>
                      <a:pPr marL="0" lvl="0" indent="0" algn="l" rtl="0">
                        <a:spcBef>
                          <a:spcPts val="0"/>
                        </a:spcBef>
                        <a:spcAft>
                          <a:spcPts val="0"/>
                        </a:spcAft>
                        <a:buNone/>
                      </a:pPr>
                      <a:r>
                        <a:rPr lang="en-GB" sz="800">
                          <a:solidFill>
                            <a:srgbClr val="595959"/>
                          </a:solidFill>
                        </a:rPr>
                        <a:t>Songs of Innocence and Experience by William Blake</a:t>
                      </a:r>
                      <a:endParaRPr sz="800">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1175850">
                <a:tc vMerge="1">
                  <a:txBody>
                    <a:bodyPr/>
                    <a:lstStyle/>
                    <a:p>
                      <a:endParaRPr lang="en-US"/>
                    </a:p>
                  </a:txBody>
                  <a:tcPr/>
                </a:tc>
                <a:tc vMerge="1">
                  <a:txBody>
                    <a:bodyPr/>
                    <a:lstStyle/>
                    <a:p>
                      <a:endParaRPr lang="en-US"/>
                    </a:p>
                  </a:txBody>
                  <a:tcPr/>
                </a:tc>
                <a:tc gridSpan="5">
                  <a:txBody>
                    <a:bodyPr/>
                    <a:lstStyle/>
                    <a:p>
                      <a:pPr marL="0" lvl="0" indent="0" algn="l" rtl="0">
                        <a:spcBef>
                          <a:spcPts val="0"/>
                        </a:spcBef>
                        <a:spcAft>
                          <a:spcPts val="0"/>
                        </a:spcAft>
                        <a:buNone/>
                      </a:pPr>
                      <a:r>
                        <a:rPr lang="en-GB" sz="900" b="1"/>
                        <a:t>Assessment Objectives:</a:t>
                      </a:r>
                      <a:endParaRPr sz="900" b="1"/>
                    </a:p>
                    <a:p>
                      <a:pPr marL="457200" lvl="0" indent="-273050" algn="l" rtl="0">
                        <a:lnSpc>
                          <a:spcPct val="115000"/>
                        </a:lnSpc>
                        <a:spcBef>
                          <a:spcPts val="0"/>
                        </a:spcBef>
                        <a:spcAft>
                          <a:spcPts val="0"/>
                        </a:spcAft>
                        <a:buClr>
                          <a:srgbClr val="4B4B4B"/>
                        </a:buClr>
                        <a:buSzPts val="700"/>
                        <a:buFont typeface="Verdana"/>
                        <a:buChar char="●"/>
                      </a:pPr>
                      <a:r>
                        <a:rPr lang="en-GB" sz="700">
                          <a:solidFill>
                            <a:srgbClr val="4B4B4B"/>
                          </a:solidFill>
                          <a:highlight>
                            <a:srgbClr val="FFFFFF"/>
                          </a:highlight>
                          <a:latin typeface="Verdana"/>
                          <a:ea typeface="Verdana"/>
                          <a:cs typeface="Verdana"/>
                          <a:sym typeface="Verdana"/>
                        </a:rPr>
                        <a:t>AO1: Articulate informed, personal and creative responses to literary texts, using associated concepts and terminology, and coherent, accurate written expression.</a:t>
                      </a:r>
                      <a:endParaRPr sz="700">
                        <a:solidFill>
                          <a:srgbClr val="4B4B4B"/>
                        </a:solidFill>
                        <a:highlight>
                          <a:srgbClr val="FFFFFF"/>
                        </a:highlight>
                        <a:latin typeface="Verdana"/>
                        <a:ea typeface="Verdana"/>
                        <a:cs typeface="Verdana"/>
                        <a:sym typeface="Verdana"/>
                      </a:endParaRPr>
                    </a:p>
                    <a:p>
                      <a:pPr marL="457200" lvl="0" indent="-273050" algn="l" rtl="0">
                        <a:lnSpc>
                          <a:spcPct val="115000"/>
                        </a:lnSpc>
                        <a:spcBef>
                          <a:spcPts val="0"/>
                        </a:spcBef>
                        <a:spcAft>
                          <a:spcPts val="0"/>
                        </a:spcAft>
                        <a:buClr>
                          <a:srgbClr val="4B4B4B"/>
                        </a:buClr>
                        <a:buSzPts val="700"/>
                        <a:buFont typeface="Verdana"/>
                        <a:buChar char="●"/>
                      </a:pPr>
                      <a:r>
                        <a:rPr lang="en-GB" sz="700">
                          <a:solidFill>
                            <a:srgbClr val="4B4B4B"/>
                          </a:solidFill>
                          <a:highlight>
                            <a:srgbClr val="FFFFFF"/>
                          </a:highlight>
                          <a:latin typeface="Verdana"/>
                          <a:ea typeface="Verdana"/>
                          <a:cs typeface="Verdana"/>
                          <a:sym typeface="Verdana"/>
                        </a:rPr>
                        <a:t>AO2: Analyse ways in which meanings are shaped in literary texts.</a:t>
                      </a:r>
                      <a:endParaRPr sz="700">
                        <a:solidFill>
                          <a:srgbClr val="4B4B4B"/>
                        </a:solidFill>
                        <a:highlight>
                          <a:srgbClr val="FFFFFF"/>
                        </a:highlight>
                        <a:latin typeface="Verdana"/>
                        <a:ea typeface="Verdana"/>
                        <a:cs typeface="Verdana"/>
                        <a:sym typeface="Verdana"/>
                      </a:endParaRPr>
                    </a:p>
                    <a:p>
                      <a:pPr marL="457200" lvl="0" indent="-273050" algn="l" rtl="0">
                        <a:lnSpc>
                          <a:spcPct val="115000"/>
                        </a:lnSpc>
                        <a:spcBef>
                          <a:spcPts val="0"/>
                        </a:spcBef>
                        <a:spcAft>
                          <a:spcPts val="0"/>
                        </a:spcAft>
                        <a:buClr>
                          <a:srgbClr val="4B4B4B"/>
                        </a:buClr>
                        <a:buSzPts val="700"/>
                        <a:buFont typeface="Verdana"/>
                        <a:buChar char="●"/>
                      </a:pPr>
                      <a:r>
                        <a:rPr lang="en-GB" sz="700">
                          <a:solidFill>
                            <a:srgbClr val="4B4B4B"/>
                          </a:solidFill>
                          <a:highlight>
                            <a:srgbClr val="FFFFFF"/>
                          </a:highlight>
                          <a:latin typeface="Verdana"/>
                          <a:ea typeface="Verdana"/>
                          <a:cs typeface="Verdana"/>
                          <a:sym typeface="Verdana"/>
                        </a:rPr>
                        <a:t>AO3: Demonstrate understanding of the significance and influence of the contexts in which literary texts are written and received.</a:t>
                      </a:r>
                      <a:endParaRPr sz="700">
                        <a:solidFill>
                          <a:srgbClr val="4B4B4B"/>
                        </a:solidFill>
                        <a:highlight>
                          <a:srgbClr val="FFFFFF"/>
                        </a:highlight>
                        <a:latin typeface="Verdana"/>
                        <a:ea typeface="Verdana"/>
                        <a:cs typeface="Verdana"/>
                        <a:sym typeface="Verdana"/>
                      </a:endParaRPr>
                    </a:p>
                    <a:p>
                      <a:pPr marL="457200" lvl="0" indent="-273050" algn="l" rtl="0">
                        <a:lnSpc>
                          <a:spcPct val="115000"/>
                        </a:lnSpc>
                        <a:spcBef>
                          <a:spcPts val="0"/>
                        </a:spcBef>
                        <a:spcAft>
                          <a:spcPts val="0"/>
                        </a:spcAft>
                        <a:buClr>
                          <a:srgbClr val="4B4B4B"/>
                        </a:buClr>
                        <a:buSzPts val="700"/>
                        <a:buFont typeface="Verdana"/>
                        <a:buChar char="●"/>
                      </a:pPr>
                      <a:r>
                        <a:rPr lang="en-GB" sz="700">
                          <a:solidFill>
                            <a:srgbClr val="4B4B4B"/>
                          </a:solidFill>
                          <a:highlight>
                            <a:srgbClr val="FFFFFF"/>
                          </a:highlight>
                          <a:latin typeface="Verdana"/>
                          <a:ea typeface="Verdana"/>
                          <a:cs typeface="Verdana"/>
                          <a:sym typeface="Verdana"/>
                        </a:rPr>
                        <a:t>AO4: Explore connections across literary texts.</a:t>
                      </a:r>
                      <a:endParaRPr sz="700">
                        <a:solidFill>
                          <a:srgbClr val="4B4B4B"/>
                        </a:solidFill>
                        <a:highlight>
                          <a:srgbClr val="FFFFFF"/>
                        </a:highlight>
                        <a:latin typeface="Verdana"/>
                        <a:ea typeface="Verdana"/>
                        <a:cs typeface="Verdana"/>
                        <a:sym typeface="Verdana"/>
                      </a:endParaRPr>
                    </a:p>
                    <a:p>
                      <a:pPr marL="457200" lvl="0" indent="-273050" algn="l" rtl="0">
                        <a:lnSpc>
                          <a:spcPct val="115000"/>
                        </a:lnSpc>
                        <a:spcBef>
                          <a:spcPts val="0"/>
                        </a:spcBef>
                        <a:spcAft>
                          <a:spcPts val="0"/>
                        </a:spcAft>
                        <a:buClr>
                          <a:srgbClr val="4B4B4B"/>
                        </a:buClr>
                        <a:buSzPts val="700"/>
                        <a:buFont typeface="Verdana"/>
                        <a:buChar char="●"/>
                      </a:pPr>
                      <a:r>
                        <a:rPr lang="en-GB" sz="700">
                          <a:solidFill>
                            <a:srgbClr val="4B4B4B"/>
                          </a:solidFill>
                          <a:highlight>
                            <a:srgbClr val="FFFFFF"/>
                          </a:highlight>
                          <a:latin typeface="Verdana"/>
                          <a:ea typeface="Verdana"/>
                          <a:cs typeface="Verdana"/>
                          <a:sym typeface="Verdana"/>
                        </a:rPr>
                        <a:t>AO5: Explore literary texts informed by different interpretations</a:t>
                      </a:r>
                      <a:endParaRPr sz="800"/>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800" b="1" u="none" strike="noStrike" cap="none">
                        <a:solidFill>
                          <a:srgbClr val="595959"/>
                        </a:solidFill>
                      </a:endParaRPr>
                    </a:p>
                  </a:txBody>
                  <a:tcPr marL="91450" marR="91450" marT="45725" marB="457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06" name="Google Shape;106;p15"/>
          <p:cNvSpPr/>
          <p:nvPr/>
        </p:nvSpPr>
        <p:spPr>
          <a:xfrm>
            <a:off x="9250873" y="4799652"/>
            <a:ext cx="295500" cy="357000"/>
          </a:xfrm>
          <a:prstGeom prst="downArrow">
            <a:avLst>
              <a:gd name="adj1" fmla="val 50000"/>
              <a:gd name="adj2" fmla="val 50000"/>
            </a:avLst>
          </a:prstGeom>
          <a:gradFill>
            <a:gsLst>
              <a:gs pos="0">
                <a:srgbClr val="E4A800"/>
              </a:gs>
              <a:gs pos="45000">
                <a:srgbClr val="FFC900"/>
              </a:gs>
              <a:gs pos="79000">
                <a:srgbClr val="FFFF00"/>
              </a:gs>
              <a:gs pos="99110">
                <a:schemeClr val="lt1"/>
              </a:gs>
              <a:gs pos="100000">
                <a:schemeClr val="lt1"/>
              </a:gs>
            </a:gsLst>
            <a:lin ang="16200038" scaled="0"/>
          </a:gra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A4 Paper (210x297 mm)</PresentationFormat>
  <Paragraphs>189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Quattrocento Sans</vt:lpstr>
      <vt:lpstr>Arial</vt:lpstr>
      <vt:lpstr>Calibri</vt:lpstr>
      <vt:lpstr>Verdana</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Cotmore-BrownL</dc:creator>
  <cp:lastModifiedBy>Cotmore-BrownL</cp:lastModifiedBy>
  <cp:revision>1</cp:revision>
  <dcterms:modified xsi:type="dcterms:W3CDTF">2022-10-19T12:02:05Z</dcterms:modified>
</cp:coreProperties>
</file>