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5"/>
  </p:notesMasterIdLst>
  <p:sldIdLst>
    <p:sldId id="256" r:id="rId2"/>
    <p:sldId id="257" r:id="rId3"/>
    <p:sldId id="258" r:id="rId4"/>
  </p:sldIdLst>
  <p:sldSz cx="9906000" cy="6858000" type="A4"/>
  <p:notesSz cx="6858000" cy="9144000"/>
  <p:embeddedFontLst>
    <p:embeddedFont>
      <p:font typeface="Calibri" panose="020F0502020204030204" pitchFamily="34" charset="0"/>
      <p:regular r:id="rId6"/>
      <p:bold r:id="rId7"/>
      <p:italic r:id="rId8"/>
      <p:boldItalic r:id="rId9"/>
    </p:embeddedFont>
    <p:embeddedFont>
      <p:font typeface="Quattrocento Sans" panose="020B0502050000020003"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il8TDa6jEEqSRO3bxYb8gndLpnB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51EFE8E-B820-4845-B24D-4CBA0E5DDFF5}">
  <a:tblStyle styleId="{451EFE8E-B820-4845-B24D-4CBA0E5DDFF5}"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7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font" Target="fonts/font2.fntdata"/><Relationship Id="rId12" Type="http://schemas.openxmlformats.org/officeDocument/2006/relationships/font" Target="fonts/font7.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presProps" Target="presProps.xml"/><Relationship Id="rId10" Type="http://schemas.openxmlformats.org/officeDocument/2006/relationships/font" Target="fonts/font5.fntdata"/><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font" Target="fonts/font4.fntdata"/><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FOUNDATION</a:t>
            </a:r>
            <a:endParaRPr/>
          </a:p>
        </p:txBody>
      </p:sp>
      <p:sp>
        <p:nvSpPr>
          <p:cNvPr id="95" name="Google Shape;95;p2: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c85a13faeb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HIGHER</a:t>
            </a:r>
            <a:endParaRPr/>
          </a:p>
        </p:txBody>
      </p:sp>
      <p:sp>
        <p:nvSpPr>
          <p:cNvPr id="103" name="Google Shape;103;gc85a13faeb_0_1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6"/>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6"/>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6"/>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5"/>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5"/>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5"/>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rot="5400000">
            <a:off x="5251054"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body" idx="1"/>
          </p:nvPr>
        </p:nvSpPr>
        <p:spPr>
          <a:xfrm rot="5400000">
            <a:off x="917179"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6"/>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6"/>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6"/>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742950" y="1122363"/>
            <a:ext cx="84201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238250" y="3602038"/>
            <a:ext cx="74295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675879" y="1709740"/>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675879" y="4589465"/>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68232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682329"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682329"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body" idx="1"/>
          </p:nvPr>
        </p:nvSpPr>
        <p:spPr>
          <a:xfrm>
            <a:off x="4211340" y="987427"/>
            <a:ext cx="5014913"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3"/>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a:spLocks noGrp="1"/>
          </p:cNvSpPr>
          <p:nvPr>
            <p:ph type="pic" idx="2"/>
          </p:nvPr>
        </p:nvSpPr>
        <p:spPr>
          <a:xfrm>
            <a:off x="4211340" y="987427"/>
            <a:ext cx="5014913" cy="4873625"/>
          </a:xfrm>
          <a:prstGeom prst="rect">
            <a:avLst/>
          </a:prstGeom>
          <a:noFill/>
          <a:ln>
            <a:noFill/>
          </a:ln>
        </p:spPr>
      </p:sp>
      <p:sp>
        <p:nvSpPr>
          <p:cNvPr id="64" name="Google Shape;64;p14"/>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4"/>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4"/>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4"/>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5"/>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5"/>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5"/>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9DBC"/>
            </a:gs>
            <a:gs pos="52999">
              <a:srgbClr val="1C4254"/>
            </a:gs>
            <a:gs pos="100000">
              <a:srgbClr val="0E222C"/>
            </a:gs>
          </a:gsLst>
          <a:lin ang="16200000" scaled="0"/>
        </a:gradFill>
        <a:effectLst/>
      </p:bgPr>
    </p:bg>
    <p:spTree>
      <p:nvGrpSpPr>
        <p:cNvPr id="1" name="Shape 83"/>
        <p:cNvGrpSpPr/>
        <p:nvPr/>
      </p:nvGrpSpPr>
      <p:grpSpPr>
        <a:xfrm>
          <a:off x="0" y="0"/>
          <a:ext cx="0" cy="0"/>
          <a:chOff x="0" y="0"/>
          <a:chExt cx="0" cy="0"/>
        </a:xfrm>
      </p:grpSpPr>
      <p:sp>
        <p:nvSpPr>
          <p:cNvPr id="84" name="Google Shape;84;p1"/>
          <p:cNvSpPr txBox="1"/>
          <p:nvPr/>
        </p:nvSpPr>
        <p:spPr>
          <a:xfrm>
            <a:off x="698709" y="153825"/>
            <a:ext cx="1778400" cy="708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000"/>
              <a:buFont typeface="Arial"/>
              <a:buNone/>
            </a:pPr>
            <a:r>
              <a:rPr lang="en-GB" sz="4000" b="1" i="0" u="none" strike="noStrike" cap="none">
                <a:solidFill>
                  <a:schemeClr val="lt1"/>
                </a:solidFill>
                <a:latin typeface="Quattrocento Sans"/>
                <a:ea typeface="Quattrocento Sans"/>
                <a:cs typeface="Quattrocento Sans"/>
                <a:sym typeface="Quattrocento Sans"/>
              </a:rPr>
              <a:t>Maths</a:t>
            </a:r>
            <a:endParaRPr sz="3200" b="1" i="0" u="none" strike="noStrike" cap="none">
              <a:solidFill>
                <a:schemeClr val="lt1"/>
              </a:solidFill>
              <a:latin typeface="Quattrocento Sans"/>
              <a:ea typeface="Quattrocento Sans"/>
              <a:cs typeface="Quattrocento Sans"/>
              <a:sym typeface="Quattrocento Sans"/>
            </a:endParaRPr>
          </a:p>
        </p:txBody>
      </p:sp>
      <p:sp>
        <p:nvSpPr>
          <p:cNvPr id="85" name="Google Shape;85;p1"/>
          <p:cNvSpPr txBox="1"/>
          <p:nvPr/>
        </p:nvSpPr>
        <p:spPr>
          <a:xfrm>
            <a:off x="-1029384" y="2120124"/>
            <a:ext cx="184730" cy="24622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endParaRPr sz="1000" b="1" i="0" u="none" strike="noStrike" cap="none">
              <a:solidFill>
                <a:srgbClr val="FFC000"/>
              </a:solidFill>
              <a:latin typeface="Quattrocento Sans"/>
              <a:ea typeface="Quattrocento Sans"/>
              <a:cs typeface="Quattrocento Sans"/>
              <a:sym typeface="Quattrocento Sans"/>
            </a:endParaRPr>
          </a:p>
        </p:txBody>
      </p:sp>
      <p:graphicFrame>
        <p:nvGraphicFramePr>
          <p:cNvPr id="86" name="Google Shape;86;p1"/>
          <p:cNvGraphicFramePr/>
          <p:nvPr/>
        </p:nvGraphicFramePr>
        <p:xfrm>
          <a:off x="295392" y="1246952"/>
          <a:ext cx="9315150" cy="1706900"/>
        </p:xfrm>
        <a:graphic>
          <a:graphicData uri="http://schemas.openxmlformats.org/drawingml/2006/table">
            <a:tbl>
              <a:tblPr firstRow="1" bandRow="1">
                <a:noFill/>
                <a:tableStyleId>{451EFE8E-B820-4845-B24D-4CBA0E5DDFF5}</a:tableStyleId>
              </a:tblPr>
              <a:tblGrid>
                <a:gridCol w="273575">
                  <a:extLst>
                    <a:ext uri="{9D8B030D-6E8A-4147-A177-3AD203B41FA5}">
                      <a16:colId xmlns:a16="http://schemas.microsoft.com/office/drawing/2014/main" val="20000"/>
                    </a:ext>
                  </a:extLst>
                </a:gridCol>
                <a:gridCol w="1194175">
                  <a:extLst>
                    <a:ext uri="{9D8B030D-6E8A-4147-A177-3AD203B41FA5}">
                      <a16:colId xmlns:a16="http://schemas.microsoft.com/office/drawing/2014/main" val="20001"/>
                    </a:ext>
                  </a:extLst>
                </a:gridCol>
                <a:gridCol w="1307900">
                  <a:extLst>
                    <a:ext uri="{9D8B030D-6E8A-4147-A177-3AD203B41FA5}">
                      <a16:colId xmlns:a16="http://schemas.microsoft.com/office/drawing/2014/main" val="20002"/>
                    </a:ext>
                  </a:extLst>
                </a:gridCol>
                <a:gridCol w="1307900">
                  <a:extLst>
                    <a:ext uri="{9D8B030D-6E8A-4147-A177-3AD203B41FA5}">
                      <a16:colId xmlns:a16="http://schemas.microsoft.com/office/drawing/2014/main" val="20003"/>
                    </a:ext>
                  </a:extLst>
                </a:gridCol>
                <a:gridCol w="1307900">
                  <a:extLst>
                    <a:ext uri="{9D8B030D-6E8A-4147-A177-3AD203B41FA5}">
                      <a16:colId xmlns:a16="http://schemas.microsoft.com/office/drawing/2014/main" val="20004"/>
                    </a:ext>
                  </a:extLst>
                </a:gridCol>
                <a:gridCol w="1307900">
                  <a:extLst>
                    <a:ext uri="{9D8B030D-6E8A-4147-A177-3AD203B41FA5}">
                      <a16:colId xmlns:a16="http://schemas.microsoft.com/office/drawing/2014/main" val="20005"/>
                    </a:ext>
                  </a:extLst>
                </a:gridCol>
                <a:gridCol w="1307900">
                  <a:extLst>
                    <a:ext uri="{9D8B030D-6E8A-4147-A177-3AD203B41FA5}">
                      <a16:colId xmlns:a16="http://schemas.microsoft.com/office/drawing/2014/main" val="20006"/>
                    </a:ext>
                  </a:extLst>
                </a:gridCol>
                <a:gridCol w="1307900">
                  <a:extLst>
                    <a:ext uri="{9D8B030D-6E8A-4147-A177-3AD203B41FA5}">
                      <a16:colId xmlns:a16="http://schemas.microsoft.com/office/drawing/2014/main" val="20007"/>
                    </a:ext>
                  </a:extLst>
                </a:gridCol>
              </a:tblGrid>
              <a:tr h="37085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a:solidFill>
                            <a:schemeClr val="lt1"/>
                          </a:solidFill>
                        </a:rPr>
                        <a:t>Year 7</a:t>
                      </a:r>
                      <a:endParaRPr sz="1400" u="none" strike="noStrike" cap="none"/>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F26622"/>
                          </a:solidFill>
                        </a:rPr>
                        <a:t>Primary School  </a:t>
                      </a:r>
                      <a:r>
                        <a:rPr lang="en-GB" sz="1000" b="0" u="none" strike="noStrike" cap="none">
                          <a:solidFill>
                            <a:srgbClr val="F26622"/>
                          </a:solidFill>
                        </a:rPr>
                        <a:t>Knowledge &amp; Skills</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F2CC"/>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Topics covered</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 Topics covered</a:t>
                      </a:r>
                      <a:endParaRPr sz="1000" b="1"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Topics covered</a:t>
                      </a:r>
                      <a:endParaRPr sz="1000" b="1"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Topics covered</a:t>
                      </a:r>
                      <a:endParaRPr sz="1000" b="1"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Topics covered</a:t>
                      </a:r>
                      <a:endParaRPr sz="1000" b="1"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Topics covered </a:t>
                      </a:r>
                      <a:endParaRPr sz="1000" b="1"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extLst>
                  <a:ext uri="{0D108BD9-81ED-4DB2-BD59-A6C34878D82A}">
                    <a16:rowId xmlns:a16="http://schemas.microsoft.com/office/drawing/2014/main" val="10000"/>
                  </a:ext>
                </a:extLst>
              </a:tr>
              <a:tr h="129160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b="1" u="none" strike="noStrike" cap="none" dirty="0">
                          <a:solidFill>
                            <a:srgbClr val="F26622"/>
                          </a:solidFill>
                        </a:rPr>
                        <a:t>Knowledge</a:t>
                      </a:r>
                      <a:r>
                        <a:rPr lang="en-GB" sz="800" u="none" strike="noStrike" cap="none" dirty="0">
                          <a:solidFill>
                            <a:srgbClr val="F26622"/>
                          </a:solidFill>
                        </a:rPr>
                        <a:t> of multiplication and division facts, mental calculations</a:t>
                      </a:r>
                      <a:endParaRPr sz="800" u="none" strike="noStrike" cap="none" dirty="0">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b="1" u="none" strike="noStrike" cap="none" dirty="0">
                          <a:solidFill>
                            <a:srgbClr val="F26622"/>
                          </a:solidFill>
                        </a:rPr>
                        <a:t>Understanding</a:t>
                      </a:r>
                      <a:r>
                        <a:rPr lang="en-GB" sz="800" u="none" strike="noStrike" cap="none" dirty="0">
                          <a:solidFill>
                            <a:srgbClr val="F26622"/>
                          </a:solidFill>
                        </a:rPr>
                        <a:t> of</a:t>
                      </a:r>
                      <a:endParaRPr sz="800" u="none" strike="noStrike" cap="none" dirty="0">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dirty="0">
                          <a:solidFill>
                            <a:srgbClr val="F26622"/>
                          </a:solidFill>
                        </a:rPr>
                        <a:t>Place value, angles, equivalence, units of measure, area and perimeter </a:t>
                      </a:r>
                      <a:endParaRPr sz="900" u="none" strike="noStrike" cap="none" dirty="0"/>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Number and the Number System</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Counting and Comparing</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Sequences</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Baseline Assessment</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Using a calculator</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Visualising and Constructing</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Investigating </a:t>
                      </a:r>
                      <a:r>
                        <a:rPr lang="en-GB" sz="800">
                          <a:solidFill>
                            <a:srgbClr val="595959"/>
                          </a:solidFill>
                        </a:rPr>
                        <a:t>Angles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Properties of Shapes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Term 2 </a:t>
                      </a:r>
                      <a:r>
                        <a:rPr lang="en-GB" sz="800" u="none" strike="noStrike" cap="none">
                          <a:solidFill>
                            <a:srgbClr val="595959"/>
                          </a:solidFill>
                        </a:rPr>
                        <a:t>assessment</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Calculating - </a:t>
                      </a:r>
                      <a:endParaRPr sz="800">
                        <a:solidFill>
                          <a:srgbClr val="595959"/>
                        </a:solidFill>
                      </a:endParaRPr>
                    </a:p>
                    <a:p>
                      <a:pPr marL="457200" marR="0" lvl="0" indent="-279400" algn="l" rtl="0">
                        <a:lnSpc>
                          <a:spcPct val="100000"/>
                        </a:lnSpc>
                        <a:spcBef>
                          <a:spcPts val="0"/>
                        </a:spcBef>
                        <a:spcAft>
                          <a:spcPts val="0"/>
                        </a:spcAft>
                        <a:buClr>
                          <a:srgbClr val="595959"/>
                        </a:buClr>
                        <a:buSzPts val="800"/>
                        <a:buChar char="●"/>
                      </a:pPr>
                      <a:r>
                        <a:rPr lang="en-GB" sz="800">
                          <a:solidFill>
                            <a:srgbClr val="595959"/>
                          </a:solidFill>
                        </a:rPr>
                        <a:t>Fractions</a:t>
                      </a:r>
                      <a:endParaRPr sz="800">
                        <a:solidFill>
                          <a:srgbClr val="595959"/>
                        </a:solidFill>
                      </a:endParaRPr>
                    </a:p>
                    <a:p>
                      <a:pPr marL="457200" marR="0" lvl="0" indent="-279400" algn="l" rtl="0">
                        <a:lnSpc>
                          <a:spcPct val="100000"/>
                        </a:lnSpc>
                        <a:spcBef>
                          <a:spcPts val="0"/>
                        </a:spcBef>
                        <a:spcAft>
                          <a:spcPts val="0"/>
                        </a:spcAft>
                        <a:buClr>
                          <a:srgbClr val="595959"/>
                        </a:buClr>
                        <a:buSzPts val="800"/>
                        <a:buChar char="●"/>
                      </a:pPr>
                      <a:r>
                        <a:rPr lang="en-GB" sz="800">
                          <a:solidFill>
                            <a:srgbClr val="595959"/>
                          </a:solidFill>
                        </a:rPr>
                        <a:t>Decimals</a:t>
                      </a:r>
                      <a:endParaRPr sz="800">
                        <a:solidFill>
                          <a:srgbClr val="595959"/>
                        </a:solidFill>
                      </a:endParaRPr>
                    </a:p>
                    <a:p>
                      <a:pPr marL="457200" marR="0" lvl="0" indent="-279400" algn="l" rtl="0">
                        <a:lnSpc>
                          <a:spcPct val="100000"/>
                        </a:lnSpc>
                        <a:spcBef>
                          <a:spcPts val="0"/>
                        </a:spcBef>
                        <a:spcAft>
                          <a:spcPts val="0"/>
                        </a:spcAft>
                        <a:buClr>
                          <a:srgbClr val="595959"/>
                        </a:buClr>
                        <a:buSzPts val="800"/>
                        <a:buChar char="●"/>
                      </a:pPr>
                      <a:r>
                        <a:rPr lang="en-GB" sz="800">
                          <a:solidFill>
                            <a:srgbClr val="595959"/>
                          </a:solidFill>
                        </a:rPr>
                        <a:t>Negatives</a:t>
                      </a:r>
                      <a:endParaRPr sz="800">
                        <a:solidFill>
                          <a:srgbClr val="595959"/>
                        </a:solidFill>
                      </a:endParaRPr>
                    </a:p>
                    <a:p>
                      <a:pPr marL="457200" marR="0" lvl="0" indent="-279400" algn="l" rtl="0">
                        <a:lnSpc>
                          <a:spcPct val="100000"/>
                        </a:lnSpc>
                        <a:spcBef>
                          <a:spcPts val="0"/>
                        </a:spcBef>
                        <a:spcAft>
                          <a:spcPts val="0"/>
                        </a:spcAft>
                        <a:buClr>
                          <a:srgbClr val="595959"/>
                        </a:buClr>
                        <a:buSzPts val="800"/>
                        <a:buChar char="●"/>
                      </a:pPr>
                      <a:r>
                        <a:rPr lang="en-GB" sz="800">
                          <a:solidFill>
                            <a:srgbClr val="595959"/>
                          </a:solidFill>
                        </a:rPr>
                        <a:t>Whole numbers</a:t>
                      </a:r>
                      <a:endParaRPr sz="800">
                        <a:solidFill>
                          <a:srgbClr val="595959"/>
                        </a:solidFill>
                      </a:endParaRPr>
                    </a:p>
                    <a:p>
                      <a:pPr marL="0" marR="0" lvl="0" indent="0" algn="l" rtl="0">
                        <a:lnSpc>
                          <a:spcPct val="100000"/>
                        </a:lnSpc>
                        <a:spcBef>
                          <a:spcPts val="0"/>
                        </a:spcBef>
                        <a:spcAft>
                          <a:spcPts val="0"/>
                        </a:spcAft>
                        <a:buNone/>
                      </a:pPr>
                      <a:endParaRPr sz="800">
                        <a:solidFill>
                          <a:srgbClr val="595959"/>
                        </a:solidFill>
                      </a:endParaRPr>
                    </a:p>
                    <a:p>
                      <a:pPr marL="0" marR="0" lvl="0" indent="0" algn="l" rtl="0">
                        <a:lnSpc>
                          <a:spcPct val="100000"/>
                        </a:lnSpc>
                        <a:spcBef>
                          <a:spcPts val="0"/>
                        </a:spcBef>
                        <a:spcAft>
                          <a:spcPts val="0"/>
                        </a:spcAft>
                        <a:buNone/>
                      </a:pPr>
                      <a:r>
                        <a:rPr lang="en-GB" sz="800">
                          <a:solidFill>
                            <a:srgbClr val="595959"/>
                          </a:solidFill>
                        </a:rPr>
                        <a:t>Accuracy</a:t>
                      </a:r>
                      <a:endParaRPr sz="800">
                        <a:solidFill>
                          <a:srgbClr val="595959"/>
                        </a:solidFill>
                      </a:endParaRPr>
                    </a:p>
                    <a:p>
                      <a:pPr marL="0" marR="0" lvl="0" indent="0" algn="l" rtl="0">
                        <a:lnSpc>
                          <a:spcPct val="100000"/>
                        </a:lnSpc>
                        <a:spcBef>
                          <a:spcPts val="0"/>
                        </a:spcBef>
                        <a:spcAft>
                          <a:spcPts val="0"/>
                        </a:spcAft>
                        <a:buNone/>
                      </a:pPr>
                      <a:endParaRPr sz="800">
                        <a:solidFill>
                          <a:srgbClr val="595959"/>
                        </a:solidFill>
                      </a:endParaRPr>
                    </a:p>
                    <a:p>
                      <a:pPr marL="0" marR="0" lvl="0" indent="0" algn="l" rtl="0">
                        <a:lnSpc>
                          <a:spcPct val="100000"/>
                        </a:lnSpc>
                        <a:spcBef>
                          <a:spcPts val="0"/>
                        </a:spcBef>
                        <a:spcAft>
                          <a:spcPts val="0"/>
                        </a:spcAft>
                        <a:buNone/>
                      </a:pPr>
                      <a:endParaRPr sz="800">
                        <a:solidFill>
                          <a:srgbClr val="595959"/>
                        </a:solidFill>
                      </a:endParaRPr>
                    </a:p>
                    <a:p>
                      <a:pPr marL="0" marR="0" lvl="0" indent="0" algn="l" rtl="0">
                        <a:lnSpc>
                          <a:spcPct val="100000"/>
                        </a:lnSpc>
                        <a:spcBef>
                          <a:spcPts val="0"/>
                        </a:spcBef>
                        <a:spcAft>
                          <a:spcPts val="0"/>
                        </a:spcAft>
                        <a:buNone/>
                      </a:pPr>
                      <a:r>
                        <a:rPr lang="en-GB" sz="800">
                          <a:solidFill>
                            <a:srgbClr val="595959"/>
                          </a:solidFill>
                        </a:rPr>
                        <a:t>Term 3 Assessment</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Mathematical movement</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Improving:</a:t>
                      </a:r>
                      <a:endParaRPr sz="800">
                        <a:solidFill>
                          <a:srgbClr val="595959"/>
                        </a:solidFill>
                      </a:endParaRPr>
                    </a:p>
                    <a:p>
                      <a:pPr marL="457200" marR="0" lvl="0" indent="-279400" algn="l" rtl="0">
                        <a:lnSpc>
                          <a:spcPct val="100000"/>
                        </a:lnSpc>
                        <a:spcBef>
                          <a:spcPts val="0"/>
                        </a:spcBef>
                        <a:spcAft>
                          <a:spcPts val="0"/>
                        </a:spcAft>
                        <a:buClr>
                          <a:srgbClr val="595959"/>
                        </a:buClr>
                        <a:buSzPts val="800"/>
                        <a:buChar char="●"/>
                      </a:pPr>
                      <a:r>
                        <a:rPr lang="en-GB" sz="800">
                          <a:solidFill>
                            <a:srgbClr val="595959"/>
                          </a:solidFill>
                        </a:rPr>
                        <a:t>Fractions</a:t>
                      </a:r>
                      <a:endParaRPr sz="800">
                        <a:solidFill>
                          <a:srgbClr val="595959"/>
                        </a:solidFill>
                      </a:endParaRPr>
                    </a:p>
                    <a:p>
                      <a:pPr marL="457200" marR="0" lvl="0" indent="-279400" algn="l" rtl="0">
                        <a:lnSpc>
                          <a:spcPct val="100000"/>
                        </a:lnSpc>
                        <a:spcBef>
                          <a:spcPts val="0"/>
                        </a:spcBef>
                        <a:spcAft>
                          <a:spcPts val="0"/>
                        </a:spcAft>
                        <a:buClr>
                          <a:srgbClr val="595959"/>
                        </a:buClr>
                        <a:buSzPts val="800"/>
                        <a:buChar char="●"/>
                      </a:pPr>
                      <a:r>
                        <a:rPr lang="en-GB" sz="800">
                          <a:solidFill>
                            <a:srgbClr val="595959"/>
                          </a:solidFill>
                        </a:rPr>
                        <a:t>Decimals</a:t>
                      </a:r>
                      <a:endParaRPr sz="800">
                        <a:solidFill>
                          <a:srgbClr val="595959"/>
                        </a:solidFill>
                      </a:endParaRPr>
                    </a:p>
                    <a:p>
                      <a:pPr marL="457200" marR="0" lvl="0" indent="-279400" algn="l" rtl="0">
                        <a:lnSpc>
                          <a:spcPct val="100000"/>
                        </a:lnSpc>
                        <a:spcBef>
                          <a:spcPts val="0"/>
                        </a:spcBef>
                        <a:spcAft>
                          <a:spcPts val="0"/>
                        </a:spcAft>
                        <a:buClr>
                          <a:srgbClr val="595959"/>
                        </a:buClr>
                        <a:buSzPts val="800"/>
                        <a:buChar char="●"/>
                      </a:pPr>
                      <a:r>
                        <a:rPr lang="en-GB" sz="800">
                          <a:solidFill>
                            <a:srgbClr val="595959"/>
                          </a:solidFill>
                        </a:rPr>
                        <a:t>Percentages</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Calculating </a:t>
                      </a:r>
                      <a:endParaRPr sz="800" u="none" strike="noStrike" cap="none">
                        <a:solidFill>
                          <a:srgbClr val="595959"/>
                        </a:solidFill>
                      </a:endParaRPr>
                    </a:p>
                    <a:p>
                      <a:pPr marL="457200" marR="0" lvl="0" indent="-279400" algn="l" rtl="0">
                        <a:lnSpc>
                          <a:spcPct val="100000"/>
                        </a:lnSpc>
                        <a:spcBef>
                          <a:spcPts val="0"/>
                        </a:spcBef>
                        <a:spcAft>
                          <a:spcPts val="0"/>
                        </a:spcAft>
                        <a:buClr>
                          <a:srgbClr val="595959"/>
                        </a:buClr>
                        <a:buSzPts val="800"/>
                        <a:buChar char="●"/>
                      </a:pPr>
                      <a:r>
                        <a:rPr lang="en-GB" sz="800" u="none" strike="noStrike" cap="none">
                          <a:solidFill>
                            <a:srgbClr val="595959"/>
                          </a:solidFill>
                        </a:rPr>
                        <a:t>Fractions</a:t>
                      </a:r>
                      <a:endParaRPr sz="800">
                        <a:solidFill>
                          <a:srgbClr val="595959"/>
                        </a:solidFill>
                      </a:endParaRPr>
                    </a:p>
                    <a:p>
                      <a:pPr marL="457200" marR="0" lvl="0" indent="-279400" algn="l" rtl="0">
                        <a:lnSpc>
                          <a:spcPct val="100000"/>
                        </a:lnSpc>
                        <a:spcBef>
                          <a:spcPts val="0"/>
                        </a:spcBef>
                        <a:spcAft>
                          <a:spcPts val="0"/>
                        </a:spcAft>
                        <a:buClr>
                          <a:srgbClr val="595959"/>
                        </a:buClr>
                        <a:buSzPts val="800"/>
                        <a:buChar char="●"/>
                      </a:pPr>
                      <a:r>
                        <a:rPr lang="en-GB" sz="800">
                          <a:solidFill>
                            <a:srgbClr val="595959"/>
                          </a:solidFill>
                        </a:rPr>
                        <a:t>D</a:t>
                      </a:r>
                      <a:r>
                        <a:rPr lang="en-GB" sz="800" u="none" strike="noStrike" cap="none">
                          <a:solidFill>
                            <a:srgbClr val="595959"/>
                          </a:solidFill>
                        </a:rPr>
                        <a:t>ecimals</a:t>
                      </a:r>
                      <a:endParaRPr sz="800" u="none" strike="noStrike" cap="none">
                        <a:solidFill>
                          <a:srgbClr val="595959"/>
                        </a:solidFill>
                      </a:endParaRPr>
                    </a:p>
                    <a:p>
                      <a:pPr marL="457200" marR="0" lvl="0" indent="-279400" algn="l" rtl="0">
                        <a:lnSpc>
                          <a:spcPct val="100000"/>
                        </a:lnSpc>
                        <a:spcBef>
                          <a:spcPts val="0"/>
                        </a:spcBef>
                        <a:spcAft>
                          <a:spcPts val="0"/>
                        </a:spcAft>
                        <a:buClr>
                          <a:srgbClr val="595959"/>
                        </a:buClr>
                        <a:buSzPts val="800"/>
                        <a:buChar char="●"/>
                      </a:pPr>
                      <a:r>
                        <a:rPr lang="en-GB" sz="800">
                          <a:solidFill>
                            <a:srgbClr val="595959"/>
                          </a:solidFill>
                        </a:rPr>
                        <a:t>P</a:t>
                      </a:r>
                      <a:r>
                        <a:rPr lang="en-GB" sz="800" u="none" strike="noStrike" cap="none">
                          <a:solidFill>
                            <a:srgbClr val="595959"/>
                          </a:solidFill>
                        </a:rPr>
                        <a:t>ercentages</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Proportional Reasoning</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Measuring Space</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Calculating Space</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Term 5 Assessment</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dirty="0">
                          <a:solidFill>
                            <a:srgbClr val="595959"/>
                          </a:solidFill>
                        </a:rPr>
                        <a:t>Algebraic Proficiency</a:t>
                      </a:r>
                      <a:endParaRPr sz="800" dirty="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dirty="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dirty="0">
                          <a:solidFill>
                            <a:srgbClr val="595959"/>
                          </a:solidFill>
                        </a:rPr>
                        <a:t>Solving Equations</a:t>
                      </a:r>
                      <a:endParaRPr sz="800" dirty="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dirty="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dirty="0">
                          <a:solidFill>
                            <a:srgbClr val="595959"/>
                          </a:solidFill>
                        </a:rPr>
                        <a:t>Measuring Data</a:t>
                      </a:r>
                      <a:endParaRPr sz="800" u="none" strike="noStrike" cap="none" dirty="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dirty="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dirty="0">
                          <a:solidFill>
                            <a:srgbClr val="595959"/>
                          </a:solidFill>
                        </a:rPr>
                        <a:t>Presenting Data</a:t>
                      </a:r>
                      <a:endParaRPr sz="800" u="none" strike="noStrike" cap="none" dirty="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dirty="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dirty="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87" name="Google Shape;87;p1"/>
          <p:cNvSpPr/>
          <p:nvPr/>
        </p:nvSpPr>
        <p:spPr>
          <a:xfrm>
            <a:off x="243048" y="785881"/>
            <a:ext cx="2284348" cy="224128"/>
          </a:xfrm>
          <a:prstGeom prst="roundRect">
            <a:avLst>
              <a:gd name="adj" fmla="val 16667"/>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100"/>
              <a:buFont typeface="Arial"/>
              <a:buNone/>
            </a:pPr>
            <a:r>
              <a:rPr lang="en-GB" sz="1100" b="0" i="0" u="none" strike="noStrike" cap="none">
                <a:solidFill>
                  <a:schemeClr val="lt1"/>
                </a:solidFill>
                <a:latin typeface="Quattrocento Sans"/>
                <a:ea typeface="Quattrocento Sans"/>
                <a:cs typeface="Quattrocento Sans"/>
                <a:sym typeface="Quattrocento Sans"/>
              </a:rPr>
              <a:t>2023/24</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GB" sz="1100" b="1" i="0" u="none" strike="noStrike" cap="none" dirty="0">
                <a:solidFill>
                  <a:srgbClr val="FFC20D"/>
                </a:solidFill>
                <a:latin typeface="Quattrocento Sans"/>
                <a:ea typeface="Quattrocento Sans"/>
                <a:cs typeface="Quattrocento Sans"/>
                <a:sym typeface="Quattrocento Sans"/>
              </a:rPr>
              <a:t>CURRICULUM MAP</a:t>
            </a:r>
            <a:endParaRPr sz="1100" b="0" i="0" u="none" strike="noStrike" cap="none" dirty="0">
              <a:solidFill>
                <a:srgbClr val="FFC20D"/>
              </a:solidFill>
              <a:latin typeface="Quattrocento Sans"/>
              <a:ea typeface="Quattrocento Sans"/>
              <a:cs typeface="Quattrocento Sans"/>
              <a:sym typeface="Quattrocento Sans"/>
            </a:endParaRPr>
          </a:p>
        </p:txBody>
      </p:sp>
      <p:graphicFrame>
        <p:nvGraphicFramePr>
          <p:cNvPr id="88" name="Google Shape;88;p1"/>
          <p:cNvGraphicFramePr/>
          <p:nvPr/>
        </p:nvGraphicFramePr>
        <p:xfrm>
          <a:off x="304762" y="3065867"/>
          <a:ext cx="9315150" cy="1584980"/>
        </p:xfrm>
        <a:graphic>
          <a:graphicData uri="http://schemas.openxmlformats.org/drawingml/2006/table">
            <a:tbl>
              <a:tblPr firstRow="1" bandRow="1">
                <a:noFill/>
                <a:tableStyleId>{451EFE8E-B820-4845-B24D-4CBA0E5DDFF5}</a:tableStyleId>
              </a:tblPr>
              <a:tblGrid>
                <a:gridCol w="273575">
                  <a:extLst>
                    <a:ext uri="{9D8B030D-6E8A-4147-A177-3AD203B41FA5}">
                      <a16:colId xmlns:a16="http://schemas.microsoft.com/office/drawing/2014/main" val="20000"/>
                    </a:ext>
                  </a:extLst>
                </a:gridCol>
                <a:gridCol w="1194175">
                  <a:extLst>
                    <a:ext uri="{9D8B030D-6E8A-4147-A177-3AD203B41FA5}">
                      <a16:colId xmlns:a16="http://schemas.microsoft.com/office/drawing/2014/main" val="20001"/>
                    </a:ext>
                  </a:extLst>
                </a:gridCol>
                <a:gridCol w="1307900">
                  <a:extLst>
                    <a:ext uri="{9D8B030D-6E8A-4147-A177-3AD203B41FA5}">
                      <a16:colId xmlns:a16="http://schemas.microsoft.com/office/drawing/2014/main" val="20002"/>
                    </a:ext>
                  </a:extLst>
                </a:gridCol>
                <a:gridCol w="1307900">
                  <a:extLst>
                    <a:ext uri="{9D8B030D-6E8A-4147-A177-3AD203B41FA5}">
                      <a16:colId xmlns:a16="http://schemas.microsoft.com/office/drawing/2014/main" val="20003"/>
                    </a:ext>
                  </a:extLst>
                </a:gridCol>
                <a:gridCol w="1307900">
                  <a:extLst>
                    <a:ext uri="{9D8B030D-6E8A-4147-A177-3AD203B41FA5}">
                      <a16:colId xmlns:a16="http://schemas.microsoft.com/office/drawing/2014/main" val="20004"/>
                    </a:ext>
                  </a:extLst>
                </a:gridCol>
                <a:gridCol w="1307900">
                  <a:extLst>
                    <a:ext uri="{9D8B030D-6E8A-4147-A177-3AD203B41FA5}">
                      <a16:colId xmlns:a16="http://schemas.microsoft.com/office/drawing/2014/main" val="20005"/>
                    </a:ext>
                  </a:extLst>
                </a:gridCol>
                <a:gridCol w="1307900">
                  <a:extLst>
                    <a:ext uri="{9D8B030D-6E8A-4147-A177-3AD203B41FA5}">
                      <a16:colId xmlns:a16="http://schemas.microsoft.com/office/drawing/2014/main" val="20006"/>
                    </a:ext>
                  </a:extLst>
                </a:gridCol>
                <a:gridCol w="1307900">
                  <a:extLst>
                    <a:ext uri="{9D8B030D-6E8A-4147-A177-3AD203B41FA5}">
                      <a16:colId xmlns:a16="http://schemas.microsoft.com/office/drawing/2014/main" val="20007"/>
                    </a:ext>
                  </a:extLst>
                </a:gridCol>
              </a:tblGrid>
              <a:tr h="37085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a:solidFill>
                            <a:schemeClr val="lt1"/>
                          </a:solidFill>
                        </a:rPr>
                        <a:t>Year 8</a:t>
                      </a:r>
                      <a:endParaRPr sz="1400" u="none" strike="noStrike" cap="none"/>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F26622"/>
                          </a:solidFill>
                        </a:rPr>
                        <a:t>Prior Knowledge &amp; Skills </a:t>
                      </a:r>
                      <a:r>
                        <a:rPr lang="en-GB" sz="1000" b="0" u="none" strike="noStrike" cap="none">
                          <a:solidFill>
                            <a:srgbClr val="F26622"/>
                          </a:solidFill>
                        </a:rPr>
                        <a:t>from Year 7</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BE4D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Topics covered</a:t>
                      </a:r>
                      <a:endParaRPr sz="1000" b="1"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chemeClr val="dk1"/>
                        </a:buClr>
                        <a:buSzPts val="1000"/>
                        <a:buFont typeface="Arial"/>
                        <a:buNone/>
                      </a:pPr>
                      <a:r>
                        <a:rPr lang="en-GB" sz="1000" b="1" u="none" strike="noStrike" cap="none">
                          <a:solidFill>
                            <a:srgbClr val="1C4254"/>
                          </a:solidFill>
                        </a:rPr>
                        <a:t>Topics covered</a:t>
                      </a:r>
                      <a:endParaRPr sz="1000" b="1"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chemeClr val="dk1"/>
                        </a:buClr>
                        <a:buSzPts val="1000"/>
                        <a:buFont typeface="Arial"/>
                        <a:buNone/>
                      </a:pPr>
                      <a:r>
                        <a:rPr lang="en-GB" sz="1000" b="1" u="none" strike="noStrike" cap="none">
                          <a:solidFill>
                            <a:srgbClr val="1C4254"/>
                          </a:solidFill>
                        </a:rPr>
                        <a:t>Topics covered</a:t>
                      </a:r>
                      <a:endParaRPr sz="1000" b="1"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chemeClr val="dk1"/>
                        </a:buClr>
                        <a:buSzPts val="1000"/>
                        <a:buFont typeface="Arial"/>
                        <a:buNone/>
                      </a:pPr>
                      <a:r>
                        <a:rPr lang="en-GB" sz="1000" b="1" u="none" strike="noStrike" cap="none">
                          <a:solidFill>
                            <a:srgbClr val="1C4254"/>
                          </a:solidFill>
                        </a:rPr>
                        <a:t>Topics covered</a:t>
                      </a:r>
                      <a:endParaRPr sz="1000" b="1"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chemeClr val="dk1"/>
                        </a:buClr>
                        <a:buSzPts val="1000"/>
                        <a:buFont typeface="Arial"/>
                        <a:buNone/>
                      </a:pPr>
                      <a:r>
                        <a:rPr lang="en-GB" sz="1000" b="1" u="none" strike="noStrike" cap="none">
                          <a:solidFill>
                            <a:srgbClr val="1C4254"/>
                          </a:solidFill>
                        </a:rPr>
                        <a:t>Topics covered</a:t>
                      </a:r>
                      <a:endParaRPr sz="1000" b="1"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chemeClr val="dk1"/>
                        </a:buClr>
                        <a:buSzPts val="1000"/>
                        <a:buFont typeface="Arial"/>
                        <a:buNone/>
                      </a:pPr>
                      <a:r>
                        <a:rPr lang="en-GB" sz="1000" b="1" u="none" strike="noStrike" cap="none">
                          <a:solidFill>
                            <a:srgbClr val="1C4254"/>
                          </a:solidFill>
                        </a:rPr>
                        <a:t>Topics covered</a:t>
                      </a:r>
                      <a:endParaRPr sz="1000" b="1"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extLst>
                  <a:ext uri="{0D108BD9-81ED-4DB2-BD59-A6C34878D82A}">
                    <a16:rowId xmlns:a16="http://schemas.microsoft.com/office/drawing/2014/main" val="10000"/>
                  </a:ext>
                </a:extLst>
              </a:tr>
              <a:tr h="117955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Decimals, Approximating, </a:t>
                      </a:r>
                      <a:endParaRPr sz="800" u="none" strike="noStrike" cap="none">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Use mathematical equipment,</a:t>
                      </a:r>
                      <a:endParaRPr sz="800" u="none" strike="noStrike" cap="none">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Fraction, Decimals Percentage</a:t>
                      </a:r>
                      <a:endParaRPr sz="800" u="none" strike="noStrike" cap="none">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Common factors and multiples, </a:t>
                      </a:r>
                      <a:endParaRPr sz="800" u="none" strike="noStrike" cap="none">
                        <a:solidFill>
                          <a:srgbClr val="F26622"/>
                        </a:solidFill>
                      </a:endParaRPr>
                    </a:p>
                    <a:p>
                      <a:pPr marL="0" marR="0" lvl="0" indent="0" algn="l" rtl="0">
                        <a:lnSpc>
                          <a:spcPct val="100000"/>
                        </a:lnSpc>
                        <a:spcBef>
                          <a:spcPts val="0"/>
                        </a:spcBef>
                        <a:spcAft>
                          <a:spcPts val="0"/>
                        </a:spcAft>
                        <a:buClr>
                          <a:schemeClr val="dk1"/>
                        </a:buClr>
                        <a:buSzPts val="800"/>
                        <a:buFont typeface="Arial"/>
                        <a:buNone/>
                      </a:pPr>
                      <a:r>
                        <a:rPr lang="en-GB" sz="800" u="none" strike="noStrike" cap="none">
                          <a:solidFill>
                            <a:srgbClr val="F26622"/>
                          </a:solidFill>
                        </a:rPr>
                        <a:t>Inequality symbols</a:t>
                      </a:r>
                      <a:endParaRPr sz="800" u="none" strike="noStrike" cap="none">
                        <a:solidFill>
                          <a:srgbClr val="F26622"/>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lvl="0" indent="0" algn="l" rtl="0">
                        <a:spcBef>
                          <a:spcPts val="0"/>
                        </a:spcBef>
                        <a:spcAft>
                          <a:spcPts val="0"/>
                        </a:spcAft>
                        <a:buClr>
                          <a:schemeClr val="dk1"/>
                        </a:buClr>
                        <a:buSzPts val="800"/>
                        <a:buFont typeface="Arial"/>
                        <a:buNone/>
                      </a:pPr>
                      <a:r>
                        <a:rPr lang="en-GB" sz="800">
                          <a:solidFill>
                            <a:srgbClr val="595959"/>
                          </a:solidFill>
                        </a:rPr>
                        <a:t>Number and the Number System</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Calculating</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Sequences</a:t>
                      </a:r>
                      <a:endParaRPr sz="800">
                        <a:solidFill>
                          <a:srgbClr val="595959"/>
                        </a:solidFill>
                      </a:endParaRPr>
                    </a:p>
                    <a:p>
                      <a:pPr marL="0" marR="0" lvl="0" indent="0" algn="l" rtl="0">
                        <a:lnSpc>
                          <a:spcPct val="100000"/>
                        </a:lnSpc>
                        <a:spcBef>
                          <a:spcPts val="0"/>
                        </a:spcBef>
                        <a:spcAft>
                          <a:spcPts val="0"/>
                        </a:spcAft>
                        <a:buClr>
                          <a:schemeClr val="dk1"/>
                        </a:buClr>
                        <a:buSzPts val="800"/>
                        <a:buFont typeface="Arial"/>
                        <a:buNone/>
                      </a:pP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lvl="0" indent="0" algn="l" rtl="0">
                        <a:spcBef>
                          <a:spcPts val="0"/>
                        </a:spcBef>
                        <a:spcAft>
                          <a:spcPts val="0"/>
                        </a:spcAft>
                        <a:buClr>
                          <a:schemeClr val="dk1"/>
                        </a:buClr>
                        <a:buSzPts val="800"/>
                        <a:buFont typeface="Arial"/>
                        <a:buNone/>
                      </a:pPr>
                      <a:r>
                        <a:rPr lang="en-GB" sz="800">
                          <a:solidFill>
                            <a:srgbClr val="595959"/>
                          </a:solidFill>
                        </a:rPr>
                        <a:t>Visualising and Constructing</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Investigating Angles</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Order of Operations</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Term 2 assessment</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Visualising Algebra</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lvl="0" indent="0" algn="l" rtl="0">
                        <a:spcBef>
                          <a:spcPts val="0"/>
                        </a:spcBef>
                        <a:spcAft>
                          <a:spcPts val="0"/>
                        </a:spcAft>
                        <a:buClr>
                          <a:schemeClr val="dk1"/>
                        </a:buClr>
                        <a:buSzPts val="800"/>
                        <a:buFont typeface="Arial"/>
                        <a:buNone/>
                      </a:pPr>
                      <a:r>
                        <a:rPr lang="en-GB" sz="800">
                          <a:solidFill>
                            <a:srgbClr val="595959"/>
                          </a:solidFill>
                        </a:rPr>
                        <a:t>Investigating and calculating with::</a:t>
                      </a:r>
                      <a:endParaRPr sz="800">
                        <a:solidFill>
                          <a:srgbClr val="595959"/>
                        </a:solidFill>
                      </a:endParaRPr>
                    </a:p>
                    <a:p>
                      <a:pPr marL="457200" lvl="0" indent="-279400" algn="l" rtl="0">
                        <a:spcBef>
                          <a:spcPts val="0"/>
                        </a:spcBef>
                        <a:spcAft>
                          <a:spcPts val="0"/>
                        </a:spcAft>
                        <a:buClr>
                          <a:srgbClr val="595959"/>
                        </a:buClr>
                        <a:buSzPts val="800"/>
                        <a:buChar char="●"/>
                      </a:pPr>
                      <a:r>
                        <a:rPr lang="en-GB" sz="800">
                          <a:solidFill>
                            <a:srgbClr val="595959"/>
                          </a:solidFill>
                        </a:rPr>
                        <a:t>Fractions</a:t>
                      </a:r>
                      <a:endParaRPr sz="800">
                        <a:solidFill>
                          <a:srgbClr val="595959"/>
                        </a:solidFill>
                      </a:endParaRPr>
                    </a:p>
                    <a:p>
                      <a:pPr marL="457200" lvl="0" indent="-279400" algn="l" rtl="0">
                        <a:spcBef>
                          <a:spcPts val="0"/>
                        </a:spcBef>
                        <a:spcAft>
                          <a:spcPts val="0"/>
                        </a:spcAft>
                        <a:buClr>
                          <a:srgbClr val="595959"/>
                        </a:buClr>
                        <a:buSzPts val="800"/>
                        <a:buChar char="●"/>
                      </a:pPr>
                      <a:r>
                        <a:rPr lang="en-GB" sz="800">
                          <a:solidFill>
                            <a:srgbClr val="595959"/>
                          </a:solidFill>
                        </a:rPr>
                        <a:t>Decimals</a:t>
                      </a:r>
                      <a:endParaRPr sz="800">
                        <a:solidFill>
                          <a:srgbClr val="595959"/>
                        </a:solidFill>
                      </a:endParaRPr>
                    </a:p>
                    <a:p>
                      <a:pPr marL="457200" lvl="0" indent="-279400" algn="l" rtl="0">
                        <a:spcBef>
                          <a:spcPts val="0"/>
                        </a:spcBef>
                        <a:spcAft>
                          <a:spcPts val="0"/>
                        </a:spcAft>
                        <a:buClr>
                          <a:srgbClr val="595959"/>
                        </a:buClr>
                        <a:buSzPts val="800"/>
                        <a:buChar char="●"/>
                      </a:pPr>
                      <a:r>
                        <a:rPr lang="en-GB" sz="800">
                          <a:solidFill>
                            <a:srgbClr val="595959"/>
                          </a:solidFill>
                        </a:rPr>
                        <a:t>Percentages</a:t>
                      </a:r>
                      <a:endParaRPr sz="800">
                        <a:solidFill>
                          <a:srgbClr val="595959"/>
                        </a:solidFill>
                      </a:endParaRPr>
                    </a:p>
                    <a:p>
                      <a:pPr marL="0" lvl="0" indent="0" algn="l" rtl="0">
                        <a:spcBef>
                          <a:spcPts val="0"/>
                        </a:spcBef>
                        <a:spcAft>
                          <a:spcPts val="0"/>
                        </a:spcAft>
                        <a:buNone/>
                      </a:pPr>
                      <a:endParaRPr sz="800">
                        <a:solidFill>
                          <a:srgbClr val="595959"/>
                        </a:solidFill>
                      </a:endParaRPr>
                    </a:p>
                    <a:p>
                      <a:pPr marL="0" lvl="0" indent="0" algn="l" rtl="0">
                        <a:spcBef>
                          <a:spcPts val="0"/>
                        </a:spcBef>
                        <a:spcAft>
                          <a:spcPts val="0"/>
                        </a:spcAft>
                        <a:buNone/>
                      </a:pPr>
                      <a:r>
                        <a:rPr lang="en-GB" sz="800">
                          <a:solidFill>
                            <a:srgbClr val="595959"/>
                          </a:solidFill>
                        </a:rPr>
                        <a:t>Proportional Reasoning</a:t>
                      </a:r>
                      <a:endParaRPr sz="800">
                        <a:solidFill>
                          <a:srgbClr val="595959"/>
                        </a:solidFill>
                      </a:endParaRPr>
                    </a:p>
                    <a:p>
                      <a:pPr marL="0" lvl="0" indent="0" algn="l" rtl="0">
                        <a:spcBef>
                          <a:spcPts val="0"/>
                        </a:spcBef>
                        <a:spcAft>
                          <a:spcPts val="0"/>
                        </a:spcAft>
                        <a:buNone/>
                      </a:pPr>
                      <a:endParaRPr sz="800">
                        <a:solidFill>
                          <a:srgbClr val="595959"/>
                        </a:solidFill>
                      </a:endParaRPr>
                    </a:p>
                    <a:p>
                      <a:pPr marL="0" lvl="0" indent="0" algn="l" rtl="0">
                        <a:spcBef>
                          <a:spcPts val="0"/>
                        </a:spcBef>
                        <a:spcAft>
                          <a:spcPts val="0"/>
                        </a:spcAft>
                        <a:buNone/>
                      </a:pPr>
                      <a:r>
                        <a:rPr lang="en-GB" sz="800">
                          <a:solidFill>
                            <a:srgbClr val="595959"/>
                          </a:solidFill>
                        </a:rPr>
                        <a:t>Term 4 Assessment</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Calculating Space</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Algebraic Proficiency</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Term 5 Assessment</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lvl="0" indent="0" algn="l" rtl="0">
                        <a:spcBef>
                          <a:spcPts val="0"/>
                        </a:spcBef>
                        <a:spcAft>
                          <a:spcPts val="0"/>
                        </a:spcAft>
                        <a:buClr>
                          <a:schemeClr val="dk1"/>
                        </a:buClr>
                        <a:buSzPts val="800"/>
                        <a:buFont typeface="Arial"/>
                        <a:buNone/>
                      </a:pPr>
                      <a:r>
                        <a:rPr lang="en-GB" sz="800">
                          <a:solidFill>
                            <a:srgbClr val="595959"/>
                          </a:solidFill>
                        </a:rPr>
                        <a:t>Solving Equations</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Measuring Data</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Presenting Data</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Understanding Risk</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89" name="Google Shape;89;p1"/>
          <p:cNvGraphicFramePr/>
          <p:nvPr/>
        </p:nvGraphicFramePr>
        <p:xfrm>
          <a:off x="304762" y="4762856"/>
          <a:ext cx="9315150" cy="1855675"/>
        </p:xfrm>
        <a:graphic>
          <a:graphicData uri="http://schemas.openxmlformats.org/drawingml/2006/table">
            <a:tbl>
              <a:tblPr firstRow="1" bandRow="1">
                <a:noFill/>
                <a:tableStyleId>{451EFE8E-B820-4845-B24D-4CBA0E5DDFF5}</a:tableStyleId>
              </a:tblPr>
              <a:tblGrid>
                <a:gridCol w="273575">
                  <a:extLst>
                    <a:ext uri="{9D8B030D-6E8A-4147-A177-3AD203B41FA5}">
                      <a16:colId xmlns:a16="http://schemas.microsoft.com/office/drawing/2014/main" val="20000"/>
                    </a:ext>
                  </a:extLst>
                </a:gridCol>
                <a:gridCol w="1194175">
                  <a:extLst>
                    <a:ext uri="{9D8B030D-6E8A-4147-A177-3AD203B41FA5}">
                      <a16:colId xmlns:a16="http://schemas.microsoft.com/office/drawing/2014/main" val="20001"/>
                    </a:ext>
                  </a:extLst>
                </a:gridCol>
                <a:gridCol w="1307900">
                  <a:extLst>
                    <a:ext uri="{9D8B030D-6E8A-4147-A177-3AD203B41FA5}">
                      <a16:colId xmlns:a16="http://schemas.microsoft.com/office/drawing/2014/main" val="20002"/>
                    </a:ext>
                  </a:extLst>
                </a:gridCol>
                <a:gridCol w="1307900">
                  <a:extLst>
                    <a:ext uri="{9D8B030D-6E8A-4147-A177-3AD203B41FA5}">
                      <a16:colId xmlns:a16="http://schemas.microsoft.com/office/drawing/2014/main" val="20003"/>
                    </a:ext>
                  </a:extLst>
                </a:gridCol>
                <a:gridCol w="1307900">
                  <a:extLst>
                    <a:ext uri="{9D8B030D-6E8A-4147-A177-3AD203B41FA5}">
                      <a16:colId xmlns:a16="http://schemas.microsoft.com/office/drawing/2014/main" val="20004"/>
                    </a:ext>
                  </a:extLst>
                </a:gridCol>
                <a:gridCol w="1307900">
                  <a:extLst>
                    <a:ext uri="{9D8B030D-6E8A-4147-A177-3AD203B41FA5}">
                      <a16:colId xmlns:a16="http://schemas.microsoft.com/office/drawing/2014/main" val="20005"/>
                    </a:ext>
                  </a:extLst>
                </a:gridCol>
                <a:gridCol w="1307900">
                  <a:extLst>
                    <a:ext uri="{9D8B030D-6E8A-4147-A177-3AD203B41FA5}">
                      <a16:colId xmlns:a16="http://schemas.microsoft.com/office/drawing/2014/main" val="20006"/>
                    </a:ext>
                  </a:extLst>
                </a:gridCol>
                <a:gridCol w="1307900">
                  <a:extLst>
                    <a:ext uri="{9D8B030D-6E8A-4147-A177-3AD203B41FA5}">
                      <a16:colId xmlns:a16="http://schemas.microsoft.com/office/drawing/2014/main" val="20007"/>
                    </a:ext>
                  </a:extLst>
                </a:gridCol>
              </a:tblGrid>
              <a:tr h="37085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a:solidFill>
                            <a:schemeClr val="lt1"/>
                          </a:solidFill>
                        </a:rPr>
                        <a:t>Year 9</a:t>
                      </a:r>
                      <a:endParaRPr sz="1400" u="none" strike="noStrike" cap="none"/>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F26622"/>
                          </a:solidFill>
                        </a:rPr>
                        <a:t>Prior Knowledge &amp; Skills </a:t>
                      </a:r>
                      <a:r>
                        <a:rPr lang="en-GB" sz="1000" b="0" u="none" strike="noStrike" cap="none">
                          <a:solidFill>
                            <a:srgbClr val="F26622"/>
                          </a:solidFill>
                        </a:rPr>
                        <a:t>from Year 8</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BE4D4"/>
                    </a:solidFill>
                  </a:tcPr>
                </a:tc>
                <a:tc>
                  <a:txBody>
                    <a:bodyPr/>
                    <a:lstStyle/>
                    <a:p>
                      <a:pPr marL="0" marR="0" lvl="0" indent="0" algn="l" rtl="0">
                        <a:lnSpc>
                          <a:spcPct val="100000"/>
                        </a:lnSpc>
                        <a:spcBef>
                          <a:spcPts val="0"/>
                        </a:spcBef>
                        <a:spcAft>
                          <a:spcPts val="0"/>
                        </a:spcAft>
                        <a:buClr>
                          <a:srgbClr val="1C4254"/>
                        </a:buClr>
                        <a:buSzPts val="1000"/>
                        <a:buFont typeface="Calibri"/>
                        <a:buNone/>
                      </a:pPr>
                      <a:r>
                        <a:rPr lang="en-GB" sz="1000" b="1" i="0" u="none" strike="noStrike" cap="none">
                          <a:solidFill>
                            <a:srgbClr val="1C4254"/>
                          </a:solidFill>
                          <a:latin typeface="Calibri"/>
                          <a:ea typeface="Calibri"/>
                          <a:cs typeface="Calibri"/>
                          <a:sym typeface="Calibri"/>
                        </a:rPr>
                        <a:t>Topic</a:t>
                      </a:r>
                      <a:r>
                        <a:rPr lang="en-GB" sz="1000" b="1" u="none" strike="noStrike" cap="none">
                          <a:solidFill>
                            <a:srgbClr val="1C4254"/>
                          </a:solidFill>
                        </a:rPr>
                        <a:t>s covered</a:t>
                      </a:r>
                      <a:endParaRPr sz="1000" b="1" i="0" u="none" strike="noStrike" cap="none">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rgbClr val="1C4254"/>
                        </a:buClr>
                        <a:buSzPts val="1000"/>
                        <a:buFont typeface="Calibri"/>
                        <a:buNone/>
                      </a:pPr>
                      <a:r>
                        <a:rPr lang="en-GB" sz="1000" b="1" u="none" strike="noStrike" cap="none">
                          <a:solidFill>
                            <a:srgbClr val="1C4254"/>
                          </a:solidFill>
                        </a:rPr>
                        <a:t>Topics covered</a:t>
                      </a:r>
                      <a:r>
                        <a:rPr lang="en-GB" sz="1000" b="1" i="0" u="none" strike="noStrike" cap="none">
                          <a:solidFill>
                            <a:srgbClr val="1C4254"/>
                          </a:solidFill>
                          <a:latin typeface="Calibri"/>
                          <a:ea typeface="Calibri"/>
                          <a:cs typeface="Calibri"/>
                          <a:sym typeface="Calibri"/>
                        </a:rPr>
                        <a:t> </a:t>
                      </a:r>
                      <a:endParaRPr sz="1000" b="1" i="0" u="none" strike="noStrike" cap="none">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rgbClr val="1C4254"/>
                        </a:buClr>
                        <a:buSzPts val="1000"/>
                        <a:buFont typeface="Calibri"/>
                        <a:buNone/>
                      </a:pPr>
                      <a:r>
                        <a:rPr lang="en-GB" sz="1000" b="1" u="none" strike="noStrike" cap="none">
                          <a:solidFill>
                            <a:srgbClr val="1C4254"/>
                          </a:solidFill>
                        </a:rPr>
                        <a:t>Topics covered</a:t>
                      </a:r>
                      <a:r>
                        <a:rPr lang="en-GB" sz="1000" b="1" i="0" u="none" strike="noStrike" cap="none">
                          <a:solidFill>
                            <a:srgbClr val="1C4254"/>
                          </a:solidFill>
                          <a:latin typeface="Calibri"/>
                          <a:ea typeface="Calibri"/>
                          <a:cs typeface="Calibri"/>
                          <a:sym typeface="Calibri"/>
                        </a:rPr>
                        <a:t> </a:t>
                      </a:r>
                      <a:endParaRPr sz="1000" b="1" i="0" u="none" strike="noStrike" cap="none">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rgbClr val="1C4254"/>
                        </a:buClr>
                        <a:buSzPts val="1000"/>
                        <a:buFont typeface="Calibri"/>
                        <a:buNone/>
                      </a:pPr>
                      <a:r>
                        <a:rPr lang="en-GB" sz="1000" b="1" u="none" strike="noStrike" cap="none">
                          <a:solidFill>
                            <a:srgbClr val="1C4254"/>
                          </a:solidFill>
                        </a:rPr>
                        <a:t>Topics covered</a:t>
                      </a:r>
                      <a:endParaRPr sz="1000" b="1" i="0" u="none" strike="noStrike" cap="none">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rgbClr val="1C4254"/>
                        </a:buClr>
                        <a:buSzPts val="1000"/>
                        <a:buFont typeface="Calibri"/>
                        <a:buNone/>
                      </a:pPr>
                      <a:r>
                        <a:rPr lang="en-GB" sz="1000" b="1" u="none" strike="noStrike" cap="none">
                          <a:solidFill>
                            <a:srgbClr val="1C4254"/>
                          </a:solidFill>
                        </a:rPr>
                        <a:t>Topics covered</a:t>
                      </a:r>
                      <a:endParaRPr sz="1000" b="1" i="0" u="none" strike="noStrike" cap="none">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a:txBody>
                    <a:bodyPr/>
                    <a:lstStyle/>
                    <a:p>
                      <a:pPr marL="0" marR="0" lvl="0" indent="0" algn="l" rtl="0">
                        <a:lnSpc>
                          <a:spcPct val="100000"/>
                        </a:lnSpc>
                        <a:spcBef>
                          <a:spcPts val="0"/>
                        </a:spcBef>
                        <a:spcAft>
                          <a:spcPts val="0"/>
                        </a:spcAft>
                        <a:buClr>
                          <a:srgbClr val="1C4254"/>
                        </a:buClr>
                        <a:buSzPts val="1000"/>
                        <a:buFont typeface="Calibri"/>
                        <a:buNone/>
                      </a:pPr>
                      <a:r>
                        <a:rPr lang="en-GB" sz="1000" b="1" u="none" strike="noStrike" cap="none">
                          <a:solidFill>
                            <a:srgbClr val="1C4254"/>
                          </a:solidFill>
                        </a:rPr>
                        <a:t>Topics covered</a:t>
                      </a:r>
                      <a:r>
                        <a:rPr lang="en-GB" sz="1000" b="1" i="0" u="none" strike="noStrike" cap="none">
                          <a:solidFill>
                            <a:srgbClr val="1C4254"/>
                          </a:solidFill>
                          <a:latin typeface="Calibri"/>
                          <a:ea typeface="Calibri"/>
                          <a:cs typeface="Calibri"/>
                          <a:sym typeface="Calibri"/>
                        </a:rPr>
                        <a:t> </a:t>
                      </a:r>
                      <a:endParaRPr sz="1000" b="1" i="0" u="none" strike="noStrike" cap="none">
                        <a:solidFill>
                          <a:srgbClr val="1C4254"/>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extLst>
                  <a:ext uri="{0D108BD9-81ED-4DB2-BD59-A6C34878D82A}">
                    <a16:rowId xmlns:a16="http://schemas.microsoft.com/office/drawing/2014/main" val="10000"/>
                  </a:ext>
                </a:extLst>
              </a:tr>
              <a:tr h="1459425">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Prime</a:t>
                      </a:r>
                      <a:endParaRPr sz="800" u="none" strike="noStrike" cap="none">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Calculate with fractions</a:t>
                      </a:r>
                      <a:endParaRPr sz="800" u="none" strike="noStrike" cap="none">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Concept of enlargement</a:t>
                      </a:r>
                      <a:endParaRPr sz="800" u="none" strike="noStrike" cap="none">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Rules of algebra</a:t>
                      </a:r>
                      <a:endParaRPr sz="800" u="none" strike="noStrike" cap="none">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Ratio notation</a:t>
                      </a:r>
                      <a:endParaRPr sz="800" u="none" strike="noStrike" cap="none">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Angle facts</a:t>
                      </a:r>
                      <a:endParaRPr sz="800" u="none" strike="noStrike" cap="none">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Use of calculators</a:t>
                      </a:r>
                      <a:endParaRPr sz="800" u="none" strike="noStrike" cap="none">
                        <a:solidFill>
                          <a:srgbClr val="F26622"/>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F26622"/>
                          </a:solidFill>
                        </a:rPr>
                        <a:t>Balancing equations</a:t>
                      </a:r>
                      <a:endParaRPr sz="800" u="none" strike="noStrike" cap="none">
                        <a:solidFill>
                          <a:srgbClr val="F26622"/>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F26622"/>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lvl="0" indent="0" algn="l" rtl="0">
                        <a:spcBef>
                          <a:spcPts val="0"/>
                        </a:spcBef>
                        <a:spcAft>
                          <a:spcPts val="0"/>
                        </a:spcAft>
                        <a:buClr>
                          <a:schemeClr val="dk1"/>
                        </a:buClr>
                        <a:buSzPts val="800"/>
                        <a:buFont typeface="Arial"/>
                        <a:buNone/>
                      </a:pPr>
                      <a:r>
                        <a:rPr lang="en-GB" sz="800">
                          <a:solidFill>
                            <a:srgbClr val="595959"/>
                          </a:solidFill>
                        </a:rPr>
                        <a:t>Calculating</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Sequences</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Visualising and Constructing</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Calculating Space</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Visualising Algebra</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Term 2 Assessment</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Solving Equations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Proportional Reasoning</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Term 3 Assessment</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Proportional Reasoning</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Conjecturing</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Congruence</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Calculating Space (Circles)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Term 4 Assessment</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Algebraic Proficiency</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Solving Equations and Inequalities</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Presenting Data</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Understanding Risk</a:t>
                      </a:r>
                      <a:r>
                        <a:rPr lang="en-GB" sz="800" u="none" strike="noStrike" cap="none">
                          <a:solidFill>
                            <a:srgbClr val="595959"/>
                          </a:solidFill>
                        </a:rPr>
                        <a:t>	</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pic>
        <p:nvPicPr>
          <p:cNvPr id="90" name="Google Shape;90;p1"/>
          <p:cNvPicPr preferRelativeResize="0"/>
          <p:nvPr/>
        </p:nvPicPr>
        <p:blipFill rotWithShape="1">
          <a:blip r:embed="rId3">
            <a:alphaModFix/>
          </a:blip>
          <a:srcRect t="-1572"/>
          <a:stretch/>
        </p:blipFill>
        <p:spPr>
          <a:xfrm>
            <a:off x="304762" y="236059"/>
            <a:ext cx="456911" cy="437787"/>
          </a:xfrm>
          <a:prstGeom prst="rect">
            <a:avLst/>
          </a:prstGeom>
          <a:noFill/>
          <a:ln>
            <a:noFill/>
          </a:ln>
        </p:spPr>
      </p:pic>
      <p:graphicFrame>
        <p:nvGraphicFramePr>
          <p:cNvPr id="91" name="Google Shape;91;p1"/>
          <p:cNvGraphicFramePr/>
          <p:nvPr/>
        </p:nvGraphicFramePr>
        <p:xfrm>
          <a:off x="1763160" y="932463"/>
          <a:ext cx="7847400" cy="243850"/>
        </p:xfrm>
        <a:graphic>
          <a:graphicData uri="http://schemas.openxmlformats.org/drawingml/2006/table">
            <a:tbl>
              <a:tblPr firstRow="1" bandRow="1">
                <a:noFill/>
                <a:tableStyleId>{451EFE8E-B820-4845-B24D-4CBA0E5DDFF5}</a:tableStyleId>
              </a:tblPr>
              <a:tblGrid>
                <a:gridCol w="1307900">
                  <a:extLst>
                    <a:ext uri="{9D8B030D-6E8A-4147-A177-3AD203B41FA5}">
                      <a16:colId xmlns:a16="http://schemas.microsoft.com/office/drawing/2014/main" val="20000"/>
                    </a:ext>
                  </a:extLst>
                </a:gridCol>
                <a:gridCol w="1307900">
                  <a:extLst>
                    <a:ext uri="{9D8B030D-6E8A-4147-A177-3AD203B41FA5}">
                      <a16:colId xmlns:a16="http://schemas.microsoft.com/office/drawing/2014/main" val="20001"/>
                    </a:ext>
                  </a:extLst>
                </a:gridCol>
                <a:gridCol w="1307900">
                  <a:extLst>
                    <a:ext uri="{9D8B030D-6E8A-4147-A177-3AD203B41FA5}">
                      <a16:colId xmlns:a16="http://schemas.microsoft.com/office/drawing/2014/main" val="20002"/>
                    </a:ext>
                  </a:extLst>
                </a:gridCol>
                <a:gridCol w="1307900">
                  <a:extLst>
                    <a:ext uri="{9D8B030D-6E8A-4147-A177-3AD203B41FA5}">
                      <a16:colId xmlns:a16="http://schemas.microsoft.com/office/drawing/2014/main" val="20003"/>
                    </a:ext>
                  </a:extLst>
                </a:gridCol>
                <a:gridCol w="1307900">
                  <a:extLst>
                    <a:ext uri="{9D8B030D-6E8A-4147-A177-3AD203B41FA5}">
                      <a16:colId xmlns:a16="http://schemas.microsoft.com/office/drawing/2014/main" val="20004"/>
                    </a:ext>
                  </a:extLst>
                </a:gridCol>
                <a:gridCol w="1307900">
                  <a:extLst>
                    <a:ext uri="{9D8B030D-6E8A-4147-A177-3AD203B41FA5}">
                      <a16:colId xmlns:a16="http://schemas.microsoft.com/office/drawing/2014/main" val="20005"/>
                    </a:ext>
                  </a:extLst>
                </a:gridCol>
              </a:tblGrid>
              <a:tr h="199575">
                <a:tc>
                  <a:txBody>
                    <a:bodyPr/>
                    <a:lstStyle/>
                    <a:p>
                      <a:pPr marL="0" marR="0" lvl="0" indent="0" algn="ctr" rtl="0">
                        <a:lnSpc>
                          <a:spcPct val="100000"/>
                        </a:lnSpc>
                        <a:spcBef>
                          <a:spcPts val="0"/>
                        </a:spcBef>
                        <a:spcAft>
                          <a:spcPts val="0"/>
                        </a:spcAft>
                        <a:buClr>
                          <a:srgbClr val="000000"/>
                        </a:buClr>
                        <a:buSzPts val="1000"/>
                        <a:buFont typeface="Arial"/>
                        <a:buNone/>
                      </a:pPr>
                      <a:r>
                        <a:rPr lang="en-GB" sz="1000" b="1" u="none" strike="noStrike" cap="none">
                          <a:solidFill>
                            <a:schemeClr val="lt1"/>
                          </a:solidFill>
                        </a:rPr>
                        <a:t>Autumn 1</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chemeClr val="lt1"/>
                        </a:buClr>
                        <a:buSzPts val="1000"/>
                        <a:buFont typeface="Calibri"/>
                        <a:buNone/>
                      </a:pPr>
                      <a:r>
                        <a:rPr lang="en-GB" sz="1000" b="1" u="none" strike="noStrike" cap="none">
                          <a:solidFill>
                            <a:schemeClr val="lt1"/>
                          </a:solidFill>
                        </a:rPr>
                        <a:t>Autumn 2</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000" b="1" u="none" strike="noStrike" cap="none">
                          <a:solidFill>
                            <a:schemeClr val="lt1"/>
                          </a:solidFill>
                        </a:rPr>
                        <a:t>Spring 1</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chemeClr val="lt1"/>
                        </a:buClr>
                        <a:buSzPts val="1000"/>
                        <a:buFont typeface="Calibri"/>
                        <a:buNone/>
                      </a:pPr>
                      <a:r>
                        <a:rPr lang="en-GB" sz="1000" b="1" u="none" strike="noStrike" cap="none">
                          <a:solidFill>
                            <a:schemeClr val="lt1"/>
                          </a:solidFill>
                        </a:rPr>
                        <a:t>Spring 2</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000" b="1" u="none" strike="noStrike" cap="none">
                          <a:solidFill>
                            <a:schemeClr val="lt1"/>
                          </a:solidFill>
                        </a:rPr>
                        <a:t>Summer 1</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tc>
                  <a:txBody>
                    <a:bodyPr/>
                    <a:lstStyle/>
                    <a:p>
                      <a:pPr marL="0" marR="0" lvl="0" indent="0" algn="ctr" rtl="0">
                        <a:lnSpc>
                          <a:spcPct val="100000"/>
                        </a:lnSpc>
                        <a:spcBef>
                          <a:spcPts val="0"/>
                        </a:spcBef>
                        <a:spcAft>
                          <a:spcPts val="0"/>
                        </a:spcAft>
                        <a:buClr>
                          <a:srgbClr val="000000"/>
                        </a:buClr>
                        <a:buSzPts val="1000"/>
                        <a:buFont typeface="Arial"/>
                        <a:buNone/>
                      </a:pPr>
                      <a:r>
                        <a:rPr lang="en-GB" sz="1000" b="1" u="none" strike="noStrike" cap="none">
                          <a:solidFill>
                            <a:schemeClr val="lt1"/>
                          </a:solidFill>
                        </a:rPr>
                        <a:t>Summer 2</a:t>
                      </a:r>
                      <a:endParaRPr sz="1400" u="none" strike="noStrike" cap="none"/>
                    </a:p>
                  </a:txBody>
                  <a:tcPr marL="91450" marR="91450" marT="45725" marB="45725" anchor="ctr">
                    <a:lnL w="12700" cap="flat" cmpd="sng">
                      <a:solidFill>
                        <a:srgbClr val="E7FBFF"/>
                      </a:solidFill>
                      <a:prstDash val="solid"/>
                      <a:round/>
                      <a:headEnd type="none" w="sm" len="sm"/>
                      <a:tailEnd type="none" w="sm" len="sm"/>
                    </a:lnL>
                    <a:lnR w="12700" cap="flat" cmpd="sng">
                      <a:solidFill>
                        <a:srgbClr val="E7FBFF"/>
                      </a:solidFill>
                      <a:prstDash val="solid"/>
                      <a:round/>
                      <a:headEnd type="none" w="sm" len="sm"/>
                      <a:tailEnd type="none" w="sm" len="sm"/>
                    </a:lnR>
                    <a:lnT w="12700" cap="flat" cmpd="sng">
                      <a:solidFill>
                        <a:srgbClr val="E7FBFF"/>
                      </a:solidFill>
                      <a:prstDash val="solid"/>
                      <a:round/>
                      <a:headEnd type="none" w="sm" len="sm"/>
                      <a:tailEnd type="none" w="sm" len="sm"/>
                    </a:lnT>
                    <a:lnB w="12700" cap="flat" cmpd="sng">
                      <a:solidFill>
                        <a:srgbClr val="E7FBFF"/>
                      </a:solidFill>
                      <a:prstDash val="solid"/>
                      <a:round/>
                      <a:headEnd type="none" w="sm" len="sm"/>
                      <a:tailEnd type="none" w="sm" len="sm"/>
                    </a:lnB>
                    <a:solidFill>
                      <a:srgbClr val="009DBC"/>
                    </a:solidFill>
                  </a:tcPr>
                </a:tc>
                <a:extLst>
                  <a:ext uri="{0D108BD9-81ED-4DB2-BD59-A6C34878D82A}">
                    <a16:rowId xmlns:a16="http://schemas.microsoft.com/office/drawing/2014/main" val="10000"/>
                  </a:ext>
                </a:extLst>
              </a:tr>
            </a:tbl>
          </a:graphicData>
        </a:graphic>
      </p:graphicFrame>
      <p:sp>
        <p:nvSpPr>
          <p:cNvPr id="92" name="Google Shape;92;p1"/>
          <p:cNvSpPr txBox="1"/>
          <p:nvPr/>
        </p:nvSpPr>
        <p:spPr>
          <a:xfrm>
            <a:off x="4263425" y="57675"/>
            <a:ext cx="5567400" cy="6465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900"/>
              <a:buFont typeface="Arial"/>
              <a:buNone/>
            </a:pPr>
            <a:r>
              <a:rPr lang="en-GB" sz="900" b="0" i="0" u="none" strike="noStrike" cap="none">
                <a:solidFill>
                  <a:srgbClr val="9BEEFF"/>
                </a:solidFill>
                <a:latin typeface="Quattrocento Sans"/>
                <a:ea typeface="Quattrocento Sans"/>
                <a:cs typeface="Quattrocento Sans"/>
                <a:sym typeface="Quattrocento Sans"/>
              </a:rPr>
              <a:t>Maths is a hierarchical subject. The curriculum consists of a set of interconnected mathematical ideas which need to be both conceptually and procedurally understood. At every stage, foundational knowledge is assessed, consolidated and deepened, laying the groundwork for that understanding to develop further through the introduction of the next naturally connected ideas. </a:t>
            </a:r>
            <a:endParaRPr sz="13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9DBC"/>
            </a:gs>
            <a:gs pos="15000">
              <a:srgbClr val="009DBC"/>
            </a:gs>
            <a:gs pos="84000">
              <a:srgbClr val="9BEEFF"/>
            </a:gs>
            <a:gs pos="100000">
              <a:srgbClr val="9BEEFF"/>
            </a:gs>
          </a:gsLst>
          <a:lin ang="5400000" scaled="0"/>
        </a:gradFill>
        <a:effectLst/>
      </p:bgPr>
    </p:bg>
    <p:spTree>
      <p:nvGrpSpPr>
        <p:cNvPr id="1" name="Shape 96"/>
        <p:cNvGrpSpPr/>
        <p:nvPr/>
      </p:nvGrpSpPr>
      <p:grpSpPr>
        <a:xfrm>
          <a:off x="0" y="0"/>
          <a:ext cx="0" cy="0"/>
          <a:chOff x="0" y="0"/>
          <a:chExt cx="0" cy="0"/>
        </a:xfrm>
      </p:grpSpPr>
      <p:graphicFrame>
        <p:nvGraphicFramePr>
          <p:cNvPr id="97" name="Google Shape;97;p2"/>
          <p:cNvGraphicFramePr/>
          <p:nvPr/>
        </p:nvGraphicFramePr>
        <p:xfrm>
          <a:off x="295391" y="2612124"/>
          <a:ext cx="9315150" cy="2168450"/>
        </p:xfrm>
        <a:graphic>
          <a:graphicData uri="http://schemas.openxmlformats.org/drawingml/2006/table">
            <a:tbl>
              <a:tblPr firstRow="1" bandRow="1">
                <a:noFill/>
                <a:tableStyleId>{451EFE8E-B820-4845-B24D-4CBA0E5DDFF5}</a:tableStyleId>
              </a:tblPr>
              <a:tblGrid>
                <a:gridCol w="273575">
                  <a:extLst>
                    <a:ext uri="{9D8B030D-6E8A-4147-A177-3AD203B41FA5}">
                      <a16:colId xmlns:a16="http://schemas.microsoft.com/office/drawing/2014/main" val="20000"/>
                    </a:ext>
                  </a:extLst>
                </a:gridCol>
                <a:gridCol w="1194175">
                  <a:extLst>
                    <a:ext uri="{9D8B030D-6E8A-4147-A177-3AD203B41FA5}">
                      <a16:colId xmlns:a16="http://schemas.microsoft.com/office/drawing/2014/main" val="20001"/>
                    </a:ext>
                  </a:extLst>
                </a:gridCol>
                <a:gridCol w="1307900">
                  <a:extLst>
                    <a:ext uri="{9D8B030D-6E8A-4147-A177-3AD203B41FA5}">
                      <a16:colId xmlns:a16="http://schemas.microsoft.com/office/drawing/2014/main" val="20002"/>
                    </a:ext>
                  </a:extLst>
                </a:gridCol>
                <a:gridCol w="1307900">
                  <a:extLst>
                    <a:ext uri="{9D8B030D-6E8A-4147-A177-3AD203B41FA5}">
                      <a16:colId xmlns:a16="http://schemas.microsoft.com/office/drawing/2014/main" val="20003"/>
                    </a:ext>
                  </a:extLst>
                </a:gridCol>
                <a:gridCol w="1307900">
                  <a:extLst>
                    <a:ext uri="{9D8B030D-6E8A-4147-A177-3AD203B41FA5}">
                      <a16:colId xmlns:a16="http://schemas.microsoft.com/office/drawing/2014/main" val="20004"/>
                    </a:ext>
                  </a:extLst>
                </a:gridCol>
                <a:gridCol w="1307900">
                  <a:extLst>
                    <a:ext uri="{9D8B030D-6E8A-4147-A177-3AD203B41FA5}">
                      <a16:colId xmlns:a16="http://schemas.microsoft.com/office/drawing/2014/main" val="20005"/>
                    </a:ext>
                  </a:extLst>
                </a:gridCol>
                <a:gridCol w="1307900">
                  <a:extLst>
                    <a:ext uri="{9D8B030D-6E8A-4147-A177-3AD203B41FA5}">
                      <a16:colId xmlns:a16="http://schemas.microsoft.com/office/drawing/2014/main" val="20006"/>
                    </a:ext>
                  </a:extLst>
                </a:gridCol>
                <a:gridCol w="1307900">
                  <a:extLst>
                    <a:ext uri="{9D8B030D-6E8A-4147-A177-3AD203B41FA5}">
                      <a16:colId xmlns:a16="http://schemas.microsoft.com/office/drawing/2014/main" val="20007"/>
                    </a:ext>
                  </a:extLst>
                </a:gridCol>
              </a:tblGrid>
              <a:tr h="370850">
                <a:tc rowSpan="3">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a:solidFill>
                            <a:schemeClr val="lt1"/>
                          </a:solidFill>
                        </a:rPr>
                        <a:t>Year 11</a:t>
                      </a:r>
                      <a:endParaRPr sz="1400" u="none" strike="noStrike" cap="none"/>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10</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Autumn</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Spring</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Summer</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extLst>
                  <a:ext uri="{0D108BD9-81ED-4DB2-BD59-A6C34878D82A}">
                    <a16:rowId xmlns:a16="http://schemas.microsoft.com/office/drawing/2014/main" val="10000"/>
                  </a:ext>
                </a:extLst>
              </a:tr>
              <a:tr h="327325">
                <a:tc vMerge="1">
                  <a:txBody>
                    <a:bodyPr/>
                    <a:lstStyle/>
                    <a:p>
                      <a:endParaRPr lang="en-US"/>
                    </a:p>
                  </a:txBody>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Algebraic manipulation</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Sampling methods</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Problem solving investigations</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Proportional understanding</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Probability</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Visualising Algebra</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Calculating</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Sequences</a:t>
                      </a:r>
                      <a:r>
                        <a:rPr lang="en-GB" sz="800" u="none" strike="noStrike" cap="none">
                          <a:solidFill>
                            <a:srgbClr val="595959"/>
                          </a:solidFill>
                        </a:rPr>
                        <a:t>						</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Investigating Angles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Properties of Shapes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Solving Equations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Trial Exams</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Visualising Algebra</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Fractions, Decimals and Percentages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Trial Exams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Proportional Reasoning</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Algebraic Proficiency</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Class specific revision based on assessments</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chemeClr val="lt1"/>
                          </a:solidFill>
                        </a:rPr>
                        <a:t>Pathways </a:t>
                      </a:r>
                      <a:endParaRPr sz="1400" u="none" strike="noStrike" cap="none"/>
                    </a:p>
                    <a:p>
                      <a:pPr marL="0" marR="0" lvl="0" indent="0" algn="l" rtl="0">
                        <a:lnSpc>
                          <a:spcPct val="100000"/>
                        </a:lnSpc>
                        <a:spcBef>
                          <a:spcPts val="0"/>
                        </a:spcBef>
                        <a:spcAft>
                          <a:spcPts val="0"/>
                        </a:spcAft>
                        <a:buClr>
                          <a:srgbClr val="000000"/>
                        </a:buClr>
                        <a:buSzPts val="1000"/>
                        <a:buFont typeface="Arial"/>
                        <a:buNone/>
                      </a:pPr>
                      <a:r>
                        <a:rPr lang="en-GB" sz="1000" b="0" u="none" strike="noStrike" cap="none">
                          <a:solidFill>
                            <a:schemeClr val="lt1"/>
                          </a:solidFill>
                        </a:rPr>
                        <a:t>Afterwards </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extLst>
                  <a:ext uri="{0D108BD9-81ED-4DB2-BD59-A6C34878D82A}">
                    <a16:rowId xmlns:a16="http://schemas.microsoft.com/office/drawing/2014/main" val="10001"/>
                  </a:ext>
                </a:extLst>
              </a:tr>
              <a:tr h="137595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p>
                      <a:pPr marL="171450" marR="0" lvl="0" indent="-120650" algn="l" rtl="0">
                        <a:lnSpc>
                          <a:spcPct val="100000"/>
                        </a:lnSpc>
                        <a:spcBef>
                          <a:spcPts val="200"/>
                        </a:spcBef>
                        <a:spcAft>
                          <a:spcPts val="0"/>
                        </a:spcAft>
                        <a:buClr>
                          <a:schemeClr val="dk1"/>
                        </a:buClr>
                        <a:buSzPts val="800"/>
                        <a:buFont typeface="Arial"/>
                        <a:buNone/>
                      </a:pPr>
                      <a:r>
                        <a:rPr lang="en-GB" sz="800" u="none" strike="noStrike" cap="none">
                          <a:solidFill>
                            <a:srgbClr val="595959"/>
                          </a:solidFill>
                        </a:rPr>
                        <a:t>Level 3 Core Maths</a:t>
                      </a:r>
                      <a:endParaRPr sz="800" u="none" strike="noStrike" cap="none">
                        <a:solidFill>
                          <a:srgbClr val="595959"/>
                        </a:solidFill>
                      </a:endParaRPr>
                    </a:p>
                    <a:p>
                      <a:pPr marL="171450" marR="0" lvl="0" indent="-120650" algn="l" rtl="0">
                        <a:lnSpc>
                          <a:spcPct val="100000"/>
                        </a:lnSpc>
                        <a:spcBef>
                          <a:spcPts val="200"/>
                        </a:spcBef>
                        <a:spcAft>
                          <a:spcPts val="0"/>
                        </a:spcAft>
                        <a:buClr>
                          <a:schemeClr val="dk1"/>
                        </a:buClr>
                        <a:buSzPts val="800"/>
                        <a:buFont typeface="Arial"/>
                        <a:buNone/>
                      </a:pPr>
                      <a:endParaRPr sz="800" u="none" strike="noStrike" cap="none">
                        <a:solidFill>
                          <a:srgbClr val="595959"/>
                        </a:solidFill>
                      </a:endParaRPr>
                    </a:p>
                    <a:p>
                      <a:pPr marL="50800" marR="0" lvl="0" indent="0" algn="l" rtl="0">
                        <a:lnSpc>
                          <a:spcPct val="100000"/>
                        </a:lnSpc>
                        <a:spcBef>
                          <a:spcPts val="200"/>
                        </a:spcBef>
                        <a:spcAft>
                          <a:spcPts val="0"/>
                        </a:spcAft>
                        <a:buClr>
                          <a:schemeClr val="dk1"/>
                        </a:buClr>
                        <a:buSzPts val="800"/>
                        <a:buFont typeface="Arial"/>
                        <a:buNone/>
                      </a:pP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graphicFrame>
        <p:nvGraphicFramePr>
          <p:cNvPr id="98" name="Google Shape;98;p2"/>
          <p:cNvGraphicFramePr/>
          <p:nvPr/>
        </p:nvGraphicFramePr>
        <p:xfrm>
          <a:off x="295391" y="350098"/>
          <a:ext cx="9315150" cy="2027350"/>
        </p:xfrm>
        <a:graphic>
          <a:graphicData uri="http://schemas.openxmlformats.org/drawingml/2006/table">
            <a:tbl>
              <a:tblPr firstRow="1" bandRow="1">
                <a:noFill/>
                <a:tableStyleId>{451EFE8E-B820-4845-B24D-4CBA0E5DDFF5}</a:tableStyleId>
              </a:tblPr>
              <a:tblGrid>
                <a:gridCol w="273575">
                  <a:extLst>
                    <a:ext uri="{9D8B030D-6E8A-4147-A177-3AD203B41FA5}">
                      <a16:colId xmlns:a16="http://schemas.microsoft.com/office/drawing/2014/main" val="20000"/>
                    </a:ext>
                  </a:extLst>
                </a:gridCol>
                <a:gridCol w="1194175">
                  <a:extLst>
                    <a:ext uri="{9D8B030D-6E8A-4147-A177-3AD203B41FA5}">
                      <a16:colId xmlns:a16="http://schemas.microsoft.com/office/drawing/2014/main" val="20001"/>
                    </a:ext>
                  </a:extLst>
                </a:gridCol>
                <a:gridCol w="1307900">
                  <a:extLst>
                    <a:ext uri="{9D8B030D-6E8A-4147-A177-3AD203B41FA5}">
                      <a16:colId xmlns:a16="http://schemas.microsoft.com/office/drawing/2014/main" val="20002"/>
                    </a:ext>
                  </a:extLst>
                </a:gridCol>
                <a:gridCol w="1307900">
                  <a:extLst>
                    <a:ext uri="{9D8B030D-6E8A-4147-A177-3AD203B41FA5}">
                      <a16:colId xmlns:a16="http://schemas.microsoft.com/office/drawing/2014/main" val="20003"/>
                    </a:ext>
                  </a:extLst>
                </a:gridCol>
                <a:gridCol w="1307900">
                  <a:extLst>
                    <a:ext uri="{9D8B030D-6E8A-4147-A177-3AD203B41FA5}">
                      <a16:colId xmlns:a16="http://schemas.microsoft.com/office/drawing/2014/main" val="20004"/>
                    </a:ext>
                  </a:extLst>
                </a:gridCol>
                <a:gridCol w="1307900">
                  <a:extLst>
                    <a:ext uri="{9D8B030D-6E8A-4147-A177-3AD203B41FA5}">
                      <a16:colId xmlns:a16="http://schemas.microsoft.com/office/drawing/2014/main" val="20005"/>
                    </a:ext>
                  </a:extLst>
                </a:gridCol>
                <a:gridCol w="1307900">
                  <a:extLst>
                    <a:ext uri="{9D8B030D-6E8A-4147-A177-3AD203B41FA5}">
                      <a16:colId xmlns:a16="http://schemas.microsoft.com/office/drawing/2014/main" val="20006"/>
                    </a:ext>
                  </a:extLst>
                </a:gridCol>
                <a:gridCol w="1307900">
                  <a:extLst>
                    <a:ext uri="{9D8B030D-6E8A-4147-A177-3AD203B41FA5}">
                      <a16:colId xmlns:a16="http://schemas.microsoft.com/office/drawing/2014/main" val="20007"/>
                    </a:ext>
                  </a:extLst>
                </a:gridCol>
              </a:tblGrid>
              <a:tr h="37085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a:solidFill>
                            <a:schemeClr val="lt1"/>
                          </a:solidFill>
                        </a:rPr>
                        <a:t>Year 10</a:t>
                      </a:r>
                      <a:endParaRPr sz="1400" u="none" strike="noStrike" cap="none"/>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9</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Autumn</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Spring</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Summer</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extLst>
                  <a:ext uri="{0D108BD9-81ED-4DB2-BD59-A6C34878D82A}">
                    <a16:rowId xmlns:a16="http://schemas.microsoft.com/office/drawing/2014/main" val="10000"/>
                  </a:ext>
                </a:extLst>
              </a:tr>
              <a:tr h="1631100">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1C4254"/>
                          </a:solidFill>
                        </a:rPr>
                        <a:t>Prime factorisation</a:t>
                      </a:r>
                      <a:endParaRPr sz="800" u="none" strike="noStrike" cap="none">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1C4254"/>
                          </a:solidFill>
                        </a:rPr>
                        <a:t>Calculate with negatives</a:t>
                      </a:r>
                      <a:endParaRPr sz="800" u="none" strike="noStrike" cap="none">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1C4254"/>
                          </a:solidFill>
                        </a:rPr>
                        <a:t>Fraction, Decimal, Percentage Equivalence</a:t>
                      </a:r>
                      <a:endParaRPr sz="800" u="none" strike="noStrike" cap="none">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1C4254"/>
                          </a:solidFill>
                        </a:rPr>
                        <a:t>Rules of algebra</a:t>
                      </a:r>
                      <a:endParaRPr sz="800" u="none" strike="noStrike" cap="none">
                        <a:solidFill>
                          <a:srgbClr val="1C4254"/>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lvl="0" indent="0" algn="l" rtl="0">
                        <a:spcBef>
                          <a:spcPts val="0"/>
                        </a:spcBef>
                        <a:spcAft>
                          <a:spcPts val="0"/>
                        </a:spcAft>
                        <a:buClr>
                          <a:schemeClr val="dk1"/>
                        </a:buClr>
                        <a:buSzPts val="800"/>
                        <a:buFont typeface="Arial"/>
                        <a:buNone/>
                      </a:pPr>
                      <a:r>
                        <a:rPr lang="en-GB" sz="800">
                          <a:solidFill>
                            <a:srgbClr val="595959"/>
                          </a:solidFill>
                        </a:rPr>
                        <a:t>Calculating</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Sequences</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Visualising and Constructing</a:t>
                      </a:r>
                      <a:endParaRPr sz="800">
                        <a:solidFill>
                          <a:srgbClr val="595959"/>
                        </a:solidFill>
                      </a:endParaRPr>
                    </a:p>
                    <a:p>
                      <a:pPr marL="0" lvl="0" indent="0" algn="l" rtl="0">
                        <a:spcBef>
                          <a:spcPts val="0"/>
                        </a:spcBef>
                        <a:spcAft>
                          <a:spcPts val="0"/>
                        </a:spcAft>
                        <a:buClr>
                          <a:schemeClr val="dk1"/>
                        </a:buClr>
                        <a:buSzPts val="800"/>
                        <a:buFont typeface="Arial"/>
                        <a:buNone/>
                      </a:pPr>
                      <a:endParaRPr sz="800">
                        <a:solidFill>
                          <a:srgbClr val="595959"/>
                        </a:solidFill>
                      </a:endParaRPr>
                    </a:p>
                    <a:p>
                      <a:pPr marL="0" lvl="0" indent="0" algn="l" rtl="0">
                        <a:spcBef>
                          <a:spcPts val="0"/>
                        </a:spcBef>
                        <a:spcAft>
                          <a:spcPts val="0"/>
                        </a:spcAft>
                        <a:buClr>
                          <a:schemeClr val="dk1"/>
                        </a:buClr>
                        <a:buSzPts val="800"/>
                        <a:buFont typeface="Arial"/>
                        <a:buNone/>
                      </a:pPr>
                      <a:r>
                        <a:rPr lang="en-GB" sz="800">
                          <a:solidFill>
                            <a:srgbClr val="595959"/>
                          </a:solidFill>
                        </a:rPr>
                        <a:t>Term 1 Assessment</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Calculating Space</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Visualising Algebra</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Solving Equations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Proportional Reasoning</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Proportional Reasoning</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Conjecturing</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Congruence</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Calculating Space (Circles)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Trial Exams</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Algebraic Proficiency</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Solving Equations and Inequalities</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Presenting Data</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Understanding Risk</a:t>
                      </a:r>
                      <a:r>
                        <a:rPr lang="en-GB" sz="800" u="none" strike="noStrike" cap="none">
                          <a:solidFill>
                            <a:srgbClr val="595959"/>
                          </a:solidFill>
                        </a:rPr>
                        <a:t>	</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99" name="Google Shape;99;p2"/>
          <p:cNvSpPr/>
          <p:nvPr/>
        </p:nvSpPr>
        <p:spPr>
          <a:xfrm>
            <a:off x="9184598" y="3118227"/>
            <a:ext cx="295588" cy="357051"/>
          </a:xfrm>
          <a:prstGeom prst="downArrow">
            <a:avLst>
              <a:gd name="adj1" fmla="val 50000"/>
              <a:gd name="adj2" fmla="val 50000"/>
            </a:avLst>
          </a:prstGeom>
          <a:gradFill>
            <a:gsLst>
              <a:gs pos="0">
                <a:srgbClr val="E4A800"/>
              </a:gs>
              <a:gs pos="45000">
                <a:srgbClr val="FFC900"/>
              </a:gs>
              <a:gs pos="79000">
                <a:srgbClr val="FFFF00"/>
              </a:gs>
              <a:gs pos="99115">
                <a:schemeClr val="lt1"/>
              </a:gs>
              <a:gs pos="100000">
                <a:schemeClr val="lt1"/>
              </a:gs>
            </a:gsLst>
            <a:lin ang="16200000" scaled="0"/>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2"/>
          <p:cNvSpPr txBox="1"/>
          <p:nvPr/>
        </p:nvSpPr>
        <p:spPr>
          <a:xfrm>
            <a:off x="439825" y="0"/>
            <a:ext cx="73305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a:solidFill>
                  <a:srgbClr val="000000"/>
                </a:solidFill>
                <a:latin typeface="Calibri"/>
                <a:ea typeface="Calibri"/>
                <a:cs typeface="Calibri"/>
                <a:sym typeface="Calibri"/>
              </a:rPr>
              <a:t>Foundation Edexcel </a:t>
            </a:r>
            <a:r>
              <a:rPr lang="en-GB">
                <a:latin typeface="Calibri"/>
                <a:ea typeface="Calibri"/>
                <a:cs typeface="Calibri"/>
                <a:sym typeface="Calibri"/>
              </a:rPr>
              <a:t>GCSE Mathematics 1MA1</a:t>
            </a: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9DBC"/>
            </a:gs>
            <a:gs pos="15000">
              <a:srgbClr val="009DBC"/>
            </a:gs>
            <a:gs pos="84000">
              <a:srgbClr val="9BEEFF"/>
            </a:gs>
            <a:gs pos="100000">
              <a:srgbClr val="9BEEFF"/>
            </a:gs>
          </a:gsLst>
          <a:lin ang="5400012" scaled="0"/>
        </a:gradFill>
        <a:effectLst/>
      </p:bgPr>
    </p:bg>
    <p:spTree>
      <p:nvGrpSpPr>
        <p:cNvPr id="1" name="Shape 104"/>
        <p:cNvGrpSpPr/>
        <p:nvPr/>
      </p:nvGrpSpPr>
      <p:grpSpPr>
        <a:xfrm>
          <a:off x="0" y="0"/>
          <a:ext cx="0" cy="0"/>
          <a:chOff x="0" y="0"/>
          <a:chExt cx="0" cy="0"/>
        </a:xfrm>
      </p:grpSpPr>
      <p:graphicFrame>
        <p:nvGraphicFramePr>
          <p:cNvPr id="105" name="Google Shape;105;gc85a13faeb_0_19"/>
          <p:cNvGraphicFramePr/>
          <p:nvPr/>
        </p:nvGraphicFramePr>
        <p:xfrm>
          <a:off x="295391" y="2612124"/>
          <a:ext cx="3000000" cy="3000000"/>
        </p:xfrm>
        <a:graphic>
          <a:graphicData uri="http://schemas.openxmlformats.org/drawingml/2006/table">
            <a:tbl>
              <a:tblPr firstRow="1" bandRow="1">
                <a:noFill/>
                <a:tableStyleId>{451EFE8E-B820-4845-B24D-4CBA0E5DDFF5}</a:tableStyleId>
              </a:tblPr>
              <a:tblGrid>
                <a:gridCol w="273575">
                  <a:extLst>
                    <a:ext uri="{9D8B030D-6E8A-4147-A177-3AD203B41FA5}">
                      <a16:colId xmlns:a16="http://schemas.microsoft.com/office/drawing/2014/main" val="20000"/>
                    </a:ext>
                  </a:extLst>
                </a:gridCol>
                <a:gridCol w="1194175">
                  <a:extLst>
                    <a:ext uri="{9D8B030D-6E8A-4147-A177-3AD203B41FA5}">
                      <a16:colId xmlns:a16="http://schemas.microsoft.com/office/drawing/2014/main" val="20001"/>
                    </a:ext>
                  </a:extLst>
                </a:gridCol>
                <a:gridCol w="1307900">
                  <a:extLst>
                    <a:ext uri="{9D8B030D-6E8A-4147-A177-3AD203B41FA5}">
                      <a16:colId xmlns:a16="http://schemas.microsoft.com/office/drawing/2014/main" val="20002"/>
                    </a:ext>
                  </a:extLst>
                </a:gridCol>
                <a:gridCol w="1307900">
                  <a:extLst>
                    <a:ext uri="{9D8B030D-6E8A-4147-A177-3AD203B41FA5}">
                      <a16:colId xmlns:a16="http://schemas.microsoft.com/office/drawing/2014/main" val="20003"/>
                    </a:ext>
                  </a:extLst>
                </a:gridCol>
                <a:gridCol w="1307900">
                  <a:extLst>
                    <a:ext uri="{9D8B030D-6E8A-4147-A177-3AD203B41FA5}">
                      <a16:colId xmlns:a16="http://schemas.microsoft.com/office/drawing/2014/main" val="20004"/>
                    </a:ext>
                  </a:extLst>
                </a:gridCol>
                <a:gridCol w="1307900">
                  <a:extLst>
                    <a:ext uri="{9D8B030D-6E8A-4147-A177-3AD203B41FA5}">
                      <a16:colId xmlns:a16="http://schemas.microsoft.com/office/drawing/2014/main" val="20005"/>
                    </a:ext>
                  </a:extLst>
                </a:gridCol>
                <a:gridCol w="1307900">
                  <a:extLst>
                    <a:ext uri="{9D8B030D-6E8A-4147-A177-3AD203B41FA5}">
                      <a16:colId xmlns:a16="http://schemas.microsoft.com/office/drawing/2014/main" val="20006"/>
                    </a:ext>
                  </a:extLst>
                </a:gridCol>
                <a:gridCol w="1307900">
                  <a:extLst>
                    <a:ext uri="{9D8B030D-6E8A-4147-A177-3AD203B41FA5}">
                      <a16:colId xmlns:a16="http://schemas.microsoft.com/office/drawing/2014/main" val="20007"/>
                    </a:ext>
                  </a:extLst>
                </a:gridCol>
              </a:tblGrid>
              <a:tr h="370850">
                <a:tc rowSpan="3">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a:solidFill>
                            <a:schemeClr val="lt1"/>
                          </a:solidFill>
                        </a:rPr>
                        <a:t>Year 11</a:t>
                      </a:r>
                      <a:endParaRPr sz="1400" u="none" strike="noStrike" cap="none"/>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10</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Autumn</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Spring</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Summer</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extLst>
                  <a:ext uri="{0D108BD9-81ED-4DB2-BD59-A6C34878D82A}">
                    <a16:rowId xmlns:a16="http://schemas.microsoft.com/office/drawing/2014/main" val="10000"/>
                  </a:ext>
                </a:extLst>
              </a:tr>
              <a:tr h="327325">
                <a:tc vMerge="1">
                  <a:txBody>
                    <a:bodyPr/>
                    <a:lstStyle/>
                    <a:p>
                      <a:endParaRPr lang="en-US"/>
                    </a:p>
                  </a:txBody>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1C4254"/>
                          </a:solidFill>
                        </a:rPr>
                        <a:t>Pythagoras Theorem</a:t>
                      </a:r>
                      <a:endParaRPr sz="800" u="none" strike="noStrike" cap="none">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1C4254"/>
                          </a:solidFill>
                        </a:rPr>
                        <a:t>Negative and fractional indices</a:t>
                      </a:r>
                      <a:endParaRPr sz="800" u="none" strike="noStrike" cap="none">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1C4254"/>
                          </a:solidFill>
                        </a:rPr>
                        <a:t>Surds</a:t>
                      </a:r>
                      <a:endParaRPr sz="800" u="none" strike="noStrike" cap="none">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1C4254"/>
                          </a:solidFill>
                        </a:rPr>
                        <a:t>Trigonometry</a:t>
                      </a:r>
                      <a:endParaRPr sz="800" u="none" strike="noStrike" cap="none">
                        <a:solidFill>
                          <a:srgbClr val="1C4254"/>
                        </a:solidFill>
                      </a:endParaRPr>
                    </a:p>
                    <a:p>
                      <a:pPr marL="0" marR="0" lvl="0" indent="0" algn="l" rtl="0">
                        <a:lnSpc>
                          <a:spcPct val="100000"/>
                        </a:lnSpc>
                        <a:spcBef>
                          <a:spcPts val="0"/>
                        </a:spcBef>
                        <a:spcAft>
                          <a:spcPts val="0"/>
                        </a:spcAft>
                        <a:buClr>
                          <a:srgbClr val="000000"/>
                        </a:buClr>
                        <a:buSzPts val="800"/>
                        <a:buFont typeface="Arial"/>
                        <a:buNone/>
                      </a:pPr>
                      <a:endParaRPr sz="800" u="none" strike="noStrike" cap="none">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1C4254"/>
                          </a:solidFill>
                        </a:rPr>
                        <a:t>Algebraic Proficiency</a:t>
                      </a: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1C4254"/>
                          </a:solidFill>
                        </a:rPr>
                        <a:t>Calculating</a:t>
                      </a: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1C4254"/>
                          </a:solidFill>
                        </a:rPr>
                        <a:t>Sequences</a:t>
                      </a: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1C4254"/>
                          </a:solidFill>
                        </a:rPr>
                        <a:t>Properties of Shape </a:t>
                      </a:r>
                      <a:endParaRPr sz="1100" u="none" strike="noStrike" cap="none"/>
                    </a:p>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rgbClr val="FF0000"/>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a:txBody>
                    <a:bodyPr/>
                    <a:lstStyle/>
                    <a:p>
                      <a:pPr marL="0" marR="0" lvl="0" indent="0" algn="l" rtl="0">
                        <a:lnSpc>
                          <a:spcPct val="100000"/>
                        </a:lnSpc>
                        <a:spcBef>
                          <a:spcPts val="0"/>
                        </a:spcBef>
                        <a:spcAft>
                          <a:spcPts val="0"/>
                        </a:spcAft>
                        <a:buClr>
                          <a:schemeClr val="dk1"/>
                        </a:buClr>
                        <a:buSzPts val="800"/>
                        <a:buFont typeface="Arial"/>
                        <a:buNone/>
                      </a:pPr>
                      <a:r>
                        <a:rPr lang="en-GB" sz="800">
                          <a:solidFill>
                            <a:srgbClr val="595959"/>
                          </a:solidFill>
                        </a:rPr>
                        <a:t>Properties of Shape</a:t>
                      </a:r>
                      <a:endParaRPr sz="800">
                        <a:solidFill>
                          <a:srgbClr val="595959"/>
                        </a:solidFill>
                      </a:endParaRPr>
                    </a:p>
                    <a:p>
                      <a:pPr marL="0" marR="0" lvl="0" indent="0" algn="l" rtl="0">
                        <a:lnSpc>
                          <a:spcPct val="100000"/>
                        </a:lnSpc>
                        <a:spcBef>
                          <a:spcPts val="0"/>
                        </a:spcBef>
                        <a:spcAft>
                          <a:spcPts val="0"/>
                        </a:spcAft>
                        <a:buClr>
                          <a:schemeClr val="dk1"/>
                        </a:buClr>
                        <a:buSzPts val="800"/>
                        <a:buFont typeface="Arial"/>
                        <a:buNone/>
                      </a:pPr>
                      <a:endParaRPr sz="800">
                        <a:solidFill>
                          <a:srgbClr val="595959"/>
                        </a:solidFill>
                      </a:endParaRPr>
                    </a:p>
                    <a:p>
                      <a:pPr marL="0" marR="0" lvl="0" indent="0" algn="l" rtl="0">
                        <a:lnSpc>
                          <a:spcPct val="100000"/>
                        </a:lnSpc>
                        <a:spcBef>
                          <a:spcPts val="0"/>
                        </a:spcBef>
                        <a:spcAft>
                          <a:spcPts val="0"/>
                        </a:spcAft>
                        <a:buClr>
                          <a:schemeClr val="dk1"/>
                        </a:buClr>
                        <a:buSzPts val="800"/>
                        <a:buFont typeface="Arial"/>
                        <a:buNone/>
                      </a:pPr>
                      <a:r>
                        <a:rPr lang="en-GB" sz="800">
                          <a:solidFill>
                            <a:srgbClr val="595959"/>
                          </a:solidFill>
                        </a:rPr>
                        <a:t>Solving Equations and Inequalities</a:t>
                      </a:r>
                      <a:endParaRPr sz="800">
                        <a:solidFill>
                          <a:srgbClr val="595959"/>
                        </a:solidFill>
                      </a:endParaRPr>
                    </a:p>
                    <a:p>
                      <a:pPr marL="0" marR="0" lvl="0" indent="0" algn="l" rtl="0">
                        <a:lnSpc>
                          <a:spcPct val="100000"/>
                        </a:lnSpc>
                        <a:spcBef>
                          <a:spcPts val="0"/>
                        </a:spcBef>
                        <a:spcAft>
                          <a:spcPts val="0"/>
                        </a:spcAft>
                        <a:buClr>
                          <a:schemeClr val="dk1"/>
                        </a:buClr>
                        <a:buSzPts val="800"/>
                        <a:buFont typeface="Arial"/>
                        <a:buNone/>
                      </a:pPr>
                      <a:endParaRPr sz="800">
                        <a:solidFill>
                          <a:srgbClr val="1C4254"/>
                        </a:solidFill>
                      </a:endParaRPr>
                    </a:p>
                    <a:p>
                      <a:pPr marL="0" lvl="0" indent="0" algn="l" rtl="0">
                        <a:spcBef>
                          <a:spcPts val="0"/>
                        </a:spcBef>
                        <a:spcAft>
                          <a:spcPts val="0"/>
                        </a:spcAft>
                        <a:buClr>
                          <a:schemeClr val="dk1"/>
                        </a:buClr>
                        <a:buSzPts val="800"/>
                        <a:buFont typeface="Arial"/>
                        <a:buNone/>
                      </a:pPr>
                      <a:r>
                        <a:rPr lang="en-GB" sz="800">
                          <a:solidFill>
                            <a:srgbClr val="1C4254"/>
                          </a:solidFill>
                        </a:rPr>
                        <a:t>Trial Exams and Feedback</a:t>
                      </a:r>
                      <a:endParaRPr sz="800">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a:txBody>
                    <a:bodyPr/>
                    <a:lstStyle/>
                    <a:p>
                      <a:pPr marL="0" marR="0" lvl="0" indent="0" algn="l" rtl="0">
                        <a:lnSpc>
                          <a:spcPct val="100000"/>
                        </a:lnSpc>
                        <a:spcBef>
                          <a:spcPts val="0"/>
                        </a:spcBef>
                        <a:spcAft>
                          <a:spcPts val="0"/>
                        </a:spcAft>
                        <a:buClr>
                          <a:srgbClr val="595959"/>
                        </a:buClr>
                        <a:buSzPts val="800"/>
                        <a:buFont typeface="Calibri"/>
                        <a:buNone/>
                      </a:pPr>
                      <a:r>
                        <a:rPr lang="en-GB" sz="800">
                          <a:solidFill>
                            <a:srgbClr val="1C4254"/>
                          </a:solidFill>
                        </a:rPr>
                        <a:t>Proportional Reasoning</a:t>
                      </a:r>
                      <a:endParaRPr sz="800">
                        <a:solidFill>
                          <a:srgbClr val="1C4254"/>
                        </a:solidFill>
                      </a:endParaRPr>
                    </a:p>
                    <a:p>
                      <a:pPr marL="0" marR="0" lvl="0" indent="0" algn="l" rtl="0">
                        <a:lnSpc>
                          <a:spcPct val="100000"/>
                        </a:lnSpc>
                        <a:spcBef>
                          <a:spcPts val="0"/>
                        </a:spcBef>
                        <a:spcAft>
                          <a:spcPts val="0"/>
                        </a:spcAft>
                        <a:buClr>
                          <a:srgbClr val="595959"/>
                        </a:buClr>
                        <a:buSzPts val="800"/>
                        <a:buFont typeface="Calibri"/>
                        <a:buNone/>
                      </a:pPr>
                      <a:endParaRPr sz="800">
                        <a:solidFill>
                          <a:srgbClr val="1C4254"/>
                        </a:solidFill>
                      </a:endParaRPr>
                    </a:p>
                    <a:p>
                      <a:pPr marL="0" marR="0" lvl="0" indent="0" algn="l" rtl="0">
                        <a:lnSpc>
                          <a:spcPct val="100000"/>
                        </a:lnSpc>
                        <a:spcBef>
                          <a:spcPts val="0"/>
                        </a:spcBef>
                        <a:spcAft>
                          <a:spcPts val="0"/>
                        </a:spcAft>
                        <a:buClr>
                          <a:srgbClr val="595959"/>
                        </a:buClr>
                        <a:buSzPts val="800"/>
                        <a:buFont typeface="Calibri"/>
                        <a:buNone/>
                      </a:pPr>
                      <a:r>
                        <a:rPr lang="en-GB" sz="800">
                          <a:solidFill>
                            <a:srgbClr val="1C4254"/>
                          </a:solidFill>
                        </a:rPr>
                        <a:t>Mathematical Movement</a:t>
                      </a:r>
                      <a:endParaRPr sz="800">
                        <a:solidFill>
                          <a:srgbClr val="1C4254"/>
                        </a:solidFill>
                      </a:endParaRPr>
                    </a:p>
                    <a:p>
                      <a:pPr marL="0" marR="0" lvl="0" indent="0" algn="l" rtl="0">
                        <a:lnSpc>
                          <a:spcPct val="100000"/>
                        </a:lnSpc>
                        <a:spcBef>
                          <a:spcPts val="0"/>
                        </a:spcBef>
                        <a:spcAft>
                          <a:spcPts val="0"/>
                        </a:spcAft>
                        <a:buClr>
                          <a:srgbClr val="595959"/>
                        </a:buClr>
                        <a:buSzPts val="800"/>
                        <a:buFont typeface="Calibri"/>
                        <a:buNone/>
                      </a:pPr>
                      <a:endParaRPr sz="800">
                        <a:solidFill>
                          <a:srgbClr val="1C4254"/>
                        </a:solidFill>
                      </a:endParaRPr>
                    </a:p>
                    <a:p>
                      <a:pPr marL="0" lvl="0" indent="0" algn="l" rtl="0">
                        <a:spcBef>
                          <a:spcPts val="0"/>
                        </a:spcBef>
                        <a:spcAft>
                          <a:spcPts val="0"/>
                        </a:spcAft>
                        <a:buClr>
                          <a:schemeClr val="dk1"/>
                        </a:buClr>
                        <a:buSzPts val="800"/>
                        <a:buFont typeface="Arial"/>
                        <a:buNone/>
                      </a:pPr>
                      <a:r>
                        <a:rPr lang="en-GB" sz="800">
                          <a:solidFill>
                            <a:srgbClr val="1C4254"/>
                          </a:solidFill>
                        </a:rPr>
                        <a:t>Trial Exams</a:t>
                      </a:r>
                      <a:endParaRPr sz="1100"/>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1C4254"/>
                          </a:solidFill>
                        </a:rPr>
                        <a:t>Trial Exam Feedback</a:t>
                      </a: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1C4254"/>
                          </a:solidFill>
                        </a:rPr>
                        <a:t>Algebraic Visualising</a:t>
                      </a: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1C4254"/>
                          </a:solidFill>
                        </a:rPr>
                        <a:t>Solving Inequalities</a:t>
                      </a: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1C4254"/>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1C4254"/>
                          </a:solidFill>
                        </a:rPr>
                        <a:t>Analysing Statistics</a:t>
                      </a:r>
                      <a:endParaRPr sz="800">
                        <a:solidFill>
                          <a:srgbClr val="1C4254"/>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rowSpan="2">
                  <a:txBody>
                    <a:bodyPr/>
                    <a:lstStyle/>
                    <a:p>
                      <a:pPr marL="0" marR="0" lvl="0" indent="0" algn="l" rtl="0">
                        <a:lnSpc>
                          <a:spcPct val="100000"/>
                        </a:lnSpc>
                        <a:spcBef>
                          <a:spcPts val="0"/>
                        </a:spcBef>
                        <a:spcAft>
                          <a:spcPts val="0"/>
                        </a:spcAft>
                        <a:buClr>
                          <a:schemeClr val="dk1"/>
                        </a:buClr>
                        <a:buSzPts val="800"/>
                        <a:buFont typeface="Arial"/>
                        <a:buNone/>
                      </a:pPr>
                      <a:r>
                        <a:rPr lang="en-GB" sz="800" u="none" strike="noStrike" cap="none">
                          <a:solidFill>
                            <a:srgbClr val="595959"/>
                          </a:solidFill>
                        </a:rPr>
                        <a:t>Class specific revision based on assessments</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chemeClr val="lt1"/>
                          </a:solidFill>
                        </a:rPr>
                        <a:t>Pathways </a:t>
                      </a:r>
                      <a:endParaRPr sz="1400" u="none" strike="noStrike" cap="none"/>
                    </a:p>
                    <a:p>
                      <a:pPr marL="0" marR="0" lvl="0" indent="0" algn="l" rtl="0">
                        <a:lnSpc>
                          <a:spcPct val="100000"/>
                        </a:lnSpc>
                        <a:spcBef>
                          <a:spcPts val="0"/>
                        </a:spcBef>
                        <a:spcAft>
                          <a:spcPts val="0"/>
                        </a:spcAft>
                        <a:buClr>
                          <a:srgbClr val="000000"/>
                        </a:buClr>
                        <a:buSzPts val="1000"/>
                        <a:buFont typeface="Arial"/>
                        <a:buNone/>
                      </a:pPr>
                      <a:r>
                        <a:rPr lang="en-GB" sz="1000" b="0" u="none" strike="noStrike" cap="none">
                          <a:solidFill>
                            <a:schemeClr val="lt1"/>
                          </a:solidFill>
                        </a:rPr>
                        <a:t>Afterwards </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36D21"/>
                    </a:solidFill>
                  </a:tcPr>
                </a:tc>
                <a:extLst>
                  <a:ext uri="{0D108BD9-81ED-4DB2-BD59-A6C34878D82A}">
                    <a16:rowId xmlns:a16="http://schemas.microsoft.com/office/drawing/2014/main" val="10001"/>
                  </a:ext>
                </a:extLst>
              </a:tr>
              <a:tr h="137595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p>
                      <a:pPr marL="171450" marR="0" lvl="0" indent="-120650" algn="l" rtl="0">
                        <a:lnSpc>
                          <a:spcPct val="100000"/>
                        </a:lnSpc>
                        <a:spcBef>
                          <a:spcPts val="200"/>
                        </a:spcBef>
                        <a:spcAft>
                          <a:spcPts val="0"/>
                        </a:spcAft>
                        <a:buClr>
                          <a:schemeClr val="dk1"/>
                        </a:buClr>
                        <a:buSzPts val="800"/>
                        <a:buFont typeface="Arial"/>
                        <a:buNone/>
                      </a:pPr>
                      <a:r>
                        <a:rPr lang="en-GB" sz="800" u="none" strike="noStrike" cap="none">
                          <a:solidFill>
                            <a:srgbClr val="595959"/>
                          </a:solidFill>
                        </a:rPr>
                        <a:t>Level 3 Core Maths</a:t>
                      </a:r>
                      <a:endParaRPr sz="800" u="none" strike="noStrike" cap="none">
                        <a:solidFill>
                          <a:srgbClr val="595959"/>
                        </a:solidFill>
                      </a:endParaRPr>
                    </a:p>
                    <a:p>
                      <a:pPr marL="171450" marR="0" lvl="0" indent="-120650" algn="l" rtl="0">
                        <a:lnSpc>
                          <a:spcPct val="100000"/>
                        </a:lnSpc>
                        <a:spcBef>
                          <a:spcPts val="200"/>
                        </a:spcBef>
                        <a:spcAft>
                          <a:spcPts val="0"/>
                        </a:spcAft>
                        <a:buClr>
                          <a:schemeClr val="dk1"/>
                        </a:buClr>
                        <a:buSzPts val="800"/>
                        <a:buFont typeface="Arial"/>
                        <a:buNone/>
                      </a:pPr>
                      <a:r>
                        <a:rPr lang="en-GB" sz="800" u="none" strike="noStrike" cap="none">
                          <a:solidFill>
                            <a:srgbClr val="595959"/>
                          </a:solidFill>
                        </a:rPr>
                        <a:t>Maths A Level</a:t>
                      </a:r>
                      <a:endParaRPr sz="800" u="none" strike="noStrike" cap="none">
                        <a:solidFill>
                          <a:srgbClr val="595959"/>
                        </a:solidFill>
                      </a:endParaRPr>
                    </a:p>
                    <a:p>
                      <a:pPr marL="171450" marR="0" lvl="0" indent="-120650" algn="l" rtl="0">
                        <a:lnSpc>
                          <a:spcPct val="100000"/>
                        </a:lnSpc>
                        <a:spcBef>
                          <a:spcPts val="200"/>
                        </a:spcBef>
                        <a:spcAft>
                          <a:spcPts val="0"/>
                        </a:spcAft>
                        <a:buClr>
                          <a:schemeClr val="dk1"/>
                        </a:buClr>
                        <a:buSzPts val="800"/>
                        <a:buFont typeface="Arial"/>
                        <a:buNone/>
                      </a:pPr>
                      <a:r>
                        <a:rPr lang="en-GB" sz="800" u="none" strike="noStrike" cap="none">
                          <a:solidFill>
                            <a:srgbClr val="595959"/>
                          </a:solidFill>
                        </a:rPr>
                        <a:t>Further Maths A Level</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graphicFrame>
        <p:nvGraphicFramePr>
          <p:cNvPr id="106" name="Google Shape;106;gc85a13faeb_0_19"/>
          <p:cNvGraphicFramePr/>
          <p:nvPr/>
        </p:nvGraphicFramePr>
        <p:xfrm>
          <a:off x="295391" y="350098"/>
          <a:ext cx="3000000" cy="3000000"/>
        </p:xfrm>
        <a:graphic>
          <a:graphicData uri="http://schemas.openxmlformats.org/drawingml/2006/table">
            <a:tbl>
              <a:tblPr firstRow="1" bandRow="1">
                <a:noFill/>
                <a:tableStyleId>{451EFE8E-B820-4845-B24D-4CBA0E5DDFF5}</a:tableStyleId>
              </a:tblPr>
              <a:tblGrid>
                <a:gridCol w="273575">
                  <a:extLst>
                    <a:ext uri="{9D8B030D-6E8A-4147-A177-3AD203B41FA5}">
                      <a16:colId xmlns:a16="http://schemas.microsoft.com/office/drawing/2014/main" val="20000"/>
                    </a:ext>
                  </a:extLst>
                </a:gridCol>
                <a:gridCol w="1194175">
                  <a:extLst>
                    <a:ext uri="{9D8B030D-6E8A-4147-A177-3AD203B41FA5}">
                      <a16:colId xmlns:a16="http://schemas.microsoft.com/office/drawing/2014/main" val="20001"/>
                    </a:ext>
                  </a:extLst>
                </a:gridCol>
                <a:gridCol w="1307900">
                  <a:extLst>
                    <a:ext uri="{9D8B030D-6E8A-4147-A177-3AD203B41FA5}">
                      <a16:colId xmlns:a16="http://schemas.microsoft.com/office/drawing/2014/main" val="20002"/>
                    </a:ext>
                  </a:extLst>
                </a:gridCol>
                <a:gridCol w="1307900">
                  <a:extLst>
                    <a:ext uri="{9D8B030D-6E8A-4147-A177-3AD203B41FA5}">
                      <a16:colId xmlns:a16="http://schemas.microsoft.com/office/drawing/2014/main" val="20003"/>
                    </a:ext>
                  </a:extLst>
                </a:gridCol>
                <a:gridCol w="1307900">
                  <a:extLst>
                    <a:ext uri="{9D8B030D-6E8A-4147-A177-3AD203B41FA5}">
                      <a16:colId xmlns:a16="http://schemas.microsoft.com/office/drawing/2014/main" val="20004"/>
                    </a:ext>
                  </a:extLst>
                </a:gridCol>
                <a:gridCol w="1307900">
                  <a:extLst>
                    <a:ext uri="{9D8B030D-6E8A-4147-A177-3AD203B41FA5}">
                      <a16:colId xmlns:a16="http://schemas.microsoft.com/office/drawing/2014/main" val="20005"/>
                    </a:ext>
                  </a:extLst>
                </a:gridCol>
                <a:gridCol w="1307900">
                  <a:extLst>
                    <a:ext uri="{9D8B030D-6E8A-4147-A177-3AD203B41FA5}">
                      <a16:colId xmlns:a16="http://schemas.microsoft.com/office/drawing/2014/main" val="20006"/>
                    </a:ext>
                  </a:extLst>
                </a:gridCol>
                <a:gridCol w="1307900">
                  <a:extLst>
                    <a:ext uri="{9D8B030D-6E8A-4147-A177-3AD203B41FA5}">
                      <a16:colId xmlns:a16="http://schemas.microsoft.com/office/drawing/2014/main" val="20007"/>
                    </a:ext>
                  </a:extLst>
                </a:gridCol>
              </a:tblGrid>
              <a:tr h="370850">
                <a:tc rowSpan="2">
                  <a:txBody>
                    <a:bodyPr/>
                    <a:lstStyle/>
                    <a:p>
                      <a:pPr marL="0" marR="0" lvl="0" indent="0" algn="ctr" rtl="0">
                        <a:lnSpc>
                          <a:spcPct val="100000"/>
                        </a:lnSpc>
                        <a:spcBef>
                          <a:spcPts val="0"/>
                        </a:spcBef>
                        <a:spcAft>
                          <a:spcPts val="0"/>
                        </a:spcAft>
                        <a:buClr>
                          <a:srgbClr val="000000"/>
                        </a:buClr>
                        <a:buSzPts val="1400"/>
                        <a:buFont typeface="Arial"/>
                        <a:buNone/>
                      </a:pPr>
                      <a:r>
                        <a:rPr lang="en-GB" sz="1400" b="1" u="none" strike="noStrike" cap="none">
                          <a:solidFill>
                            <a:schemeClr val="lt1"/>
                          </a:solidFill>
                        </a:rPr>
                        <a:t>Year 10</a:t>
                      </a:r>
                      <a:endParaRPr sz="1400" u="none" strike="noStrike" cap="none"/>
                    </a:p>
                  </a:txBody>
                  <a:tcPr marL="91450" marR="91450" marT="45725" marB="45725"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1C4254"/>
                    </a:solidFill>
                  </a:tcPr>
                </a:tc>
                <a:tc>
                  <a:txBody>
                    <a:bodyPr/>
                    <a:lstStyle/>
                    <a:p>
                      <a:pPr marL="0" marR="0" lvl="0" indent="0" algn="l" rtl="0">
                        <a:lnSpc>
                          <a:spcPct val="100000"/>
                        </a:lnSpc>
                        <a:spcBef>
                          <a:spcPts val="0"/>
                        </a:spcBef>
                        <a:spcAft>
                          <a:spcPts val="0"/>
                        </a:spcAft>
                        <a:buClr>
                          <a:srgbClr val="000000"/>
                        </a:buClr>
                        <a:buSzPts val="1000"/>
                        <a:buFont typeface="Arial"/>
                        <a:buNone/>
                      </a:pPr>
                      <a:r>
                        <a:rPr lang="en-GB" sz="1000" b="1" u="none" strike="noStrike" cap="none">
                          <a:solidFill>
                            <a:srgbClr val="1C4254"/>
                          </a:solidFill>
                        </a:rPr>
                        <a:t>Prior Knowledge &amp; Skills </a:t>
                      </a:r>
                      <a:r>
                        <a:rPr lang="en-GB" sz="1000" b="0" u="none" strike="noStrike" cap="none">
                          <a:solidFill>
                            <a:srgbClr val="1C4254"/>
                          </a:solidFill>
                        </a:rPr>
                        <a:t>from Year 9</a:t>
                      </a:r>
                      <a:endParaRPr sz="1400" u="none" strike="noStrike" cap="none"/>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E7FBFF"/>
                    </a:solidFill>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Autumn</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Spring</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tc gridSpan="2">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a:solidFill>
                            <a:schemeClr val="dk1"/>
                          </a:solidFill>
                          <a:latin typeface="Calibri"/>
                          <a:ea typeface="Calibri"/>
                          <a:cs typeface="Calibri"/>
                          <a:sym typeface="Calibri"/>
                        </a:rPr>
                        <a:t>Summer</a:t>
                      </a:r>
                      <a:endParaRPr sz="1400" u="none" strike="noStrike" cap="none">
                        <a:solidFill>
                          <a:schemeClr val="dk1"/>
                        </a:solidFill>
                        <a:latin typeface="Calibri"/>
                        <a:ea typeface="Calibri"/>
                        <a:cs typeface="Calibri"/>
                        <a:sym typeface="Calibri"/>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2F2F2"/>
                    </a:solidFill>
                  </a:tcPr>
                </a:tc>
                <a:tc hMerge="1">
                  <a:txBody>
                    <a:bodyPr/>
                    <a:lstStyle/>
                    <a:p>
                      <a:endParaRPr lang="en-US"/>
                    </a:p>
                  </a:txBody>
                  <a:tcPr/>
                </a:tc>
                <a:extLst>
                  <a:ext uri="{0D108BD9-81ED-4DB2-BD59-A6C34878D82A}">
                    <a16:rowId xmlns:a16="http://schemas.microsoft.com/office/drawing/2014/main" val="10000"/>
                  </a:ext>
                </a:extLst>
              </a:tr>
              <a:tr h="1631100">
                <a:tc vMerge="1">
                  <a:txBody>
                    <a:bodyPr/>
                    <a:lstStyle/>
                    <a:p>
                      <a:endParaRPr lang="en-US"/>
                    </a:p>
                  </a:txBody>
                  <a:tcPr/>
                </a:tc>
                <a:tc>
                  <a:txBody>
                    <a:bodyPr/>
                    <a:lstStyle/>
                    <a:p>
                      <a:pPr marL="0" marR="0" lvl="0" indent="0" algn="l" rtl="0">
                        <a:lnSpc>
                          <a:spcPct val="100000"/>
                        </a:lnSpc>
                        <a:spcBef>
                          <a:spcPts val="0"/>
                        </a:spcBef>
                        <a:spcAft>
                          <a:spcPts val="0"/>
                        </a:spcAft>
                        <a:buClr>
                          <a:schemeClr val="dk1"/>
                        </a:buClr>
                        <a:buSzPts val="800"/>
                        <a:buFont typeface="Arial"/>
                        <a:buNone/>
                      </a:pPr>
                      <a:r>
                        <a:rPr lang="en-GB" sz="800" u="none" strike="noStrike" cap="none">
                          <a:solidFill>
                            <a:srgbClr val="1C4254"/>
                          </a:solidFill>
                        </a:rPr>
                        <a:t>Indices</a:t>
                      </a:r>
                      <a:endParaRPr sz="800" u="none" strike="noStrike" cap="none">
                        <a:solidFill>
                          <a:srgbClr val="1C4254"/>
                        </a:solidFill>
                      </a:endParaRPr>
                    </a:p>
                    <a:p>
                      <a:pPr marL="0" marR="0" lvl="0" indent="0" algn="l" rtl="0">
                        <a:lnSpc>
                          <a:spcPct val="100000"/>
                        </a:lnSpc>
                        <a:spcBef>
                          <a:spcPts val="0"/>
                        </a:spcBef>
                        <a:spcAft>
                          <a:spcPts val="0"/>
                        </a:spcAft>
                        <a:buClr>
                          <a:schemeClr val="dk1"/>
                        </a:buClr>
                        <a:buSzPts val="800"/>
                        <a:buFont typeface="Arial"/>
                        <a:buNone/>
                      </a:pPr>
                      <a:r>
                        <a:rPr lang="en-GB" sz="800" u="none" strike="noStrike" cap="none">
                          <a:solidFill>
                            <a:srgbClr val="1C4254"/>
                          </a:solidFill>
                        </a:rPr>
                        <a:t>Scale drawings</a:t>
                      </a:r>
                      <a:endParaRPr sz="800" u="none" strike="noStrike" cap="none">
                        <a:solidFill>
                          <a:srgbClr val="1C4254"/>
                        </a:solidFill>
                      </a:endParaRPr>
                    </a:p>
                    <a:p>
                      <a:pPr marL="0" marR="0" lvl="0" indent="0" algn="l" rtl="0">
                        <a:lnSpc>
                          <a:spcPct val="100000"/>
                        </a:lnSpc>
                        <a:spcBef>
                          <a:spcPts val="0"/>
                        </a:spcBef>
                        <a:spcAft>
                          <a:spcPts val="0"/>
                        </a:spcAft>
                        <a:buClr>
                          <a:schemeClr val="dk1"/>
                        </a:buClr>
                        <a:buSzPts val="800"/>
                        <a:buFont typeface="Arial"/>
                        <a:buNone/>
                      </a:pPr>
                      <a:r>
                        <a:rPr lang="en-GB" sz="800" u="none" strike="noStrike" cap="none">
                          <a:solidFill>
                            <a:srgbClr val="1C4254"/>
                          </a:solidFill>
                        </a:rPr>
                        <a:t>Calculate with negatives and algebra</a:t>
                      </a:r>
                      <a:endParaRPr sz="800" u="none" strike="noStrike" cap="none">
                        <a:solidFill>
                          <a:srgbClr val="1C4254"/>
                        </a:solidFill>
                      </a:endParaRPr>
                    </a:p>
                    <a:p>
                      <a:pPr marL="0" marR="0" lvl="0" indent="0" algn="l" rtl="0">
                        <a:lnSpc>
                          <a:spcPct val="100000"/>
                        </a:lnSpc>
                        <a:spcBef>
                          <a:spcPts val="0"/>
                        </a:spcBef>
                        <a:spcAft>
                          <a:spcPts val="0"/>
                        </a:spcAft>
                        <a:buClr>
                          <a:schemeClr val="dk1"/>
                        </a:buClr>
                        <a:buSzPts val="800"/>
                        <a:buFont typeface="Arial"/>
                        <a:buNone/>
                      </a:pPr>
                      <a:r>
                        <a:rPr lang="en-GB" sz="800" u="none" strike="noStrike" cap="none">
                          <a:solidFill>
                            <a:srgbClr val="1C4254"/>
                          </a:solidFill>
                        </a:rPr>
                        <a:t>Linear graphs</a:t>
                      </a:r>
                      <a:endParaRPr sz="800" u="none" strike="noStrike" cap="none">
                        <a:solidFill>
                          <a:srgbClr val="1C4254"/>
                        </a:solidFill>
                      </a:endParaRPr>
                    </a:p>
                    <a:p>
                      <a:pPr marL="0" marR="0" lvl="0" indent="0" algn="l" rtl="0">
                        <a:lnSpc>
                          <a:spcPct val="100000"/>
                        </a:lnSpc>
                        <a:spcBef>
                          <a:spcPts val="0"/>
                        </a:spcBef>
                        <a:spcAft>
                          <a:spcPts val="0"/>
                        </a:spcAft>
                        <a:buClr>
                          <a:schemeClr val="dk1"/>
                        </a:buClr>
                        <a:buSzPts val="800"/>
                        <a:buFont typeface="Arial"/>
                        <a:buNone/>
                      </a:pPr>
                      <a:r>
                        <a:rPr lang="en-GB" sz="800" u="none" strike="noStrike" cap="none">
                          <a:solidFill>
                            <a:srgbClr val="1C4254"/>
                          </a:solidFill>
                        </a:rPr>
                        <a:t>Linear sequences</a:t>
                      </a:r>
                      <a:endParaRPr sz="800" u="none" strike="noStrike" cap="none">
                        <a:solidFill>
                          <a:srgbClr val="1C4254"/>
                        </a:solidFill>
                      </a:endParaRPr>
                    </a:p>
                    <a:p>
                      <a:pPr marL="0" marR="0" lvl="0" indent="0" algn="l" rtl="0">
                        <a:lnSpc>
                          <a:spcPct val="100000"/>
                        </a:lnSpc>
                        <a:spcBef>
                          <a:spcPts val="0"/>
                        </a:spcBef>
                        <a:spcAft>
                          <a:spcPts val="0"/>
                        </a:spcAft>
                        <a:buClr>
                          <a:schemeClr val="dk1"/>
                        </a:buClr>
                        <a:buSzPts val="800"/>
                        <a:buFont typeface="Arial"/>
                        <a:buNone/>
                      </a:pPr>
                      <a:r>
                        <a:rPr lang="en-GB" sz="800" u="none" strike="noStrike" cap="none">
                          <a:solidFill>
                            <a:srgbClr val="1C4254"/>
                          </a:solidFill>
                        </a:rPr>
                        <a:t>Linear inequalities</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Visualising Algebra</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Calculating</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Sequences</a:t>
                      </a:r>
                      <a:r>
                        <a:rPr lang="en-GB" sz="800" u="none" strike="noStrike" cap="none">
                          <a:solidFill>
                            <a:srgbClr val="595959"/>
                          </a:solidFill>
                        </a:rPr>
                        <a:t>				</a:t>
                      </a:r>
                      <a:endParaRPr sz="800" u="none" strike="noStrike" cap="none">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Term 1 Assessment</a:t>
                      </a:r>
                      <a:r>
                        <a:rPr lang="en-GB" sz="800" u="none" strike="noStrike" cap="none">
                          <a:solidFill>
                            <a:srgbClr val="595959"/>
                          </a:solidFill>
                        </a:rPr>
                        <a:t>	</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Investigating Angles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Trigonometry</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Solving Equations</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Visualising Algebra</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Fractions, Decimals and Percentages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br>
                        <a:rPr lang="en-GB" sz="800">
                          <a:solidFill>
                            <a:srgbClr val="595959"/>
                          </a:solidFill>
                        </a:rPr>
                      </a:br>
                      <a:r>
                        <a:rPr lang="en-GB" sz="800">
                          <a:solidFill>
                            <a:srgbClr val="595959"/>
                          </a:solidFill>
                        </a:rPr>
                        <a:t>Solving Inequalities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Proportional Reasoning</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Circle Theorems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Trial exams</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Trial Exam Feedback</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Calculating Space</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Algebraic Proficiency</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u="none" strike="noStrike" cap="none">
                          <a:solidFill>
                            <a:srgbClr val="595959"/>
                          </a:solidFill>
                        </a:rPr>
                        <a:t>			</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Solving Inequalities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Analysing Statistics</a:t>
                      </a: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endParaRPr sz="800">
                        <a:solidFill>
                          <a:srgbClr val="595959"/>
                        </a:solidFill>
                      </a:endParaRPr>
                    </a:p>
                    <a:p>
                      <a:pPr marL="0" marR="0" lvl="0" indent="0" algn="l" rtl="0">
                        <a:lnSpc>
                          <a:spcPct val="100000"/>
                        </a:lnSpc>
                        <a:spcBef>
                          <a:spcPts val="0"/>
                        </a:spcBef>
                        <a:spcAft>
                          <a:spcPts val="0"/>
                        </a:spcAft>
                        <a:buClr>
                          <a:srgbClr val="000000"/>
                        </a:buClr>
                        <a:buSzPts val="800"/>
                        <a:buFont typeface="Arial"/>
                        <a:buNone/>
                      </a:pPr>
                      <a:r>
                        <a:rPr lang="en-GB" sz="800">
                          <a:solidFill>
                            <a:srgbClr val="595959"/>
                          </a:solidFill>
                        </a:rPr>
                        <a:t>Understanding Risk</a:t>
                      </a:r>
                      <a:endParaRPr sz="800">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07" name="Google Shape;107;gc85a13faeb_0_19"/>
          <p:cNvSpPr/>
          <p:nvPr/>
        </p:nvSpPr>
        <p:spPr>
          <a:xfrm>
            <a:off x="9184598" y="3118227"/>
            <a:ext cx="295500" cy="357000"/>
          </a:xfrm>
          <a:prstGeom prst="downArrow">
            <a:avLst>
              <a:gd name="adj1" fmla="val 50000"/>
              <a:gd name="adj2" fmla="val 50000"/>
            </a:avLst>
          </a:prstGeom>
          <a:gradFill>
            <a:gsLst>
              <a:gs pos="0">
                <a:srgbClr val="E4A800"/>
              </a:gs>
              <a:gs pos="45000">
                <a:srgbClr val="FFC900"/>
              </a:gs>
              <a:gs pos="79000">
                <a:srgbClr val="FFFF00"/>
              </a:gs>
              <a:gs pos="99110">
                <a:schemeClr val="lt1"/>
              </a:gs>
              <a:gs pos="100000">
                <a:schemeClr val="lt1"/>
              </a:gs>
            </a:gsLst>
            <a:lin ang="16200038" scaled="0"/>
          </a:gra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aphicFrame>
        <p:nvGraphicFramePr>
          <p:cNvPr id="108" name="Google Shape;108;gc85a13faeb_0_19"/>
          <p:cNvGraphicFramePr/>
          <p:nvPr/>
        </p:nvGraphicFramePr>
        <p:xfrm>
          <a:off x="295391" y="5173061"/>
          <a:ext cx="3000000" cy="3000000"/>
        </p:xfrm>
        <a:graphic>
          <a:graphicData uri="http://schemas.openxmlformats.org/drawingml/2006/table">
            <a:tbl>
              <a:tblPr firstRow="1" bandRow="1">
                <a:noFill/>
                <a:tableStyleId>{451EFE8E-B820-4845-B24D-4CBA0E5DDFF5}</a:tableStyleId>
              </a:tblPr>
              <a:tblGrid>
                <a:gridCol w="2175125">
                  <a:extLst>
                    <a:ext uri="{9D8B030D-6E8A-4147-A177-3AD203B41FA5}">
                      <a16:colId xmlns:a16="http://schemas.microsoft.com/office/drawing/2014/main" val="20000"/>
                    </a:ext>
                  </a:extLst>
                </a:gridCol>
              </a:tblGrid>
              <a:tr h="234375">
                <a:tc>
                  <a:txBody>
                    <a:bodyPr/>
                    <a:lstStyle/>
                    <a:p>
                      <a:pPr marL="0" marR="0" lvl="0" indent="0" algn="l" rtl="0">
                        <a:lnSpc>
                          <a:spcPct val="100000"/>
                        </a:lnSpc>
                        <a:spcBef>
                          <a:spcPts val="0"/>
                        </a:spcBef>
                        <a:spcAft>
                          <a:spcPts val="0"/>
                        </a:spcAft>
                        <a:buClr>
                          <a:schemeClr val="lt1"/>
                        </a:buClr>
                        <a:buSzPts val="1400"/>
                        <a:buFont typeface="Calibri"/>
                        <a:buNone/>
                      </a:pPr>
                      <a:r>
                        <a:rPr lang="en-GB" sz="1400" b="1" u="none" strike="noStrike" cap="none">
                          <a:solidFill>
                            <a:schemeClr val="lt1"/>
                          </a:solidFill>
                        </a:rPr>
                        <a:t>Extra Curricular Projects</a:t>
                      </a:r>
                      <a:endParaRPr sz="1400" b="0" u="none" strike="noStrike" cap="none">
                        <a:solidFill>
                          <a:schemeClr val="lt1"/>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FFC20D"/>
                    </a:solidFill>
                  </a:tcPr>
                </a:tc>
                <a:extLst>
                  <a:ext uri="{0D108BD9-81ED-4DB2-BD59-A6C34878D82A}">
                    <a16:rowId xmlns:a16="http://schemas.microsoft.com/office/drawing/2014/main" val="10000"/>
                  </a:ext>
                </a:extLst>
              </a:tr>
              <a:tr h="1029525">
                <a:tc>
                  <a:txBody>
                    <a:bodyPr/>
                    <a:lstStyle/>
                    <a:p>
                      <a:pPr marL="171450" marR="0" lvl="0" indent="-171450" algn="l" rtl="0">
                        <a:lnSpc>
                          <a:spcPct val="100000"/>
                        </a:lnSpc>
                        <a:spcBef>
                          <a:spcPts val="0"/>
                        </a:spcBef>
                        <a:spcAft>
                          <a:spcPts val="0"/>
                        </a:spcAft>
                        <a:buClr>
                          <a:srgbClr val="595959"/>
                        </a:buClr>
                        <a:buSzPts val="800"/>
                        <a:buFont typeface="Arial"/>
                        <a:buChar char="•"/>
                      </a:pPr>
                      <a:r>
                        <a:rPr lang="en-GB" sz="800" u="none" strike="noStrike" cap="none">
                          <a:solidFill>
                            <a:srgbClr val="595959"/>
                          </a:solidFill>
                        </a:rPr>
                        <a:t>Junior Maths Challenge</a:t>
                      </a:r>
                      <a:endParaRPr sz="800" u="none" strike="noStrike" cap="none">
                        <a:solidFill>
                          <a:srgbClr val="595959"/>
                        </a:solidFill>
                      </a:endParaRPr>
                    </a:p>
                    <a:p>
                      <a:pPr marL="171450" marR="0" lvl="0" indent="-171450" algn="l" rtl="0">
                        <a:lnSpc>
                          <a:spcPct val="100000"/>
                        </a:lnSpc>
                        <a:spcBef>
                          <a:spcPts val="0"/>
                        </a:spcBef>
                        <a:spcAft>
                          <a:spcPts val="0"/>
                        </a:spcAft>
                        <a:buClr>
                          <a:srgbClr val="595959"/>
                        </a:buClr>
                        <a:buSzPts val="800"/>
                        <a:buFont typeface="Arial"/>
                        <a:buChar char="•"/>
                      </a:pPr>
                      <a:r>
                        <a:rPr lang="en-GB" sz="800" u="none" strike="noStrike" cap="none">
                          <a:solidFill>
                            <a:srgbClr val="595959"/>
                          </a:solidFill>
                        </a:rPr>
                        <a:t>Intermediate Maths Challenge</a:t>
                      </a:r>
                      <a:endParaRPr sz="800" u="none" strike="noStrike" cap="none">
                        <a:solidFill>
                          <a:srgbClr val="595959"/>
                        </a:solidFill>
                      </a:endParaRPr>
                    </a:p>
                    <a:p>
                      <a:pPr marL="171450" marR="0" lvl="0" indent="-171450" algn="l" rtl="0">
                        <a:lnSpc>
                          <a:spcPct val="100000"/>
                        </a:lnSpc>
                        <a:spcBef>
                          <a:spcPts val="0"/>
                        </a:spcBef>
                        <a:spcAft>
                          <a:spcPts val="0"/>
                        </a:spcAft>
                        <a:buClr>
                          <a:srgbClr val="595959"/>
                        </a:buClr>
                        <a:buSzPts val="800"/>
                        <a:buFont typeface="Arial"/>
                        <a:buChar char="•"/>
                      </a:pPr>
                      <a:r>
                        <a:rPr lang="en-GB" sz="800" u="none" strike="noStrike" cap="none">
                          <a:solidFill>
                            <a:srgbClr val="595959"/>
                          </a:solidFill>
                        </a:rPr>
                        <a:t>Year 10 Maths Feast</a:t>
                      </a:r>
                      <a:endParaRPr sz="800" u="none" strike="noStrike" cap="none">
                        <a:solidFill>
                          <a:srgbClr val="595959"/>
                        </a:solidFill>
                      </a:endParaRPr>
                    </a:p>
                    <a:p>
                      <a:pPr marL="171450" marR="0" lvl="0" indent="-171450" algn="l" rtl="0">
                        <a:lnSpc>
                          <a:spcPct val="100000"/>
                        </a:lnSpc>
                        <a:spcBef>
                          <a:spcPts val="0"/>
                        </a:spcBef>
                        <a:spcAft>
                          <a:spcPts val="0"/>
                        </a:spcAft>
                        <a:buClr>
                          <a:srgbClr val="595959"/>
                        </a:buClr>
                        <a:buSzPts val="800"/>
                        <a:buFont typeface="Arial"/>
                        <a:buChar char="•"/>
                      </a:pPr>
                      <a:r>
                        <a:rPr lang="en-GB" sz="800" u="none" strike="noStrike" cap="none">
                          <a:solidFill>
                            <a:srgbClr val="595959"/>
                          </a:solidFill>
                        </a:rPr>
                        <a:t>Maths Symposium</a:t>
                      </a:r>
                      <a:endParaRPr sz="800" u="none" strike="noStrike" cap="none">
                        <a:solidFill>
                          <a:srgbClr val="595959"/>
                        </a:solidFill>
                      </a:endParaRPr>
                    </a:p>
                    <a:p>
                      <a:pPr marL="171450" marR="0" lvl="0" indent="-171450" algn="l" rtl="0">
                        <a:lnSpc>
                          <a:spcPct val="100000"/>
                        </a:lnSpc>
                        <a:spcBef>
                          <a:spcPts val="0"/>
                        </a:spcBef>
                        <a:spcAft>
                          <a:spcPts val="0"/>
                        </a:spcAft>
                        <a:buClr>
                          <a:srgbClr val="595959"/>
                        </a:buClr>
                        <a:buSzPts val="800"/>
                        <a:buFont typeface="Arial"/>
                        <a:buChar char="•"/>
                      </a:pPr>
                      <a:r>
                        <a:rPr lang="en-GB" sz="800" u="none" strike="noStrike" cap="none">
                          <a:solidFill>
                            <a:srgbClr val="595959"/>
                          </a:solidFill>
                        </a:rPr>
                        <a:t>Public lectures at University of Oxford</a:t>
                      </a:r>
                      <a:endParaRPr sz="800" u="none" strike="noStrike" cap="none">
                        <a:solidFill>
                          <a:srgbClr val="595959"/>
                        </a:solidFill>
                      </a:endParaRPr>
                    </a:p>
                  </a:txBody>
                  <a:tcPr marL="91450" marR="91450" marT="45725" marB="45725">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09" name="Google Shape;109;gc85a13faeb_0_19"/>
          <p:cNvSpPr txBox="1"/>
          <p:nvPr/>
        </p:nvSpPr>
        <p:spPr>
          <a:xfrm>
            <a:off x="439825" y="0"/>
            <a:ext cx="73305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GB" sz="1400" b="0" i="0" u="none" strike="noStrike" cap="none">
                <a:solidFill>
                  <a:srgbClr val="000000"/>
                </a:solidFill>
                <a:latin typeface="Calibri"/>
                <a:ea typeface="Calibri"/>
                <a:cs typeface="Calibri"/>
                <a:sym typeface="Calibri"/>
              </a:rPr>
              <a:t>Higher </a:t>
            </a:r>
            <a:r>
              <a:rPr lang="en-GB">
                <a:solidFill>
                  <a:schemeClr val="dk1"/>
                </a:solidFill>
                <a:latin typeface="Calibri"/>
                <a:ea typeface="Calibri"/>
                <a:cs typeface="Calibri"/>
                <a:sym typeface="Calibri"/>
              </a:rPr>
              <a:t>Edexcel GCSE Mathematics 1MA1</a:t>
            </a: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478491BE617C46935F4D11E3282123" ma:contentTypeVersion="12" ma:contentTypeDescription="Create a new document." ma:contentTypeScope="" ma:versionID="fabeab00683d261223ccc39d8cd22c88">
  <xsd:schema xmlns:xsd="http://www.w3.org/2001/XMLSchema" xmlns:xs="http://www.w3.org/2001/XMLSchema" xmlns:p="http://schemas.microsoft.com/office/2006/metadata/properties" xmlns:ns2="818d48e9-2db3-41f8-b8f1-55331a62b2c0" xmlns:ns3="6622fbff-9eb5-419a-9d6f-2a5d9dca5b67" targetNamespace="http://schemas.microsoft.com/office/2006/metadata/properties" ma:root="true" ma:fieldsID="6b0e7f34ed19e4a16f2a5c9e3871129a" ns2:_="" ns3:_="">
    <xsd:import namespace="818d48e9-2db3-41f8-b8f1-55331a62b2c0"/>
    <xsd:import namespace="6622fbff-9eb5-419a-9d6f-2a5d9dca5b6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8d48e9-2db3-41f8-b8f1-55331a62b2c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901056d8-c332-46f4-82d1-22d09075e4c0}" ma:internalName="TaxCatchAll" ma:showField="CatchAllData" ma:web="818d48e9-2db3-41f8-b8f1-55331a62b2c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622fbff-9eb5-419a-9d6f-2a5d9dca5b6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eabe8a87-5364-41bf-ad04-00ba232d6edb"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18d48e9-2db3-41f8-b8f1-55331a62b2c0" xsi:nil="true"/>
    <lcf76f155ced4ddcb4097134ff3c332f xmlns="6622fbff-9eb5-419a-9d6f-2a5d9dca5b6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ACD35E2-AF70-4997-8D5B-D869041A6A82}"/>
</file>

<file path=customXml/itemProps2.xml><?xml version="1.0" encoding="utf-8"?>
<ds:datastoreItem xmlns:ds="http://schemas.openxmlformats.org/officeDocument/2006/customXml" ds:itemID="{65D8EF94-FD29-45DE-A021-639FAA6802B4}"/>
</file>

<file path=customXml/itemProps3.xml><?xml version="1.0" encoding="utf-8"?>
<ds:datastoreItem xmlns:ds="http://schemas.openxmlformats.org/officeDocument/2006/customXml" ds:itemID="{B4C7CFF6-000F-40A8-B65A-882DF3ADDC62}"/>
</file>

<file path=docProps/app.xml><?xml version="1.0" encoding="utf-8"?>
<Properties xmlns="http://schemas.openxmlformats.org/officeDocument/2006/extended-properties" xmlns:vt="http://schemas.openxmlformats.org/officeDocument/2006/docPropsVTypes">
  <TotalTime>0</TotalTime>
  <Words>663</Words>
  <Application>Microsoft Office PowerPoint</Application>
  <PresentationFormat>A4 Paper (210x297 mm)</PresentationFormat>
  <Paragraphs>328</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Quattrocento Sans</vt:lpstr>
      <vt:lpstr>Calibri</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 Harrison</dc:creator>
  <cp:lastModifiedBy>Lucie Cotmore-Brown</cp:lastModifiedBy>
  <cp:revision>1</cp:revision>
  <dcterms:created xsi:type="dcterms:W3CDTF">2020-12-14T19:29:10Z</dcterms:created>
  <dcterms:modified xsi:type="dcterms:W3CDTF">2023-12-04T12:46:08Z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0x01010081478491BE617C46935F4D11E3282123</vt:lpwstr>
  </property>
</Properties>
</file>