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5"/>
  </p:notesMasterIdLst>
  <p:sldIdLst>
    <p:sldId id="256" r:id="rId2"/>
    <p:sldId id="257" r:id="rId3"/>
    <p:sldId id="258" r:id="rId4"/>
  </p:sldIdLst>
  <p:sldSz cx="9906000" cy="6858000" type="A4"/>
  <p:notesSz cx="6858000" cy="9144000"/>
  <p:embeddedFontLst>
    <p:embeddedFont>
      <p:font typeface="Calibri" panose="020F0502020204030204" pitchFamily="34" charset="0"/>
      <p:regular r:id="rId6"/>
      <p:bold r:id="rId7"/>
      <p:italic r:id="rId8"/>
      <p:boldItalic r:id="rId9"/>
    </p:embeddedFont>
    <p:embeddedFont>
      <p:font typeface="Quattrocento Sans" panose="020B0502050000020003" pitchFamily="34" charset="0"/>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4" roundtripDataSignature="AMtx7mil8TDa6jEEqSRO3bxYb8gndLpnB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51EFE8E-B820-4845-B24D-4CBA0E5DDFF5}">
  <a:tblStyle styleId="{451EFE8E-B820-4845-B24D-4CBA0E5DDFF5}"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7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font" Target="fonts/font8.fntdata"/><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font" Target="fonts/font2.fntdata"/><Relationship Id="rId12" Type="http://schemas.openxmlformats.org/officeDocument/2006/relationships/font" Target="fonts/font7.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font" Target="fonts/font6.fntdata"/><Relationship Id="rId5" Type="http://schemas.openxmlformats.org/officeDocument/2006/relationships/notesMaster" Target="notesMasters/notesMaster1.xml"/><Relationship Id="rId15" Type="http://schemas.openxmlformats.org/officeDocument/2006/relationships/presProps" Target="presProps.xml"/><Relationship Id="rId10" Type="http://schemas.openxmlformats.org/officeDocument/2006/relationships/font" Target="fonts/font5.fntdata"/><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font" Target="fonts/font4.fntdata"/><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FOUNDATION</a:t>
            </a:r>
            <a:endParaRPr/>
          </a:p>
        </p:txBody>
      </p:sp>
      <p:sp>
        <p:nvSpPr>
          <p:cNvPr id="95" name="Google Shape;95;p2:notes"/>
          <p:cNvSpPr>
            <a:spLocks noGrp="1" noRot="1" noChangeAspect="1"/>
          </p:cNvSpPr>
          <p:nvPr>
            <p:ph type="sldImg" idx="2"/>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c85a13faeb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HIGHER</a:t>
            </a:r>
            <a:endParaRPr/>
          </a:p>
        </p:txBody>
      </p:sp>
      <p:sp>
        <p:nvSpPr>
          <p:cNvPr id="103" name="Google Shape;103;gc85a13faeb_0_1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
        <p:cNvGrpSpPr/>
        <p:nvPr/>
      </p:nvGrpSpPr>
      <p:grpSpPr>
        <a:xfrm>
          <a:off x="0" y="0"/>
          <a:ext cx="0" cy="0"/>
          <a:chOff x="0" y="0"/>
          <a:chExt cx="0" cy="0"/>
        </a:xfrm>
      </p:grpSpPr>
      <p:sp>
        <p:nvSpPr>
          <p:cNvPr id="12" name="Google Shape;12;p6"/>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6"/>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 name="Google Shape;14;p6"/>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5"/>
          <p:cNvSpPr txBox="1">
            <a:spLocks noGrp="1"/>
          </p:cNvSpPr>
          <p:nvPr>
            <p:ph type="body" idx="1"/>
          </p:nvPr>
        </p:nvSpPr>
        <p:spPr>
          <a:xfrm rot="5400000">
            <a:off x="2777332" y="-270669"/>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5"/>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5"/>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5"/>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rot="5400000">
            <a:off x="5251054" y="2203053"/>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6"/>
          <p:cNvSpPr txBox="1">
            <a:spLocks noGrp="1"/>
          </p:cNvSpPr>
          <p:nvPr>
            <p:ph type="body" idx="1"/>
          </p:nvPr>
        </p:nvSpPr>
        <p:spPr>
          <a:xfrm rot="5400000">
            <a:off x="917179" y="128985"/>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6"/>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6"/>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6"/>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7"/>
          <p:cNvSpPr txBox="1">
            <a:spLocks noGrp="1"/>
          </p:cNvSpPr>
          <p:nvPr>
            <p:ph type="ctrTitle"/>
          </p:nvPr>
        </p:nvSpPr>
        <p:spPr>
          <a:xfrm>
            <a:off x="742950" y="1122363"/>
            <a:ext cx="84201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7"/>
          <p:cNvSpPr txBox="1">
            <a:spLocks noGrp="1"/>
          </p:cNvSpPr>
          <p:nvPr>
            <p:ph type="subTitle" idx="1"/>
          </p:nvPr>
        </p:nvSpPr>
        <p:spPr>
          <a:xfrm>
            <a:off x="1238250" y="3602038"/>
            <a:ext cx="74295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7"/>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7"/>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8"/>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8"/>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8"/>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8"/>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9"/>
          <p:cNvSpPr txBox="1">
            <a:spLocks noGrp="1"/>
          </p:cNvSpPr>
          <p:nvPr>
            <p:ph type="title"/>
          </p:nvPr>
        </p:nvSpPr>
        <p:spPr>
          <a:xfrm>
            <a:off x="675879" y="1709740"/>
            <a:ext cx="8543925"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9"/>
          <p:cNvSpPr txBox="1">
            <a:spLocks noGrp="1"/>
          </p:cNvSpPr>
          <p:nvPr>
            <p:ph type="body" idx="1"/>
          </p:nvPr>
        </p:nvSpPr>
        <p:spPr>
          <a:xfrm>
            <a:off x="675879" y="4589465"/>
            <a:ext cx="8543925"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9"/>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9"/>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9"/>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0"/>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0"/>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0"/>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0"/>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0"/>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68232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1"/>
          <p:cNvSpPr txBox="1">
            <a:spLocks noGrp="1"/>
          </p:cNvSpPr>
          <p:nvPr>
            <p:ph type="body" idx="1"/>
          </p:nvPr>
        </p:nvSpPr>
        <p:spPr>
          <a:xfrm>
            <a:off x="682329"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1"/>
          <p:cNvSpPr txBox="1">
            <a:spLocks noGrp="1"/>
          </p:cNvSpPr>
          <p:nvPr>
            <p:ph type="body" idx="2"/>
          </p:nvPr>
        </p:nvSpPr>
        <p:spPr>
          <a:xfrm>
            <a:off x="682329"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1"/>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1"/>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2"/>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3"/>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3"/>
          <p:cNvSpPr txBox="1">
            <a:spLocks noGrp="1"/>
          </p:cNvSpPr>
          <p:nvPr>
            <p:ph type="body" idx="1"/>
          </p:nvPr>
        </p:nvSpPr>
        <p:spPr>
          <a:xfrm>
            <a:off x="4211340" y="987427"/>
            <a:ext cx="5014913"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3"/>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3"/>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3"/>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3"/>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4"/>
          <p:cNvSpPr>
            <a:spLocks noGrp="1"/>
          </p:cNvSpPr>
          <p:nvPr>
            <p:ph type="pic" idx="2"/>
          </p:nvPr>
        </p:nvSpPr>
        <p:spPr>
          <a:xfrm>
            <a:off x="4211340" y="987427"/>
            <a:ext cx="5014913" cy="4873625"/>
          </a:xfrm>
          <a:prstGeom prst="rect">
            <a:avLst/>
          </a:prstGeom>
          <a:noFill/>
          <a:ln>
            <a:noFill/>
          </a:ln>
        </p:spPr>
      </p:sp>
      <p:sp>
        <p:nvSpPr>
          <p:cNvPr id="64" name="Google Shape;64;p14"/>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4"/>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4"/>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4"/>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5"/>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5"/>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5"/>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5"/>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5"/>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09DBC"/>
            </a:gs>
            <a:gs pos="52999">
              <a:srgbClr val="1C4254"/>
            </a:gs>
            <a:gs pos="100000">
              <a:srgbClr val="0E222C"/>
            </a:gs>
          </a:gsLst>
          <a:lin ang="16200000" scaled="0"/>
        </a:gradFill>
        <a:effectLst/>
      </p:bgPr>
    </p:bg>
    <p:spTree>
      <p:nvGrpSpPr>
        <p:cNvPr id="1" name="Shape 83"/>
        <p:cNvGrpSpPr/>
        <p:nvPr/>
      </p:nvGrpSpPr>
      <p:grpSpPr>
        <a:xfrm>
          <a:off x="0" y="0"/>
          <a:ext cx="0" cy="0"/>
          <a:chOff x="0" y="0"/>
          <a:chExt cx="0" cy="0"/>
        </a:xfrm>
      </p:grpSpPr>
      <p:sp>
        <p:nvSpPr>
          <p:cNvPr id="84" name="Google Shape;84;p1"/>
          <p:cNvSpPr txBox="1"/>
          <p:nvPr/>
        </p:nvSpPr>
        <p:spPr>
          <a:xfrm>
            <a:off x="698709" y="153825"/>
            <a:ext cx="1778400" cy="708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en-GB" sz="4000" b="1" i="0" u="none" strike="noStrike" cap="none">
                <a:solidFill>
                  <a:schemeClr val="lt1"/>
                </a:solidFill>
                <a:latin typeface="Quattrocento Sans"/>
                <a:ea typeface="Quattrocento Sans"/>
                <a:cs typeface="Quattrocento Sans"/>
                <a:sym typeface="Quattrocento Sans"/>
              </a:rPr>
              <a:t>Maths</a:t>
            </a:r>
            <a:endParaRPr sz="3200" b="1" i="0" u="none" strike="noStrike" cap="none">
              <a:solidFill>
                <a:schemeClr val="lt1"/>
              </a:solidFill>
              <a:latin typeface="Quattrocento Sans"/>
              <a:ea typeface="Quattrocento Sans"/>
              <a:cs typeface="Quattrocento Sans"/>
              <a:sym typeface="Quattrocento Sans"/>
            </a:endParaRPr>
          </a:p>
        </p:txBody>
      </p:sp>
      <p:sp>
        <p:nvSpPr>
          <p:cNvPr id="85" name="Google Shape;85;p1"/>
          <p:cNvSpPr txBox="1"/>
          <p:nvPr/>
        </p:nvSpPr>
        <p:spPr>
          <a:xfrm>
            <a:off x="-1029384" y="2120124"/>
            <a:ext cx="184730" cy="24622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000"/>
              <a:buFont typeface="Arial"/>
              <a:buNone/>
            </a:pPr>
            <a:endParaRPr sz="1000" b="1" i="0" u="none" strike="noStrike" cap="none">
              <a:solidFill>
                <a:srgbClr val="FFC000"/>
              </a:solidFill>
              <a:latin typeface="Quattrocento Sans"/>
              <a:ea typeface="Quattrocento Sans"/>
              <a:cs typeface="Quattrocento Sans"/>
              <a:sym typeface="Quattrocento Sans"/>
            </a:endParaRPr>
          </a:p>
        </p:txBody>
      </p:sp>
      <p:graphicFrame>
        <p:nvGraphicFramePr>
          <p:cNvPr id="86" name="Google Shape;86;p1"/>
          <p:cNvGraphicFramePr/>
          <p:nvPr/>
        </p:nvGraphicFramePr>
        <p:xfrm>
          <a:off x="295392" y="1246952"/>
          <a:ext cx="9315150" cy="1706900"/>
        </p:xfrm>
        <a:graphic>
          <a:graphicData uri="http://schemas.openxmlformats.org/drawingml/2006/table">
            <a:tbl>
              <a:tblPr firstRow="1" bandRow="1">
                <a:noFill/>
                <a:tableStyleId>{451EFE8E-B820-4845-B24D-4CBA0E5DDFF5}</a:tableStyleId>
              </a:tblPr>
              <a:tblGrid>
                <a:gridCol w="273575">
                  <a:extLst>
                    <a:ext uri="{9D8B030D-6E8A-4147-A177-3AD203B41FA5}">
                      <a16:colId xmlns:a16="http://schemas.microsoft.com/office/drawing/2014/main" val="20000"/>
                    </a:ext>
                  </a:extLst>
                </a:gridCol>
                <a:gridCol w="1194175">
                  <a:extLst>
                    <a:ext uri="{9D8B030D-6E8A-4147-A177-3AD203B41FA5}">
                      <a16:colId xmlns:a16="http://schemas.microsoft.com/office/drawing/2014/main" val="20001"/>
                    </a:ext>
                  </a:extLst>
                </a:gridCol>
                <a:gridCol w="1307900">
                  <a:extLst>
                    <a:ext uri="{9D8B030D-6E8A-4147-A177-3AD203B41FA5}">
                      <a16:colId xmlns:a16="http://schemas.microsoft.com/office/drawing/2014/main" val="20002"/>
                    </a:ext>
                  </a:extLst>
                </a:gridCol>
                <a:gridCol w="1307900">
                  <a:extLst>
                    <a:ext uri="{9D8B030D-6E8A-4147-A177-3AD203B41FA5}">
                      <a16:colId xmlns:a16="http://schemas.microsoft.com/office/drawing/2014/main" val="20003"/>
                    </a:ext>
                  </a:extLst>
                </a:gridCol>
                <a:gridCol w="1307900">
                  <a:extLst>
                    <a:ext uri="{9D8B030D-6E8A-4147-A177-3AD203B41FA5}">
                      <a16:colId xmlns:a16="http://schemas.microsoft.com/office/drawing/2014/main" val="20004"/>
                    </a:ext>
                  </a:extLst>
                </a:gridCol>
                <a:gridCol w="1307900">
                  <a:extLst>
                    <a:ext uri="{9D8B030D-6E8A-4147-A177-3AD203B41FA5}">
                      <a16:colId xmlns:a16="http://schemas.microsoft.com/office/drawing/2014/main" val="20005"/>
                    </a:ext>
                  </a:extLst>
                </a:gridCol>
                <a:gridCol w="1307900">
                  <a:extLst>
                    <a:ext uri="{9D8B030D-6E8A-4147-A177-3AD203B41FA5}">
                      <a16:colId xmlns:a16="http://schemas.microsoft.com/office/drawing/2014/main" val="20006"/>
                    </a:ext>
                  </a:extLst>
                </a:gridCol>
                <a:gridCol w="1307900">
                  <a:extLst>
                    <a:ext uri="{9D8B030D-6E8A-4147-A177-3AD203B41FA5}">
                      <a16:colId xmlns:a16="http://schemas.microsoft.com/office/drawing/2014/main" val="20007"/>
                    </a:ext>
                  </a:extLst>
                </a:gridCol>
              </a:tblGrid>
              <a:tr h="370850">
                <a:tc rowSpan="2">
                  <a:txBody>
                    <a:bodyPr/>
                    <a:lstStyle/>
                    <a:p>
                      <a:pPr marL="0" marR="0" lvl="0" indent="0" algn="ctr" rtl="0">
                        <a:lnSpc>
                          <a:spcPct val="100000"/>
                        </a:lnSpc>
                        <a:spcBef>
                          <a:spcPts val="0"/>
                        </a:spcBef>
                        <a:spcAft>
                          <a:spcPts val="0"/>
                        </a:spcAft>
                        <a:buClr>
                          <a:srgbClr val="000000"/>
                        </a:buClr>
                        <a:buSzPts val="1400"/>
                        <a:buFont typeface="Arial"/>
                        <a:buNone/>
                      </a:pPr>
                      <a:r>
                        <a:rPr lang="en-GB" sz="1400" b="1" u="none" strike="noStrike" cap="none">
                          <a:solidFill>
                            <a:schemeClr val="lt1"/>
                          </a:solidFill>
                        </a:rPr>
                        <a:t>Year 7</a:t>
                      </a:r>
                      <a:endParaRPr sz="1400" u="none" strike="noStrike" cap="none"/>
                    </a:p>
                  </a:txBody>
                  <a:tcPr marL="91450" marR="91450" marT="45725" marB="45725"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36D21"/>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F26622"/>
                          </a:solidFill>
                        </a:rPr>
                        <a:t>Primary School  </a:t>
                      </a:r>
                      <a:r>
                        <a:rPr lang="en-GB" sz="1000" b="0" u="none" strike="noStrike" cap="none">
                          <a:solidFill>
                            <a:srgbClr val="F26622"/>
                          </a:solidFill>
                        </a:rPr>
                        <a:t>Knowledge &amp; Skills</a:t>
                      </a:r>
                      <a:endParaRPr sz="1400" u="none" strike="noStrike" cap="none"/>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FF2CC"/>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1C4254"/>
                          </a:solidFill>
                        </a:rPr>
                        <a:t>Topics covered</a:t>
                      </a:r>
                      <a:endParaRPr sz="1400" u="none" strike="noStrike" cap="none"/>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1C4254"/>
                          </a:solidFill>
                        </a:rPr>
                        <a:t> Topics covered</a:t>
                      </a:r>
                      <a:endParaRPr sz="1000" b="1" u="none" strike="noStrike" cap="none">
                        <a:solidFill>
                          <a:srgbClr val="1C4254"/>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1C4254"/>
                          </a:solidFill>
                        </a:rPr>
                        <a:t>Topics covered</a:t>
                      </a:r>
                      <a:endParaRPr sz="1000" b="1" u="none" strike="noStrike" cap="none">
                        <a:solidFill>
                          <a:srgbClr val="1C4254"/>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1C4254"/>
                          </a:solidFill>
                        </a:rPr>
                        <a:t>Topics covered</a:t>
                      </a:r>
                      <a:endParaRPr sz="1000" b="1" u="none" strike="noStrike" cap="none">
                        <a:solidFill>
                          <a:srgbClr val="1C4254"/>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1C4254"/>
                          </a:solidFill>
                        </a:rPr>
                        <a:t>Topics covered</a:t>
                      </a:r>
                      <a:endParaRPr sz="1000" b="1" u="none" strike="noStrike" cap="none">
                        <a:solidFill>
                          <a:srgbClr val="1C4254"/>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1C4254"/>
                          </a:solidFill>
                        </a:rPr>
                        <a:t>Topics covered </a:t>
                      </a:r>
                      <a:endParaRPr sz="1000" b="1" u="none" strike="noStrike" cap="none">
                        <a:solidFill>
                          <a:srgbClr val="1C4254"/>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extLst>
                  <a:ext uri="{0D108BD9-81ED-4DB2-BD59-A6C34878D82A}">
                    <a16:rowId xmlns:a16="http://schemas.microsoft.com/office/drawing/2014/main" val="10000"/>
                  </a:ext>
                </a:extLst>
              </a:tr>
              <a:tr h="1291600">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800"/>
                        <a:buFont typeface="Arial"/>
                        <a:buNone/>
                      </a:pPr>
                      <a:r>
                        <a:rPr lang="en-GB" sz="800" b="1" u="none" strike="noStrike" cap="none" dirty="0">
                          <a:solidFill>
                            <a:srgbClr val="F26622"/>
                          </a:solidFill>
                        </a:rPr>
                        <a:t>Knowledge</a:t>
                      </a:r>
                      <a:r>
                        <a:rPr lang="en-GB" sz="800" u="none" strike="noStrike" cap="none" dirty="0">
                          <a:solidFill>
                            <a:srgbClr val="F26622"/>
                          </a:solidFill>
                        </a:rPr>
                        <a:t> of multiplication and division facts, mental calculations</a:t>
                      </a:r>
                      <a:endParaRPr sz="800" u="none" strike="noStrike" cap="none" dirty="0">
                        <a:solidFill>
                          <a:srgbClr val="F26622"/>
                        </a:solidFill>
                      </a:endParaRPr>
                    </a:p>
                    <a:p>
                      <a:pPr marL="0" marR="0" lvl="0" indent="0" algn="l" rtl="0">
                        <a:lnSpc>
                          <a:spcPct val="100000"/>
                        </a:lnSpc>
                        <a:spcBef>
                          <a:spcPts val="0"/>
                        </a:spcBef>
                        <a:spcAft>
                          <a:spcPts val="0"/>
                        </a:spcAft>
                        <a:buClr>
                          <a:srgbClr val="000000"/>
                        </a:buClr>
                        <a:buSzPts val="800"/>
                        <a:buFont typeface="Arial"/>
                        <a:buNone/>
                      </a:pPr>
                      <a:r>
                        <a:rPr lang="en-GB" sz="800" b="1" u="none" strike="noStrike" cap="none" dirty="0">
                          <a:solidFill>
                            <a:srgbClr val="F26622"/>
                          </a:solidFill>
                        </a:rPr>
                        <a:t>Understanding</a:t>
                      </a:r>
                      <a:r>
                        <a:rPr lang="en-GB" sz="800" u="none" strike="noStrike" cap="none" dirty="0">
                          <a:solidFill>
                            <a:srgbClr val="F26622"/>
                          </a:solidFill>
                        </a:rPr>
                        <a:t> of</a:t>
                      </a:r>
                      <a:endParaRPr sz="800" u="none" strike="noStrike" cap="none" dirty="0">
                        <a:solidFill>
                          <a:srgbClr val="F26622"/>
                        </a:solidFill>
                      </a:endParaRPr>
                    </a:p>
                    <a:p>
                      <a:pPr marL="0" marR="0" lvl="0" indent="0" algn="l" rtl="0">
                        <a:lnSpc>
                          <a:spcPct val="100000"/>
                        </a:lnSpc>
                        <a:spcBef>
                          <a:spcPts val="0"/>
                        </a:spcBef>
                        <a:spcAft>
                          <a:spcPts val="0"/>
                        </a:spcAft>
                        <a:buClr>
                          <a:srgbClr val="000000"/>
                        </a:buClr>
                        <a:buSzPts val="800"/>
                        <a:buFont typeface="Arial"/>
                        <a:buNone/>
                      </a:pPr>
                      <a:r>
                        <a:rPr lang="en-GB" sz="800" u="none" strike="noStrike" cap="none" dirty="0">
                          <a:solidFill>
                            <a:srgbClr val="F26622"/>
                          </a:solidFill>
                        </a:rPr>
                        <a:t>Place value, angles, equivalence, units of measure, area and perimeter </a:t>
                      </a:r>
                      <a:endParaRPr sz="900" u="none" strike="noStrike" cap="none" dirty="0"/>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595959"/>
                          </a:solidFill>
                        </a:rPr>
                        <a:t>Number and the Number System</a:t>
                      </a:r>
                      <a:endParaRPr sz="800" u="none" strike="noStrike" cap="none">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u="none" strike="noStrike" cap="none">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595959"/>
                          </a:solidFill>
                        </a:rPr>
                        <a:t>Counting and Comparing</a:t>
                      </a:r>
                      <a:endParaRPr sz="800" u="none" strike="noStrike" cap="none">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u="none" strike="noStrike" cap="none">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Sequences</a:t>
                      </a:r>
                      <a:endParaRPr sz="800" u="none" strike="noStrike" cap="none">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u="none" strike="noStrike" cap="none">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595959"/>
                          </a:solidFill>
                        </a:rPr>
                        <a:t>Baseline Assessment</a:t>
                      </a:r>
                      <a:endParaRPr sz="800" u="none" strike="noStrike" cap="none">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595959"/>
                          </a:solidFill>
                        </a:rPr>
                        <a:t>Using a calculator</a:t>
                      </a:r>
                      <a:endParaRPr sz="800" u="none" strike="noStrike" cap="none">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u="none" strike="noStrike" cap="none">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595959"/>
                          </a:solidFill>
                        </a:rPr>
                        <a:t>Visualising and Constructing</a:t>
                      </a:r>
                      <a:endParaRPr sz="800" u="none" strike="noStrike" cap="none">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u="none" strike="noStrike" cap="none">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595959"/>
                          </a:solidFill>
                        </a:rPr>
                        <a:t>Investigating </a:t>
                      </a:r>
                      <a:r>
                        <a:rPr lang="en-GB" sz="800">
                          <a:solidFill>
                            <a:srgbClr val="595959"/>
                          </a:solidFill>
                        </a:rPr>
                        <a:t>Angles</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Properties of Shapes</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u="none" strike="noStrike" cap="none">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Term 2 </a:t>
                      </a:r>
                      <a:r>
                        <a:rPr lang="en-GB" sz="800" u="none" strike="noStrike" cap="none">
                          <a:solidFill>
                            <a:srgbClr val="595959"/>
                          </a:solidFill>
                        </a:rPr>
                        <a:t>assessment</a:t>
                      </a:r>
                      <a:endParaRPr sz="800" u="none" strike="noStrike" cap="none">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Calculating - </a:t>
                      </a:r>
                      <a:endParaRPr sz="800">
                        <a:solidFill>
                          <a:srgbClr val="595959"/>
                        </a:solidFill>
                      </a:endParaRPr>
                    </a:p>
                    <a:p>
                      <a:pPr marL="457200" marR="0" lvl="0" indent="-279400" algn="l" rtl="0">
                        <a:lnSpc>
                          <a:spcPct val="100000"/>
                        </a:lnSpc>
                        <a:spcBef>
                          <a:spcPts val="0"/>
                        </a:spcBef>
                        <a:spcAft>
                          <a:spcPts val="0"/>
                        </a:spcAft>
                        <a:buClr>
                          <a:srgbClr val="595959"/>
                        </a:buClr>
                        <a:buSzPts val="800"/>
                        <a:buChar char="●"/>
                      </a:pPr>
                      <a:r>
                        <a:rPr lang="en-GB" sz="800">
                          <a:solidFill>
                            <a:srgbClr val="595959"/>
                          </a:solidFill>
                        </a:rPr>
                        <a:t>Fractions</a:t>
                      </a:r>
                      <a:endParaRPr sz="800">
                        <a:solidFill>
                          <a:srgbClr val="595959"/>
                        </a:solidFill>
                      </a:endParaRPr>
                    </a:p>
                    <a:p>
                      <a:pPr marL="457200" marR="0" lvl="0" indent="-279400" algn="l" rtl="0">
                        <a:lnSpc>
                          <a:spcPct val="100000"/>
                        </a:lnSpc>
                        <a:spcBef>
                          <a:spcPts val="0"/>
                        </a:spcBef>
                        <a:spcAft>
                          <a:spcPts val="0"/>
                        </a:spcAft>
                        <a:buClr>
                          <a:srgbClr val="595959"/>
                        </a:buClr>
                        <a:buSzPts val="800"/>
                        <a:buChar char="●"/>
                      </a:pPr>
                      <a:r>
                        <a:rPr lang="en-GB" sz="800">
                          <a:solidFill>
                            <a:srgbClr val="595959"/>
                          </a:solidFill>
                        </a:rPr>
                        <a:t>Decimals</a:t>
                      </a:r>
                      <a:endParaRPr sz="800">
                        <a:solidFill>
                          <a:srgbClr val="595959"/>
                        </a:solidFill>
                      </a:endParaRPr>
                    </a:p>
                    <a:p>
                      <a:pPr marL="457200" marR="0" lvl="0" indent="-279400" algn="l" rtl="0">
                        <a:lnSpc>
                          <a:spcPct val="100000"/>
                        </a:lnSpc>
                        <a:spcBef>
                          <a:spcPts val="0"/>
                        </a:spcBef>
                        <a:spcAft>
                          <a:spcPts val="0"/>
                        </a:spcAft>
                        <a:buClr>
                          <a:srgbClr val="595959"/>
                        </a:buClr>
                        <a:buSzPts val="800"/>
                        <a:buChar char="●"/>
                      </a:pPr>
                      <a:r>
                        <a:rPr lang="en-GB" sz="800">
                          <a:solidFill>
                            <a:srgbClr val="595959"/>
                          </a:solidFill>
                        </a:rPr>
                        <a:t>Negatives</a:t>
                      </a:r>
                      <a:endParaRPr sz="800">
                        <a:solidFill>
                          <a:srgbClr val="595959"/>
                        </a:solidFill>
                      </a:endParaRPr>
                    </a:p>
                    <a:p>
                      <a:pPr marL="457200" marR="0" lvl="0" indent="-279400" algn="l" rtl="0">
                        <a:lnSpc>
                          <a:spcPct val="100000"/>
                        </a:lnSpc>
                        <a:spcBef>
                          <a:spcPts val="0"/>
                        </a:spcBef>
                        <a:spcAft>
                          <a:spcPts val="0"/>
                        </a:spcAft>
                        <a:buClr>
                          <a:srgbClr val="595959"/>
                        </a:buClr>
                        <a:buSzPts val="800"/>
                        <a:buChar char="●"/>
                      </a:pPr>
                      <a:r>
                        <a:rPr lang="en-GB" sz="800">
                          <a:solidFill>
                            <a:srgbClr val="595959"/>
                          </a:solidFill>
                        </a:rPr>
                        <a:t>Whole numbers</a:t>
                      </a:r>
                      <a:endParaRPr sz="800">
                        <a:solidFill>
                          <a:srgbClr val="595959"/>
                        </a:solidFill>
                      </a:endParaRPr>
                    </a:p>
                    <a:p>
                      <a:pPr marL="0" marR="0" lvl="0" indent="0" algn="l" rtl="0">
                        <a:lnSpc>
                          <a:spcPct val="100000"/>
                        </a:lnSpc>
                        <a:spcBef>
                          <a:spcPts val="0"/>
                        </a:spcBef>
                        <a:spcAft>
                          <a:spcPts val="0"/>
                        </a:spcAft>
                        <a:buNone/>
                      </a:pPr>
                      <a:endParaRPr sz="800">
                        <a:solidFill>
                          <a:srgbClr val="595959"/>
                        </a:solidFill>
                      </a:endParaRPr>
                    </a:p>
                    <a:p>
                      <a:pPr marL="0" marR="0" lvl="0" indent="0" algn="l" rtl="0">
                        <a:lnSpc>
                          <a:spcPct val="100000"/>
                        </a:lnSpc>
                        <a:spcBef>
                          <a:spcPts val="0"/>
                        </a:spcBef>
                        <a:spcAft>
                          <a:spcPts val="0"/>
                        </a:spcAft>
                        <a:buNone/>
                      </a:pPr>
                      <a:r>
                        <a:rPr lang="en-GB" sz="800">
                          <a:solidFill>
                            <a:srgbClr val="595959"/>
                          </a:solidFill>
                        </a:rPr>
                        <a:t>Accuracy</a:t>
                      </a:r>
                      <a:endParaRPr sz="800">
                        <a:solidFill>
                          <a:srgbClr val="595959"/>
                        </a:solidFill>
                      </a:endParaRPr>
                    </a:p>
                    <a:p>
                      <a:pPr marL="0" marR="0" lvl="0" indent="0" algn="l" rtl="0">
                        <a:lnSpc>
                          <a:spcPct val="100000"/>
                        </a:lnSpc>
                        <a:spcBef>
                          <a:spcPts val="0"/>
                        </a:spcBef>
                        <a:spcAft>
                          <a:spcPts val="0"/>
                        </a:spcAft>
                        <a:buNone/>
                      </a:pPr>
                      <a:endParaRPr sz="800">
                        <a:solidFill>
                          <a:srgbClr val="595959"/>
                        </a:solidFill>
                      </a:endParaRPr>
                    </a:p>
                    <a:p>
                      <a:pPr marL="0" marR="0" lvl="0" indent="0" algn="l" rtl="0">
                        <a:lnSpc>
                          <a:spcPct val="100000"/>
                        </a:lnSpc>
                        <a:spcBef>
                          <a:spcPts val="0"/>
                        </a:spcBef>
                        <a:spcAft>
                          <a:spcPts val="0"/>
                        </a:spcAft>
                        <a:buNone/>
                      </a:pPr>
                      <a:endParaRPr sz="800">
                        <a:solidFill>
                          <a:srgbClr val="595959"/>
                        </a:solidFill>
                      </a:endParaRPr>
                    </a:p>
                    <a:p>
                      <a:pPr marL="0" marR="0" lvl="0" indent="0" algn="l" rtl="0">
                        <a:lnSpc>
                          <a:spcPct val="100000"/>
                        </a:lnSpc>
                        <a:spcBef>
                          <a:spcPts val="0"/>
                        </a:spcBef>
                        <a:spcAft>
                          <a:spcPts val="0"/>
                        </a:spcAft>
                        <a:buNone/>
                      </a:pPr>
                      <a:r>
                        <a:rPr lang="en-GB" sz="800">
                          <a:solidFill>
                            <a:srgbClr val="595959"/>
                          </a:solidFill>
                        </a:rPr>
                        <a:t>Term 3 Assessment</a:t>
                      </a:r>
                      <a:endParaRPr sz="8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Mathematical movement</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Improving:</a:t>
                      </a:r>
                      <a:endParaRPr sz="800">
                        <a:solidFill>
                          <a:srgbClr val="595959"/>
                        </a:solidFill>
                      </a:endParaRPr>
                    </a:p>
                    <a:p>
                      <a:pPr marL="457200" marR="0" lvl="0" indent="-279400" algn="l" rtl="0">
                        <a:lnSpc>
                          <a:spcPct val="100000"/>
                        </a:lnSpc>
                        <a:spcBef>
                          <a:spcPts val="0"/>
                        </a:spcBef>
                        <a:spcAft>
                          <a:spcPts val="0"/>
                        </a:spcAft>
                        <a:buClr>
                          <a:srgbClr val="595959"/>
                        </a:buClr>
                        <a:buSzPts val="800"/>
                        <a:buChar char="●"/>
                      </a:pPr>
                      <a:r>
                        <a:rPr lang="en-GB" sz="800">
                          <a:solidFill>
                            <a:srgbClr val="595959"/>
                          </a:solidFill>
                        </a:rPr>
                        <a:t>Fractions</a:t>
                      </a:r>
                      <a:endParaRPr sz="800">
                        <a:solidFill>
                          <a:srgbClr val="595959"/>
                        </a:solidFill>
                      </a:endParaRPr>
                    </a:p>
                    <a:p>
                      <a:pPr marL="457200" marR="0" lvl="0" indent="-279400" algn="l" rtl="0">
                        <a:lnSpc>
                          <a:spcPct val="100000"/>
                        </a:lnSpc>
                        <a:spcBef>
                          <a:spcPts val="0"/>
                        </a:spcBef>
                        <a:spcAft>
                          <a:spcPts val="0"/>
                        </a:spcAft>
                        <a:buClr>
                          <a:srgbClr val="595959"/>
                        </a:buClr>
                        <a:buSzPts val="800"/>
                        <a:buChar char="●"/>
                      </a:pPr>
                      <a:r>
                        <a:rPr lang="en-GB" sz="800">
                          <a:solidFill>
                            <a:srgbClr val="595959"/>
                          </a:solidFill>
                        </a:rPr>
                        <a:t>Decimals</a:t>
                      </a:r>
                      <a:endParaRPr sz="800">
                        <a:solidFill>
                          <a:srgbClr val="595959"/>
                        </a:solidFill>
                      </a:endParaRPr>
                    </a:p>
                    <a:p>
                      <a:pPr marL="457200" marR="0" lvl="0" indent="-279400" algn="l" rtl="0">
                        <a:lnSpc>
                          <a:spcPct val="100000"/>
                        </a:lnSpc>
                        <a:spcBef>
                          <a:spcPts val="0"/>
                        </a:spcBef>
                        <a:spcAft>
                          <a:spcPts val="0"/>
                        </a:spcAft>
                        <a:buClr>
                          <a:srgbClr val="595959"/>
                        </a:buClr>
                        <a:buSzPts val="800"/>
                        <a:buChar char="●"/>
                      </a:pPr>
                      <a:r>
                        <a:rPr lang="en-GB" sz="800">
                          <a:solidFill>
                            <a:srgbClr val="595959"/>
                          </a:solidFill>
                        </a:rPr>
                        <a:t>Percentages</a:t>
                      </a:r>
                      <a:endParaRPr sz="8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595959"/>
                          </a:solidFill>
                        </a:rPr>
                        <a:t>Calculating </a:t>
                      </a:r>
                      <a:endParaRPr sz="800" u="none" strike="noStrike" cap="none">
                        <a:solidFill>
                          <a:srgbClr val="595959"/>
                        </a:solidFill>
                      </a:endParaRPr>
                    </a:p>
                    <a:p>
                      <a:pPr marL="457200" marR="0" lvl="0" indent="-279400" algn="l" rtl="0">
                        <a:lnSpc>
                          <a:spcPct val="100000"/>
                        </a:lnSpc>
                        <a:spcBef>
                          <a:spcPts val="0"/>
                        </a:spcBef>
                        <a:spcAft>
                          <a:spcPts val="0"/>
                        </a:spcAft>
                        <a:buClr>
                          <a:srgbClr val="595959"/>
                        </a:buClr>
                        <a:buSzPts val="800"/>
                        <a:buChar char="●"/>
                      </a:pPr>
                      <a:r>
                        <a:rPr lang="en-GB" sz="800" u="none" strike="noStrike" cap="none">
                          <a:solidFill>
                            <a:srgbClr val="595959"/>
                          </a:solidFill>
                        </a:rPr>
                        <a:t>Fractions</a:t>
                      </a:r>
                      <a:endParaRPr sz="800">
                        <a:solidFill>
                          <a:srgbClr val="595959"/>
                        </a:solidFill>
                      </a:endParaRPr>
                    </a:p>
                    <a:p>
                      <a:pPr marL="457200" marR="0" lvl="0" indent="-279400" algn="l" rtl="0">
                        <a:lnSpc>
                          <a:spcPct val="100000"/>
                        </a:lnSpc>
                        <a:spcBef>
                          <a:spcPts val="0"/>
                        </a:spcBef>
                        <a:spcAft>
                          <a:spcPts val="0"/>
                        </a:spcAft>
                        <a:buClr>
                          <a:srgbClr val="595959"/>
                        </a:buClr>
                        <a:buSzPts val="800"/>
                        <a:buChar char="●"/>
                      </a:pPr>
                      <a:r>
                        <a:rPr lang="en-GB" sz="800">
                          <a:solidFill>
                            <a:srgbClr val="595959"/>
                          </a:solidFill>
                        </a:rPr>
                        <a:t>D</a:t>
                      </a:r>
                      <a:r>
                        <a:rPr lang="en-GB" sz="800" u="none" strike="noStrike" cap="none">
                          <a:solidFill>
                            <a:srgbClr val="595959"/>
                          </a:solidFill>
                        </a:rPr>
                        <a:t>ecimals</a:t>
                      </a:r>
                      <a:endParaRPr sz="800" u="none" strike="noStrike" cap="none">
                        <a:solidFill>
                          <a:srgbClr val="595959"/>
                        </a:solidFill>
                      </a:endParaRPr>
                    </a:p>
                    <a:p>
                      <a:pPr marL="457200" marR="0" lvl="0" indent="-279400" algn="l" rtl="0">
                        <a:lnSpc>
                          <a:spcPct val="100000"/>
                        </a:lnSpc>
                        <a:spcBef>
                          <a:spcPts val="0"/>
                        </a:spcBef>
                        <a:spcAft>
                          <a:spcPts val="0"/>
                        </a:spcAft>
                        <a:buClr>
                          <a:srgbClr val="595959"/>
                        </a:buClr>
                        <a:buSzPts val="800"/>
                        <a:buChar char="●"/>
                      </a:pPr>
                      <a:r>
                        <a:rPr lang="en-GB" sz="800">
                          <a:solidFill>
                            <a:srgbClr val="595959"/>
                          </a:solidFill>
                        </a:rPr>
                        <a:t>P</a:t>
                      </a:r>
                      <a:r>
                        <a:rPr lang="en-GB" sz="800" u="none" strike="noStrike" cap="none">
                          <a:solidFill>
                            <a:srgbClr val="595959"/>
                          </a:solidFill>
                        </a:rPr>
                        <a:t>ercentages</a:t>
                      </a:r>
                      <a:endParaRPr sz="800" u="none" strike="noStrike" cap="none">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Proportional Reasoning</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Measuring Space</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Calculating Space</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Term 5 Assessment</a:t>
                      </a:r>
                      <a:endParaRPr sz="8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en-GB" sz="800" dirty="0">
                          <a:solidFill>
                            <a:srgbClr val="595959"/>
                          </a:solidFill>
                        </a:rPr>
                        <a:t>Algebraic Proficiency</a:t>
                      </a:r>
                      <a:endParaRPr sz="800" dirty="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dirty="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dirty="0">
                          <a:solidFill>
                            <a:srgbClr val="595959"/>
                          </a:solidFill>
                        </a:rPr>
                        <a:t>Solving Equations</a:t>
                      </a:r>
                      <a:endParaRPr sz="800" dirty="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dirty="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u="none" strike="noStrike" cap="none" dirty="0">
                          <a:solidFill>
                            <a:srgbClr val="595959"/>
                          </a:solidFill>
                        </a:rPr>
                        <a:t>Measuring Data</a:t>
                      </a:r>
                      <a:endParaRPr sz="800" u="none" strike="noStrike" cap="none" dirty="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u="none" strike="noStrike" cap="none" dirty="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u="none" strike="noStrike" cap="none" dirty="0">
                          <a:solidFill>
                            <a:srgbClr val="595959"/>
                          </a:solidFill>
                        </a:rPr>
                        <a:t>Presenting Data</a:t>
                      </a:r>
                      <a:endParaRPr sz="800" u="none" strike="noStrike" cap="none" dirty="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u="none" strike="noStrike" cap="none" dirty="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u="none" strike="noStrike" cap="none" dirty="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sp>
        <p:nvSpPr>
          <p:cNvPr id="87" name="Google Shape;87;p1"/>
          <p:cNvSpPr/>
          <p:nvPr/>
        </p:nvSpPr>
        <p:spPr>
          <a:xfrm>
            <a:off x="243048" y="785881"/>
            <a:ext cx="2284348" cy="224128"/>
          </a:xfrm>
          <a:prstGeom prst="roundRect">
            <a:avLst>
              <a:gd name="adj" fmla="val 16667"/>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GB" sz="1100" b="0" i="0" u="none" strike="noStrike" cap="none">
                <a:solidFill>
                  <a:schemeClr val="lt1"/>
                </a:solidFill>
                <a:latin typeface="Quattrocento Sans"/>
                <a:ea typeface="Quattrocento Sans"/>
                <a:cs typeface="Quattrocento Sans"/>
                <a:sym typeface="Quattrocento Sans"/>
              </a:rPr>
              <a:t>2023/24</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en-GB" sz="1100" b="1" i="0" u="none" strike="noStrike" cap="none" dirty="0">
                <a:solidFill>
                  <a:srgbClr val="FFC20D"/>
                </a:solidFill>
                <a:latin typeface="Quattrocento Sans"/>
                <a:ea typeface="Quattrocento Sans"/>
                <a:cs typeface="Quattrocento Sans"/>
                <a:sym typeface="Quattrocento Sans"/>
              </a:rPr>
              <a:t>CURRICULUM MAP</a:t>
            </a:r>
            <a:endParaRPr sz="1100" b="0" i="0" u="none" strike="noStrike" cap="none" dirty="0">
              <a:solidFill>
                <a:srgbClr val="FFC20D"/>
              </a:solidFill>
              <a:latin typeface="Quattrocento Sans"/>
              <a:ea typeface="Quattrocento Sans"/>
              <a:cs typeface="Quattrocento Sans"/>
              <a:sym typeface="Quattrocento Sans"/>
            </a:endParaRPr>
          </a:p>
        </p:txBody>
      </p:sp>
      <p:graphicFrame>
        <p:nvGraphicFramePr>
          <p:cNvPr id="88" name="Google Shape;88;p1"/>
          <p:cNvGraphicFramePr/>
          <p:nvPr/>
        </p:nvGraphicFramePr>
        <p:xfrm>
          <a:off x="304762" y="3065867"/>
          <a:ext cx="9315150" cy="1584980"/>
        </p:xfrm>
        <a:graphic>
          <a:graphicData uri="http://schemas.openxmlformats.org/drawingml/2006/table">
            <a:tbl>
              <a:tblPr firstRow="1" bandRow="1">
                <a:noFill/>
                <a:tableStyleId>{451EFE8E-B820-4845-B24D-4CBA0E5DDFF5}</a:tableStyleId>
              </a:tblPr>
              <a:tblGrid>
                <a:gridCol w="273575">
                  <a:extLst>
                    <a:ext uri="{9D8B030D-6E8A-4147-A177-3AD203B41FA5}">
                      <a16:colId xmlns:a16="http://schemas.microsoft.com/office/drawing/2014/main" val="20000"/>
                    </a:ext>
                  </a:extLst>
                </a:gridCol>
                <a:gridCol w="1194175">
                  <a:extLst>
                    <a:ext uri="{9D8B030D-6E8A-4147-A177-3AD203B41FA5}">
                      <a16:colId xmlns:a16="http://schemas.microsoft.com/office/drawing/2014/main" val="20001"/>
                    </a:ext>
                  </a:extLst>
                </a:gridCol>
                <a:gridCol w="1307900">
                  <a:extLst>
                    <a:ext uri="{9D8B030D-6E8A-4147-A177-3AD203B41FA5}">
                      <a16:colId xmlns:a16="http://schemas.microsoft.com/office/drawing/2014/main" val="20002"/>
                    </a:ext>
                  </a:extLst>
                </a:gridCol>
                <a:gridCol w="1307900">
                  <a:extLst>
                    <a:ext uri="{9D8B030D-6E8A-4147-A177-3AD203B41FA5}">
                      <a16:colId xmlns:a16="http://schemas.microsoft.com/office/drawing/2014/main" val="20003"/>
                    </a:ext>
                  </a:extLst>
                </a:gridCol>
                <a:gridCol w="1307900">
                  <a:extLst>
                    <a:ext uri="{9D8B030D-6E8A-4147-A177-3AD203B41FA5}">
                      <a16:colId xmlns:a16="http://schemas.microsoft.com/office/drawing/2014/main" val="20004"/>
                    </a:ext>
                  </a:extLst>
                </a:gridCol>
                <a:gridCol w="1307900">
                  <a:extLst>
                    <a:ext uri="{9D8B030D-6E8A-4147-A177-3AD203B41FA5}">
                      <a16:colId xmlns:a16="http://schemas.microsoft.com/office/drawing/2014/main" val="20005"/>
                    </a:ext>
                  </a:extLst>
                </a:gridCol>
                <a:gridCol w="1307900">
                  <a:extLst>
                    <a:ext uri="{9D8B030D-6E8A-4147-A177-3AD203B41FA5}">
                      <a16:colId xmlns:a16="http://schemas.microsoft.com/office/drawing/2014/main" val="20006"/>
                    </a:ext>
                  </a:extLst>
                </a:gridCol>
                <a:gridCol w="1307900">
                  <a:extLst>
                    <a:ext uri="{9D8B030D-6E8A-4147-A177-3AD203B41FA5}">
                      <a16:colId xmlns:a16="http://schemas.microsoft.com/office/drawing/2014/main" val="20007"/>
                    </a:ext>
                  </a:extLst>
                </a:gridCol>
              </a:tblGrid>
              <a:tr h="370850">
                <a:tc rowSpan="2">
                  <a:txBody>
                    <a:bodyPr/>
                    <a:lstStyle/>
                    <a:p>
                      <a:pPr marL="0" marR="0" lvl="0" indent="0" algn="ctr" rtl="0">
                        <a:lnSpc>
                          <a:spcPct val="100000"/>
                        </a:lnSpc>
                        <a:spcBef>
                          <a:spcPts val="0"/>
                        </a:spcBef>
                        <a:spcAft>
                          <a:spcPts val="0"/>
                        </a:spcAft>
                        <a:buClr>
                          <a:srgbClr val="000000"/>
                        </a:buClr>
                        <a:buSzPts val="1400"/>
                        <a:buFont typeface="Arial"/>
                        <a:buNone/>
                      </a:pPr>
                      <a:r>
                        <a:rPr lang="en-GB" sz="1400" b="1" u="none" strike="noStrike" cap="none">
                          <a:solidFill>
                            <a:schemeClr val="lt1"/>
                          </a:solidFill>
                        </a:rPr>
                        <a:t>Year 8</a:t>
                      </a:r>
                      <a:endParaRPr sz="1400" u="none" strike="noStrike" cap="none"/>
                    </a:p>
                  </a:txBody>
                  <a:tcPr marL="91450" marR="91450" marT="45725" marB="45725"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36D21"/>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F26622"/>
                          </a:solidFill>
                        </a:rPr>
                        <a:t>Prior Knowledge &amp; Skills </a:t>
                      </a:r>
                      <a:r>
                        <a:rPr lang="en-GB" sz="1000" b="0" u="none" strike="noStrike" cap="none">
                          <a:solidFill>
                            <a:srgbClr val="F26622"/>
                          </a:solidFill>
                        </a:rPr>
                        <a:t>from Year 7</a:t>
                      </a:r>
                      <a:endParaRPr sz="1400" u="none" strike="noStrike" cap="none"/>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BE4D4"/>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1C4254"/>
                          </a:solidFill>
                        </a:rPr>
                        <a:t>Topics covered</a:t>
                      </a:r>
                      <a:endParaRPr sz="1000" b="1" u="none" strike="noStrike" cap="none">
                        <a:solidFill>
                          <a:srgbClr val="1C4254"/>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a:txBody>
                    <a:bodyPr/>
                    <a:lstStyle/>
                    <a:p>
                      <a:pPr marL="0" marR="0" lvl="0" indent="0" algn="l" rtl="0">
                        <a:lnSpc>
                          <a:spcPct val="100000"/>
                        </a:lnSpc>
                        <a:spcBef>
                          <a:spcPts val="0"/>
                        </a:spcBef>
                        <a:spcAft>
                          <a:spcPts val="0"/>
                        </a:spcAft>
                        <a:buClr>
                          <a:schemeClr val="dk1"/>
                        </a:buClr>
                        <a:buSzPts val="1000"/>
                        <a:buFont typeface="Arial"/>
                        <a:buNone/>
                      </a:pPr>
                      <a:r>
                        <a:rPr lang="en-GB" sz="1000" b="1" u="none" strike="noStrike" cap="none">
                          <a:solidFill>
                            <a:srgbClr val="1C4254"/>
                          </a:solidFill>
                        </a:rPr>
                        <a:t>Topics covered</a:t>
                      </a:r>
                      <a:endParaRPr sz="1000" b="1" u="none" strike="noStrike" cap="none">
                        <a:solidFill>
                          <a:srgbClr val="1C4254"/>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a:txBody>
                    <a:bodyPr/>
                    <a:lstStyle/>
                    <a:p>
                      <a:pPr marL="0" marR="0" lvl="0" indent="0" algn="l" rtl="0">
                        <a:lnSpc>
                          <a:spcPct val="100000"/>
                        </a:lnSpc>
                        <a:spcBef>
                          <a:spcPts val="0"/>
                        </a:spcBef>
                        <a:spcAft>
                          <a:spcPts val="0"/>
                        </a:spcAft>
                        <a:buClr>
                          <a:schemeClr val="dk1"/>
                        </a:buClr>
                        <a:buSzPts val="1000"/>
                        <a:buFont typeface="Arial"/>
                        <a:buNone/>
                      </a:pPr>
                      <a:r>
                        <a:rPr lang="en-GB" sz="1000" b="1" u="none" strike="noStrike" cap="none">
                          <a:solidFill>
                            <a:srgbClr val="1C4254"/>
                          </a:solidFill>
                        </a:rPr>
                        <a:t>Topics covered</a:t>
                      </a:r>
                      <a:endParaRPr sz="1000" b="1" u="none" strike="noStrike" cap="none">
                        <a:solidFill>
                          <a:srgbClr val="1C4254"/>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a:txBody>
                    <a:bodyPr/>
                    <a:lstStyle/>
                    <a:p>
                      <a:pPr marL="0" marR="0" lvl="0" indent="0" algn="l" rtl="0">
                        <a:lnSpc>
                          <a:spcPct val="100000"/>
                        </a:lnSpc>
                        <a:spcBef>
                          <a:spcPts val="0"/>
                        </a:spcBef>
                        <a:spcAft>
                          <a:spcPts val="0"/>
                        </a:spcAft>
                        <a:buClr>
                          <a:schemeClr val="dk1"/>
                        </a:buClr>
                        <a:buSzPts val="1000"/>
                        <a:buFont typeface="Arial"/>
                        <a:buNone/>
                      </a:pPr>
                      <a:r>
                        <a:rPr lang="en-GB" sz="1000" b="1" u="none" strike="noStrike" cap="none">
                          <a:solidFill>
                            <a:srgbClr val="1C4254"/>
                          </a:solidFill>
                        </a:rPr>
                        <a:t>Topics covered</a:t>
                      </a:r>
                      <a:endParaRPr sz="1000" b="1" u="none" strike="noStrike" cap="none">
                        <a:solidFill>
                          <a:srgbClr val="1C4254"/>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a:txBody>
                    <a:bodyPr/>
                    <a:lstStyle/>
                    <a:p>
                      <a:pPr marL="0" marR="0" lvl="0" indent="0" algn="l" rtl="0">
                        <a:lnSpc>
                          <a:spcPct val="100000"/>
                        </a:lnSpc>
                        <a:spcBef>
                          <a:spcPts val="0"/>
                        </a:spcBef>
                        <a:spcAft>
                          <a:spcPts val="0"/>
                        </a:spcAft>
                        <a:buClr>
                          <a:schemeClr val="dk1"/>
                        </a:buClr>
                        <a:buSzPts val="1000"/>
                        <a:buFont typeface="Arial"/>
                        <a:buNone/>
                      </a:pPr>
                      <a:r>
                        <a:rPr lang="en-GB" sz="1000" b="1" u="none" strike="noStrike" cap="none">
                          <a:solidFill>
                            <a:srgbClr val="1C4254"/>
                          </a:solidFill>
                        </a:rPr>
                        <a:t>Topics covered</a:t>
                      </a:r>
                      <a:endParaRPr sz="1000" b="1" u="none" strike="noStrike" cap="none">
                        <a:solidFill>
                          <a:srgbClr val="1C4254"/>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a:txBody>
                    <a:bodyPr/>
                    <a:lstStyle/>
                    <a:p>
                      <a:pPr marL="0" marR="0" lvl="0" indent="0" algn="l" rtl="0">
                        <a:lnSpc>
                          <a:spcPct val="100000"/>
                        </a:lnSpc>
                        <a:spcBef>
                          <a:spcPts val="0"/>
                        </a:spcBef>
                        <a:spcAft>
                          <a:spcPts val="0"/>
                        </a:spcAft>
                        <a:buClr>
                          <a:schemeClr val="dk1"/>
                        </a:buClr>
                        <a:buSzPts val="1000"/>
                        <a:buFont typeface="Arial"/>
                        <a:buNone/>
                      </a:pPr>
                      <a:r>
                        <a:rPr lang="en-GB" sz="1000" b="1" u="none" strike="noStrike" cap="none">
                          <a:solidFill>
                            <a:srgbClr val="1C4254"/>
                          </a:solidFill>
                        </a:rPr>
                        <a:t>Topics covered</a:t>
                      </a:r>
                      <a:endParaRPr sz="1000" b="1" u="none" strike="noStrike" cap="none">
                        <a:solidFill>
                          <a:srgbClr val="1C4254"/>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extLst>
                  <a:ext uri="{0D108BD9-81ED-4DB2-BD59-A6C34878D82A}">
                    <a16:rowId xmlns:a16="http://schemas.microsoft.com/office/drawing/2014/main" val="10000"/>
                  </a:ext>
                </a:extLst>
              </a:tr>
              <a:tr h="1179550">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F26622"/>
                          </a:solidFill>
                        </a:rPr>
                        <a:t>Decimals, Approximating, </a:t>
                      </a:r>
                      <a:endParaRPr sz="800" u="none" strike="noStrike" cap="none">
                        <a:solidFill>
                          <a:srgbClr val="F26622"/>
                        </a:solidFill>
                      </a:endParaRPr>
                    </a:p>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F26622"/>
                          </a:solidFill>
                        </a:rPr>
                        <a:t>Use mathematical equipment,</a:t>
                      </a:r>
                      <a:endParaRPr sz="800" u="none" strike="noStrike" cap="none">
                        <a:solidFill>
                          <a:srgbClr val="F26622"/>
                        </a:solidFill>
                      </a:endParaRPr>
                    </a:p>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F26622"/>
                          </a:solidFill>
                        </a:rPr>
                        <a:t>Fraction, Decimals Percentage</a:t>
                      </a:r>
                      <a:endParaRPr sz="800" u="none" strike="noStrike" cap="none">
                        <a:solidFill>
                          <a:srgbClr val="F26622"/>
                        </a:solidFill>
                      </a:endParaRPr>
                    </a:p>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F26622"/>
                          </a:solidFill>
                        </a:rPr>
                        <a:t>Common factors and multiples, </a:t>
                      </a:r>
                      <a:endParaRPr sz="800" u="none" strike="noStrike" cap="none">
                        <a:solidFill>
                          <a:srgbClr val="F26622"/>
                        </a:solidFill>
                      </a:endParaRPr>
                    </a:p>
                    <a:p>
                      <a:pPr marL="0" marR="0" lvl="0" indent="0" algn="l" rtl="0">
                        <a:lnSpc>
                          <a:spcPct val="100000"/>
                        </a:lnSpc>
                        <a:spcBef>
                          <a:spcPts val="0"/>
                        </a:spcBef>
                        <a:spcAft>
                          <a:spcPts val="0"/>
                        </a:spcAft>
                        <a:buClr>
                          <a:schemeClr val="dk1"/>
                        </a:buClr>
                        <a:buSzPts val="800"/>
                        <a:buFont typeface="Arial"/>
                        <a:buNone/>
                      </a:pPr>
                      <a:r>
                        <a:rPr lang="en-GB" sz="800" u="none" strike="noStrike" cap="none">
                          <a:solidFill>
                            <a:srgbClr val="F26622"/>
                          </a:solidFill>
                        </a:rPr>
                        <a:t>Inequality symbols</a:t>
                      </a:r>
                      <a:endParaRPr sz="800" u="none" strike="noStrike" cap="none">
                        <a:solidFill>
                          <a:srgbClr val="F26622"/>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lvl="0" indent="0" algn="l" rtl="0">
                        <a:spcBef>
                          <a:spcPts val="0"/>
                        </a:spcBef>
                        <a:spcAft>
                          <a:spcPts val="0"/>
                        </a:spcAft>
                        <a:buClr>
                          <a:schemeClr val="dk1"/>
                        </a:buClr>
                        <a:buSzPts val="800"/>
                        <a:buFont typeface="Arial"/>
                        <a:buNone/>
                      </a:pPr>
                      <a:r>
                        <a:rPr lang="en-GB" sz="800">
                          <a:solidFill>
                            <a:srgbClr val="595959"/>
                          </a:solidFill>
                        </a:rPr>
                        <a:t>Number and the Number System</a:t>
                      </a:r>
                      <a:endParaRPr sz="800">
                        <a:solidFill>
                          <a:srgbClr val="595959"/>
                        </a:solidFill>
                      </a:endParaRPr>
                    </a:p>
                    <a:p>
                      <a:pPr marL="0" lvl="0" indent="0" algn="l" rtl="0">
                        <a:spcBef>
                          <a:spcPts val="0"/>
                        </a:spcBef>
                        <a:spcAft>
                          <a:spcPts val="0"/>
                        </a:spcAft>
                        <a:buClr>
                          <a:schemeClr val="dk1"/>
                        </a:buClr>
                        <a:buSzPts val="800"/>
                        <a:buFont typeface="Arial"/>
                        <a:buNone/>
                      </a:pPr>
                      <a:endParaRPr sz="800">
                        <a:solidFill>
                          <a:srgbClr val="595959"/>
                        </a:solidFill>
                      </a:endParaRPr>
                    </a:p>
                    <a:p>
                      <a:pPr marL="0" lvl="0" indent="0" algn="l" rtl="0">
                        <a:spcBef>
                          <a:spcPts val="0"/>
                        </a:spcBef>
                        <a:spcAft>
                          <a:spcPts val="0"/>
                        </a:spcAft>
                        <a:buClr>
                          <a:schemeClr val="dk1"/>
                        </a:buClr>
                        <a:buSzPts val="800"/>
                        <a:buFont typeface="Arial"/>
                        <a:buNone/>
                      </a:pPr>
                      <a:r>
                        <a:rPr lang="en-GB" sz="800">
                          <a:solidFill>
                            <a:srgbClr val="595959"/>
                          </a:solidFill>
                        </a:rPr>
                        <a:t>Calculating</a:t>
                      </a:r>
                      <a:endParaRPr sz="800">
                        <a:solidFill>
                          <a:srgbClr val="595959"/>
                        </a:solidFill>
                      </a:endParaRPr>
                    </a:p>
                    <a:p>
                      <a:pPr marL="0" lvl="0" indent="0" algn="l" rtl="0">
                        <a:spcBef>
                          <a:spcPts val="0"/>
                        </a:spcBef>
                        <a:spcAft>
                          <a:spcPts val="0"/>
                        </a:spcAft>
                        <a:buClr>
                          <a:schemeClr val="dk1"/>
                        </a:buClr>
                        <a:buSzPts val="800"/>
                        <a:buFont typeface="Arial"/>
                        <a:buNone/>
                      </a:pPr>
                      <a:endParaRPr sz="800">
                        <a:solidFill>
                          <a:srgbClr val="595959"/>
                        </a:solidFill>
                      </a:endParaRPr>
                    </a:p>
                    <a:p>
                      <a:pPr marL="0" lvl="0" indent="0" algn="l" rtl="0">
                        <a:spcBef>
                          <a:spcPts val="0"/>
                        </a:spcBef>
                        <a:spcAft>
                          <a:spcPts val="0"/>
                        </a:spcAft>
                        <a:buClr>
                          <a:schemeClr val="dk1"/>
                        </a:buClr>
                        <a:buSzPts val="800"/>
                        <a:buFont typeface="Arial"/>
                        <a:buNone/>
                      </a:pPr>
                      <a:r>
                        <a:rPr lang="en-GB" sz="800">
                          <a:solidFill>
                            <a:srgbClr val="595959"/>
                          </a:solidFill>
                        </a:rPr>
                        <a:t>Sequences</a:t>
                      </a:r>
                      <a:endParaRPr sz="800">
                        <a:solidFill>
                          <a:srgbClr val="595959"/>
                        </a:solidFill>
                      </a:endParaRPr>
                    </a:p>
                    <a:p>
                      <a:pPr marL="0" marR="0" lvl="0" indent="0" algn="l" rtl="0">
                        <a:lnSpc>
                          <a:spcPct val="100000"/>
                        </a:lnSpc>
                        <a:spcBef>
                          <a:spcPts val="0"/>
                        </a:spcBef>
                        <a:spcAft>
                          <a:spcPts val="0"/>
                        </a:spcAft>
                        <a:buClr>
                          <a:schemeClr val="dk1"/>
                        </a:buClr>
                        <a:buSzPts val="800"/>
                        <a:buFont typeface="Arial"/>
                        <a:buNone/>
                      </a:pPr>
                      <a:endParaRPr sz="8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lvl="0" indent="0" algn="l" rtl="0">
                        <a:spcBef>
                          <a:spcPts val="0"/>
                        </a:spcBef>
                        <a:spcAft>
                          <a:spcPts val="0"/>
                        </a:spcAft>
                        <a:buClr>
                          <a:schemeClr val="dk1"/>
                        </a:buClr>
                        <a:buSzPts val="800"/>
                        <a:buFont typeface="Arial"/>
                        <a:buNone/>
                      </a:pPr>
                      <a:r>
                        <a:rPr lang="en-GB" sz="800">
                          <a:solidFill>
                            <a:srgbClr val="595959"/>
                          </a:solidFill>
                        </a:rPr>
                        <a:t>Visualising and Constructing</a:t>
                      </a:r>
                      <a:endParaRPr sz="800">
                        <a:solidFill>
                          <a:srgbClr val="595959"/>
                        </a:solidFill>
                      </a:endParaRPr>
                    </a:p>
                    <a:p>
                      <a:pPr marL="0" lvl="0" indent="0" algn="l" rtl="0">
                        <a:spcBef>
                          <a:spcPts val="0"/>
                        </a:spcBef>
                        <a:spcAft>
                          <a:spcPts val="0"/>
                        </a:spcAft>
                        <a:buClr>
                          <a:schemeClr val="dk1"/>
                        </a:buClr>
                        <a:buSzPts val="800"/>
                        <a:buFont typeface="Arial"/>
                        <a:buNone/>
                      </a:pPr>
                      <a:endParaRPr sz="800">
                        <a:solidFill>
                          <a:srgbClr val="595959"/>
                        </a:solidFill>
                      </a:endParaRPr>
                    </a:p>
                    <a:p>
                      <a:pPr marL="0" lvl="0" indent="0" algn="l" rtl="0">
                        <a:spcBef>
                          <a:spcPts val="0"/>
                        </a:spcBef>
                        <a:spcAft>
                          <a:spcPts val="0"/>
                        </a:spcAft>
                        <a:buClr>
                          <a:schemeClr val="dk1"/>
                        </a:buClr>
                        <a:buSzPts val="800"/>
                        <a:buFont typeface="Arial"/>
                        <a:buNone/>
                      </a:pPr>
                      <a:r>
                        <a:rPr lang="en-GB" sz="800">
                          <a:solidFill>
                            <a:srgbClr val="595959"/>
                          </a:solidFill>
                        </a:rPr>
                        <a:t>Investigating Angles</a:t>
                      </a:r>
                      <a:endParaRPr sz="800">
                        <a:solidFill>
                          <a:srgbClr val="595959"/>
                        </a:solidFill>
                      </a:endParaRPr>
                    </a:p>
                    <a:p>
                      <a:pPr marL="0" lvl="0" indent="0" algn="l" rtl="0">
                        <a:spcBef>
                          <a:spcPts val="0"/>
                        </a:spcBef>
                        <a:spcAft>
                          <a:spcPts val="0"/>
                        </a:spcAft>
                        <a:buClr>
                          <a:schemeClr val="dk1"/>
                        </a:buClr>
                        <a:buSzPts val="800"/>
                        <a:buFont typeface="Arial"/>
                        <a:buNone/>
                      </a:pPr>
                      <a:endParaRPr sz="800">
                        <a:solidFill>
                          <a:srgbClr val="595959"/>
                        </a:solidFill>
                      </a:endParaRPr>
                    </a:p>
                    <a:p>
                      <a:pPr marL="0" lvl="0" indent="0" algn="l" rtl="0">
                        <a:spcBef>
                          <a:spcPts val="0"/>
                        </a:spcBef>
                        <a:spcAft>
                          <a:spcPts val="0"/>
                        </a:spcAft>
                        <a:buClr>
                          <a:schemeClr val="dk1"/>
                        </a:buClr>
                        <a:buSzPts val="800"/>
                        <a:buFont typeface="Arial"/>
                        <a:buNone/>
                      </a:pPr>
                      <a:r>
                        <a:rPr lang="en-GB" sz="800">
                          <a:solidFill>
                            <a:srgbClr val="595959"/>
                          </a:solidFill>
                        </a:rPr>
                        <a:t>Order of Operations</a:t>
                      </a:r>
                      <a:endParaRPr sz="800">
                        <a:solidFill>
                          <a:srgbClr val="595959"/>
                        </a:solidFill>
                      </a:endParaRPr>
                    </a:p>
                    <a:p>
                      <a:pPr marL="0" lvl="0" indent="0" algn="l" rtl="0">
                        <a:spcBef>
                          <a:spcPts val="0"/>
                        </a:spcBef>
                        <a:spcAft>
                          <a:spcPts val="0"/>
                        </a:spcAft>
                        <a:buClr>
                          <a:schemeClr val="dk1"/>
                        </a:buClr>
                        <a:buSzPts val="800"/>
                        <a:buFont typeface="Arial"/>
                        <a:buNone/>
                      </a:pPr>
                      <a:endParaRPr sz="800">
                        <a:solidFill>
                          <a:srgbClr val="595959"/>
                        </a:solidFill>
                      </a:endParaRPr>
                    </a:p>
                    <a:p>
                      <a:pPr marL="0" lvl="0" indent="0" algn="l" rtl="0">
                        <a:spcBef>
                          <a:spcPts val="0"/>
                        </a:spcBef>
                        <a:spcAft>
                          <a:spcPts val="0"/>
                        </a:spcAft>
                        <a:buClr>
                          <a:schemeClr val="dk1"/>
                        </a:buClr>
                        <a:buSzPts val="800"/>
                        <a:buFont typeface="Arial"/>
                        <a:buNone/>
                      </a:pPr>
                      <a:r>
                        <a:rPr lang="en-GB" sz="800">
                          <a:solidFill>
                            <a:srgbClr val="595959"/>
                          </a:solidFill>
                        </a:rPr>
                        <a:t>Term 2 assessment</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Visualising Algebra</a:t>
                      </a:r>
                      <a:endParaRPr sz="800" u="none" strike="noStrike" cap="none">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u="none" strike="noStrike" cap="none">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u="none" strike="noStrike" cap="none">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lvl="0" indent="0" algn="l" rtl="0">
                        <a:spcBef>
                          <a:spcPts val="0"/>
                        </a:spcBef>
                        <a:spcAft>
                          <a:spcPts val="0"/>
                        </a:spcAft>
                        <a:buClr>
                          <a:schemeClr val="dk1"/>
                        </a:buClr>
                        <a:buSzPts val="800"/>
                        <a:buFont typeface="Arial"/>
                        <a:buNone/>
                      </a:pPr>
                      <a:r>
                        <a:rPr lang="en-GB" sz="800">
                          <a:solidFill>
                            <a:srgbClr val="595959"/>
                          </a:solidFill>
                        </a:rPr>
                        <a:t>Investigating and calculating with::</a:t>
                      </a:r>
                      <a:endParaRPr sz="800">
                        <a:solidFill>
                          <a:srgbClr val="595959"/>
                        </a:solidFill>
                      </a:endParaRPr>
                    </a:p>
                    <a:p>
                      <a:pPr marL="457200" lvl="0" indent="-279400" algn="l" rtl="0">
                        <a:spcBef>
                          <a:spcPts val="0"/>
                        </a:spcBef>
                        <a:spcAft>
                          <a:spcPts val="0"/>
                        </a:spcAft>
                        <a:buClr>
                          <a:srgbClr val="595959"/>
                        </a:buClr>
                        <a:buSzPts val="800"/>
                        <a:buChar char="●"/>
                      </a:pPr>
                      <a:r>
                        <a:rPr lang="en-GB" sz="800">
                          <a:solidFill>
                            <a:srgbClr val="595959"/>
                          </a:solidFill>
                        </a:rPr>
                        <a:t>Fractions</a:t>
                      </a:r>
                      <a:endParaRPr sz="800">
                        <a:solidFill>
                          <a:srgbClr val="595959"/>
                        </a:solidFill>
                      </a:endParaRPr>
                    </a:p>
                    <a:p>
                      <a:pPr marL="457200" lvl="0" indent="-279400" algn="l" rtl="0">
                        <a:spcBef>
                          <a:spcPts val="0"/>
                        </a:spcBef>
                        <a:spcAft>
                          <a:spcPts val="0"/>
                        </a:spcAft>
                        <a:buClr>
                          <a:srgbClr val="595959"/>
                        </a:buClr>
                        <a:buSzPts val="800"/>
                        <a:buChar char="●"/>
                      </a:pPr>
                      <a:r>
                        <a:rPr lang="en-GB" sz="800">
                          <a:solidFill>
                            <a:srgbClr val="595959"/>
                          </a:solidFill>
                        </a:rPr>
                        <a:t>Decimals</a:t>
                      </a:r>
                      <a:endParaRPr sz="800">
                        <a:solidFill>
                          <a:srgbClr val="595959"/>
                        </a:solidFill>
                      </a:endParaRPr>
                    </a:p>
                    <a:p>
                      <a:pPr marL="457200" lvl="0" indent="-279400" algn="l" rtl="0">
                        <a:spcBef>
                          <a:spcPts val="0"/>
                        </a:spcBef>
                        <a:spcAft>
                          <a:spcPts val="0"/>
                        </a:spcAft>
                        <a:buClr>
                          <a:srgbClr val="595959"/>
                        </a:buClr>
                        <a:buSzPts val="800"/>
                        <a:buChar char="●"/>
                      </a:pPr>
                      <a:r>
                        <a:rPr lang="en-GB" sz="800">
                          <a:solidFill>
                            <a:srgbClr val="595959"/>
                          </a:solidFill>
                        </a:rPr>
                        <a:t>Percentages</a:t>
                      </a:r>
                      <a:endParaRPr sz="800">
                        <a:solidFill>
                          <a:srgbClr val="595959"/>
                        </a:solidFill>
                      </a:endParaRPr>
                    </a:p>
                    <a:p>
                      <a:pPr marL="0" lvl="0" indent="0" algn="l" rtl="0">
                        <a:spcBef>
                          <a:spcPts val="0"/>
                        </a:spcBef>
                        <a:spcAft>
                          <a:spcPts val="0"/>
                        </a:spcAft>
                        <a:buNone/>
                      </a:pPr>
                      <a:endParaRPr sz="800">
                        <a:solidFill>
                          <a:srgbClr val="595959"/>
                        </a:solidFill>
                      </a:endParaRPr>
                    </a:p>
                    <a:p>
                      <a:pPr marL="0" lvl="0" indent="0" algn="l" rtl="0">
                        <a:spcBef>
                          <a:spcPts val="0"/>
                        </a:spcBef>
                        <a:spcAft>
                          <a:spcPts val="0"/>
                        </a:spcAft>
                        <a:buNone/>
                      </a:pPr>
                      <a:r>
                        <a:rPr lang="en-GB" sz="800">
                          <a:solidFill>
                            <a:srgbClr val="595959"/>
                          </a:solidFill>
                        </a:rPr>
                        <a:t>Proportional Reasoning</a:t>
                      </a:r>
                      <a:endParaRPr sz="800">
                        <a:solidFill>
                          <a:srgbClr val="595959"/>
                        </a:solidFill>
                      </a:endParaRPr>
                    </a:p>
                    <a:p>
                      <a:pPr marL="0" lvl="0" indent="0" algn="l" rtl="0">
                        <a:spcBef>
                          <a:spcPts val="0"/>
                        </a:spcBef>
                        <a:spcAft>
                          <a:spcPts val="0"/>
                        </a:spcAft>
                        <a:buNone/>
                      </a:pPr>
                      <a:endParaRPr sz="800">
                        <a:solidFill>
                          <a:srgbClr val="595959"/>
                        </a:solidFill>
                      </a:endParaRPr>
                    </a:p>
                    <a:p>
                      <a:pPr marL="0" lvl="0" indent="0" algn="l" rtl="0">
                        <a:spcBef>
                          <a:spcPts val="0"/>
                        </a:spcBef>
                        <a:spcAft>
                          <a:spcPts val="0"/>
                        </a:spcAft>
                        <a:buNone/>
                      </a:pPr>
                      <a:r>
                        <a:rPr lang="en-GB" sz="800">
                          <a:solidFill>
                            <a:srgbClr val="595959"/>
                          </a:solidFill>
                        </a:rPr>
                        <a:t>Term 4 Assessment</a:t>
                      </a:r>
                      <a:endParaRPr sz="8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Calculating Space</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Algebraic Proficiency</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Term 5 Assessment</a:t>
                      </a:r>
                      <a:endParaRPr sz="8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lvl="0" indent="0" algn="l" rtl="0">
                        <a:spcBef>
                          <a:spcPts val="0"/>
                        </a:spcBef>
                        <a:spcAft>
                          <a:spcPts val="0"/>
                        </a:spcAft>
                        <a:buClr>
                          <a:schemeClr val="dk1"/>
                        </a:buClr>
                        <a:buSzPts val="800"/>
                        <a:buFont typeface="Arial"/>
                        <a:buNone/>
                      </a:pPr>
                      <a:r>
                        <a:rPr lang="en-GB" sz="800">
                          <a:solidFill>
                            <a:srgbClr val="595959"/>
                          </a:solidFill>
                        </a:rPr>
                        <a:t>Solving Equations</a:t>
                      </a:r>
                      <a:endParaRPr sz="800">
                        <a:solidFill>
                          <a:srgbClr val="595959"/>
                        </a:solidFill>
                      </a:endParaRPr>
                    </a:p>
                    <a:p>
                      <a:pPr marL="0" lvl="0" indent="0" algn="l" rtl="0">
                        <a:spcBef>
                          <a:spcPts val="0"/>
                        </a:spcBef>
                        <a:spcAft>
                          <a:spcPts val="0"/>
                        </a:spcAft>
                        <a:buClr>
                          <a:schemeClr val="dk1"/>
                        </a:buClr>
                        <a:buSzPts val="800"/>
                        <a:buFont typeface="Arial"/>
                        <a:buNone/>
                      </a:pPr>
                      <a:endParaRPr sz="800">
                        <a:solidFill>
                          <a:srgbClr val="595959"/>
                        </a:solidFill>
                      </a:endParaRPr>
                    </a:p>
                    <a:p>
                      <a:pPr marL="0" lvl="0" indent="0" algn="l" rtl="0">
                        <a:spcBef>
                          <a:spcPts val="0"/>
                        </a:spcBef>
                        <a:spcAft>
                          <a:spcPts val="0"/>
                        </a:spcAft>
                        <a:buClr>
                          <a:schemeClr val="dk1"/>
                        </a:buClr>
                        <a:buSzPts val="800"/>
                        <a:buFont typeface="Arial"/>
                        <a:buNone/>
                      </a:pPr>
                      <a:r>
                        <a:rPr lang="en-GB" sz="800">
                          <a:solidFill>
                            <a:srgbClr val="595959"/>
                          </a:solidFill>
                        </a:rPr>
                        <a:t>Measuring Data</a:t>
                      </a:r>
                      <a:endParaRPr sz="800">
                        <a:solidFill>
                          <a:srgbClr val="595959"/>
                        </a:solidFill>
                      </a:endParaRPr>
                    </a:p>
                    <a:p>
                      <a:pPr marL="0" lvl="0" indent="0" algn="l" rtl="0">
                        <a:spcBef>
                          <a:spcPts val="0"/>
                        </a:spcBef>
                        <a:spcAft>
                          <a:spcPts val="0"/>
                        </a:spcAft>
                        <a:buClr>
                          <a:schemeClr val="dk1"/>
                        </a:buClr>
                        <a:buSzPts val="800"/>
                        <a:buFont typeface="Arial"/>
                        <a:buNone/>
                      </a:pPr>
                      <a:endParaRPr sz="800">
                        <a:solidFill>
                          <a:srgbClr val="595959"/>
                        </a:solidFill>
                      </a:endParaRPr>
                    </a:p>
                    <a:p>
                      <a:pPr marL="0" lvl="0" indent="0" algn="l" rtl="0">
                        <a:spcBef>
                          <a:spcPts val="0"/>
                        </a:spcBef>
                        <a:spcAft>
                          <a:spcPts val="0"/>
                        </a:spcAft>
                        <a:buClr>
                          <a:schemeClr val="dk1"/>
                        </a:buClr>
                        <a:buSzPts val="800"/>
                        <a:buFont typeface="Arial"/>
                        <a:buNone/>
                      </a:pPr>
                      <a:r>
                        <a:rPr lang="en-GB" sz="800">
                          <a:solidFill>
                            <a:srgbClr val="595959"/>
                          </a:solidFill>
                        </a:rPr>
                        <a:t>Presenting Data</a:t>
                      </a:r>
                      <a:endParaRPr sz="800">
                        <a:solidFill>
                          <a:srgbClr val="595959"/>
                        </a:solidFill>
                      </a:endParaRPr>
                    </a:p>
                    <a:p>
                      <a:pPr marL="0" lvl="0" indent="0" algn="l" rtl="0">
                        <a:spcBef>
                          <a:spcPts val="0"/>
                        </a:spcBef>
                        <a:spcAft>
                          <a:spcPts val="0"/>
                        </a:spcAft>
                        <a:buClr>
                          <a:schemeClr val="dk1"/>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Understanding Risk</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u="none" strike="noStrike" cap="none">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graphicFrame>
        <p:nvGraphicFramePr>
          <p:cNvPr id="89" name="Google Shape;89;p1"/>
          <p:cNvGraphicFramePr/>
          <p:nvPr/>
        </p:nvGraphicFramePr>
        <p:xfrm>
          <a:off x="304762" y="4762856"/>
          <a:ext cx="9315150" cy="1855675"/>
        </p:xfrm>
        <a:graphic>
          <a:graphicData uri="http://schemas.openxmlformats.org/drawingml/2006/table">
            <a:tbl>
              <a:tblPr firstRow="1" bandRow="1">
                <a:noFill/>
                <a:tableStyleId>{451EFE8E-B820-4845-B24D-4CBA0E5DDFF5}</a:tableStyleId>
              </a:tblPr>
              <a:tblGrid>
                <a:gridCol w="273575">
                  <a:extLst>
                    <a:ext uri="{9D8B030D-6E8A-4147-A177-3AD203B41FA5}">
                      <a16:colId xmlns:a16="http://schemas.microsoft.com/office/drawing/2014/main" val="20000"/>
                    </a:ext>
                  </a:extLst>
                </a:gridCol>
                <a:gridCol w="1194175">
                  <a:extLst>
                    <a:ext uri="{9D8B030D-6E8A-4147-A177-3AD203B41FA5}">
                      <a16:colId xmlns:a16="http://schemas.microsoft.com/office/drawing/2014/main" val="20001"/>
                    </a:ext>
                  </a:extLst>
                </a:gridCol>
                <a:gridCol w="1307900">
                  <a:extLst>
                    <a:ext uri="{9D8B030D-6E8A-4147-A177-3AD203B41FA5}">
                      <a16:colId xmlns:a16="http://schemas.microsoft.com/office/drawing/2014/main" val="20002"/>
                    </a:ext>
                  </a:extLst>
                </a:gridCol>
                <a:gridCol w="1307900">
                  <a:extLst>
                    <a:ext uri="{9D8B030D-6E8A-4147-A177-3AD203B41FA5}">
                      <a16:colId xmlns:a16="http://schemas.microsoft.com/office/drawing/2014/main" val="20003"/>
                    </a:ext>
                  </a:extLst>
                </a:gridCol>
                <a:gridCol w="1307900">
                  <a:extLst>
                    <a:ext uri="{9D8B030D-6E8A-4147-A177-3AD203B41FA5}">
                      <a16:colId xmlns:a16="http://schemas.microsoft.com/office/drawing/2014/main" val="20004"/>
                    </a:ext>
                  </a:extLst>
                </a:gridCol>
                <a:gridCol w="1307900">
                  <a:extLst>
                    <a:ext uri="{9D8B030D-6E8A-4147-A177-3AD203B41FA5}">
                      <a16:colId xmlns:a16="http://schemas.microsoft.com/office/drawing/2014/main" val="20005"/>
                    </a:ext>
                  </a:extLst>
                </a:gridCol>
                <a:gridCol w="1307900">
                  <a:extLst>
                    <a:ext uri="{9D8B030D-6E8A-4147-A177-3AD203B41FA5}">
                      <a16:colId xmlns:a16="http://schemas.microsoft.com/office/drawing/2014/main" val="20006"/>
                    </a:ext>
                  </a:extLst>
                </a:gridCol>
                <a:gridCol w="1307900">
                  <a:extLst>
                    <a:ext uri="{9D8B030D-6E8A-4147-A177-3AD203B41FA5}">
                      <a16:colId xmlns:a16="http://schemas.microsoft.com/office/drawing/2014/main" val="20007"/>
                    </a:ext>
                  </a:extLst>
                </a:gridCol>
              </a:tblGrid>
              <a:tr h="370850">
                <a:tc rowSpan="2">
                  <a:txBody>
                    <a:bodyPr/>
                    <a:lstStyle/>
                    <a:p>
                      <a:pPr marL="0" marR="0" lvl="0" indent="0" algn="ctr" rtl="0">
                        <a:lnSpc>
                          <a:spcPct val="100000"/>
                        </a:lnSpc>
                        <a:spcBef>
                          <a:spcPts val="0"/>
                        </a:spcBef>
                        <a:spcAft>
                          <a:spcPts val="0"/>
                        </a:spcAft>
                        <a:buClr>
                          <a:srgbClr val="000000"/>
                        </a:buClr>
                        <a:buSzPts val="1400"/>
                        <a:buFont typeface="Arial"/>
                        <a:buNone/>
                      </a:pPr>
                      <a:r>
                        <a:rPr lang="en-GB" sz="1400" b="1" u="none" strike="noStrike" cap="none">
                          <a:solidFill>
                            <a:schemeClr val="lt1"/>
                          </a:solidFill>
                        </a:rPr>
                        <a:t>Year 9</a:t>
                      </a:r>
                      <a:endParaRPr sz="1400" u="none" strike="noStrike" cap="none"/>
                    </a:p>
                  </a:txBody>
                  <a:tcPr marL="91450" marR="91450" marT="45725" marB="45725"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36D21"/>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F26622"/>
                          </a:solidFill>
                        </a:rPr>
                        <a:t>Prior Knowledge &amp; Skills </a:t>
                      </a:r>
                      <a:r>
                        <a:rPr lang="en-GB" sz="1000" b="0" u="none" strike="noStrike" cap="none">
                          <a:solidFill>
                            <a:srgbClr val="F26622"/>
                          </a:solidFill>
                        </a:rPr>
                        <a:t>from Year 8</a:t>
                      </a:r>
                      <a:endParaRPr sz="1400" u="none" strike="noStrike" cap="none"/>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BE4D4"/>
                    </a:solidFill>
                  </a:tcPr>
                </a:tc>
                <a:tc>
                  <a:txBody>
                    <a:bodyPr/>
                    <a:lstStyle/>
                    <a:p>
                      <a:pPr marL="0" marR="0" lvl="0" indent="0" algn="l" rtl="0">
                        <a:lnSpc>
                          <a:spcPct val="100000"/>
                        </a:lnSpc>
                        <a:spcBef>
                          <a:spcPts val="0"/>
                        </a:spcBef>
                        <a:spcAft>
                          <a:spcPts val="0"/>
                        </a:spcAft>
                        <a:buClr>
                          <a:srgbClr val="1C4254"/>
                        </a:buClr>
                        <a:buSzPts val="1000"/>
                        <a:buFont typeface="Calibri"/>
                        <a:buNone/>
                      </a:pPr>
                      <a:r>
                        <a:rPr lang="en-GB" sz="1000" b="1" i="0" u="none" strike="noStrike" cap="none">
                          <a:solidFill>
                            <a:srgbClr val="1C4254"/>
                          </a:solidFill>
                          <a:latin typeface="Calibri"/>
                          <a:ea typeface="Calibri"/>
                          <a:cs typeface="Calibri"/>
                          <a:sym typeface="Calibri"/>
                        </a:rPr>
                        <a:t>Topic</a:t>
                      </a:r>
                      <a:r>
                        <a:rPr lang="en-GB" sz="1000" b="1" u="none" strike="noStrike" cap="none">
                          <a:solidFill>
                            <a:srgbClr val="1C4254"/>
                          </a:solidFill>
                        </a:rPr>
                        <a:t>s covered</a:t>
                      </a:r>
                      <a:endParaRPr sz="1000" b="1" i="0" u="none" strike="noStrike" cap="none">
                        <a:solidFill>
                          <a:srgbClr val="1C4254"/>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a:txBody>
                    <a:bodyPr/>
                    <a:lstStyle/>
                    <a:p>
                      <a:pPr marL="0" marR="0" lvl="0" indent="0" algn="l" rtl="0">
                        <a:lnSpc>
                          <a:spcPct val="100000"/>
                        </a:lnSpc>
                        <a:spcBef>
                          <a:spcPts val="0"/>
                        </a:spcBef>
                        <a:spcAft>
                          <a:spcPts val="0"/>
                        </a:spcAft>
                        <a:buClr>
                          <a:srgbClr val="1C4254"/>
                        </a:buClr>
                        <a:buSzPts val="1000"/>
                        <a:buFont typeface="Calibri"/>
                        <a:buNone/>
                      </a:pPr>
                      <a:r>
                        <a:rPr lang="en-GB" sz="1000" b="1" u="none" strike="noStrike" cap="none">
                          <a:solidFill>
                            <a:srgbClr val="1C4254"/>
                          </a:solidFill>
                        </a:rPr>
                        <a:t>Topics covered</a:t>
                      </a:r>
                      <a:r>
                        <a:rPr lang="en-GB" sz="1000" b="1" i="0" u="none" strike="noStrike" cap="none">
                          <a:solidFill>
                            <a:srgbClr val="1C4254"/>
                          </a:solidFill>
                          <a:latin typeface="Calibri"/>
                          <a:ea typeface="Calibri"/>
                          <a:cs typeface="Calibri"/>
                          <a:sym typeface="Calibri"/>
                        </a:rPr>
                        <a:t> </a:t>
                      </a:r>
                      <a:endParaRPr sz="1000" b="1" i="0" u="none" strike="noStrike" cap="none">
                        <a:solidFill>
                          <a:srgbClr val="1C4254"/>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a:txBody>
                    <a:bodyPr/>
                    <a:lstStyle/>
                    <a:p>
                      <a:pPr marL="0" marR="0" lvl="0" indent="0" algn="l" rtl="0">
                        <a:lnSpc>
                          <a:spcPct val="100000"/>
                        </a:lnSpc>
                        <a:spcBef>
                          <a:spcPts val="0"/>
                        </a:spcBef>
                        <a:spcAft>
                          <a:spcPts val="0"/>
                        </a:spcAft>
                        <a:buClr>
                          <a:srgbClr val="1C4254"/>
                        </a:buClr>
                        <a:buSzPts val="1000"/>
                        <a:buFont typeface="Calibri"/>
                        <a:buNone/>
                      </a:pPr>
                      <a:r>
                        <a:rPr lang="en-GB" sz="1000" b="1" u="none" strike="noStrike" cap="none">
                          <a:solidFill>
                            <a:srgbClr val="1C4254"/>
                          </a:solidFill>
                        </a:rPr>
                        <a:t>Topics covered</a:t>
                      </a:r>
                      <a:r>
                        <a:rPr lang="en-GB" sz="1000" b="1" i="0" u="none" strike="noStrike" cap="none">
                          <a:solidFill>
                            <a:srgbClr val="1C4254"/>
                          </a:solidFill>
                          <a:latin typeface="Calibri"/>
                          <a:ea typeface="Calibri"/>
                          <a:cs typeface="Calibri"/>
                          <a:sym typeface="Calibri"/>
                        </a:rPr>
                        <a:t> </a:t>
                      </a:r>
                      <a:endParaRPr sz="1000" b="1" i="0" u="none" strike="noStrike" cap="none">
                        <a:solidFill>
                          <a:srgbClr val="1C4254"/>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a:txBody>
                    <a:bodyPr/>
                    <a:lstStyle/>
                    <a:p>
                      <a:pPr marL="0" marR="0" lvl="0" indent="0" algn="l" rtl="0">
                        <a:lnSpc>
                          <a:spcPct val="100000"/>
                        </a:lnSpc>
                        <a:spcBef>
                          <a:spcPts val="0"/>
                        </a:spcBef>
                        <a:spcAft>
                          <a:spcPts val="0"/>
                        </a:spcAft>
                        <a:buClr>
                          <a:srgbClr val="1C4254"/>
                        </a:buClr>
                        <a:buSzPts val="1000"/>
                        <a:buFont typeface="Calibri"/>
                        <a:buNone/>
                      </a:pPr>
                      <a:r>
                        <a:rPr lang="en-GB" sz="1000" b="1" u="none" strike="noStrike" cap="none">
                          <a:solidFill>
                            <a:srgbClr val="1C4254"/>
                          </a:solidFill>
                        </a:rPr>
                        <a:t>Topics covered</a:t>
                      </a:r>
                      <a:endParaRPr sz="1000" b="1" i="0" u="none" strike="noStrike" cap="none">
                        <a:solidFill>
                          <a:srgbClr val="1C4254"/>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a:txBody>
                    <a:bodyPr/>
                    <a:lstStyle/>
                    <a:p>
                      <a:pPr marL="0" marR="0" lvl="0" indent="0" algn="l" rtl="0">
                        <a:lnSpc>
                          <a:spcPct val="100000"/>
                        </a:lnSpc>
                        <a:spcBef>
                          <a:spcPts val="0"/>
                        </a:spcBef>
                        <a:spcAft>
                          <a:spcPts val="0"/>
                        </a:spcAft>
                        <a:buClr>
                          <a:srgbClr val="1C4254"/>
                        </a:buClr>
                        <a:buSzPts val="1000"/>
                        <a:buFont typeface="Calibri"/>
                        <a:buNone/>
                      </a:pPr>
                      <a:r>
                        <a:rPr lang="en-GB" sz="1000" b="1" u="none" strike="noStrike" cap="none">
                          <a:solidFill>
                            <a:srgbClr val="1C4254"/>
                          </a:solidFill>
                        </a:rPr>
                        <a:t>Topics covered</a:t>
                      </a:r>
                      <a:endParaRPr sz="1000" b="1" i="0" u="none" strike="noStrike" cap="none">
                        <a:solidFill>
                          <a:srgbClr val="1C4254"/>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a:txBody>
                    <a:bodyPr/>
                    <a:lstStyle/>
                    <a:p>
                      <a:pPr marL="0" marR="0" lvl="0" indent="0" algn="l" rtl="0">
                        <a:lnSpc>
                          <a:spcPct val="100000"/>
                        </a:lnSpc>
                        <a:spcBef>
                          <a:spcPts val="0"/>
                        </a:spcBef>
                        <a:spcAft>
                          <a:spcPts val="0"/>
                        </a:spcAft>
                        <a:buClr>
                          <a:srgbClr val="1C4254"/>
                        </a:buClr>
                        <a:buSzPts val="1000"/>
                        <a:buFont typeface="Calibri"/>
                        <a:buNone/>
                      </a:pPr>
                      <a:r>
                        <a:rPr lang="en-GB" sz="1000" b="1" u="none" strike="noStrike" cap="none">
                          <a:solidFill>
                            <a:srgbClr val="1C4254"/>
                          </a:solidFill>
                        </a:rPr>
                        <a:t>Topics covered</a:t>
                      </a:r>
                      <a:r>
                        <a:rPr lang="en-GB" sz="1000" b="1" i="0" u="none" strike="noStrike" cap="none">
                          <a:solidFill>
                            <a:srgbClr val="1C4254"/>
                          </a:solidFill>
                          <a:latin typeface="Calibri"/>
                          <a:ea typeface="Calibri"/>
                          <a:cs typeface="Calibri"/>
                          <a:sym typeface="Calibri"/>
                        </a:rPr>
                        <a:t> </a:t>
                      </a:r>
                      <a:endParaRPr sz="1000" b="1" i="0" u="none" strike="noStrike" cap="none">
                        <a:solidFill>
                          <a:srgbClr val="1C4254"/>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extLst>
                  <a:ext uri="{0D108BD9-81ED-4DB2-BD59-A6C34878D82A}">
                    <a16:rowId xmlns:a16="http://schemas.microsoft.com/office/drawing/2014/main" val="10000"/>
                  </a:ext>
                </a:extLst>
              </a:tr>
              <a:tr h="1459425">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F26622"/>
                          </a:solidFill>
                        </a:rPr>
                        <a:t>Prime</a:t>
                      </a:r>
                      <a:endParaRPr sz="800" u="none" strike="noStrike" cap="none">
                        <a:solidFill>
                          <a:srgbClr val="F26622"/>
                        </a:solidFill>
                      </a:endParaRPr>
                    </a:p>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F26622"/>
                          </a:solidFill>
                        </a:rPr>
                        <a:t>Calculate with fractions</a:t>
                      </a:r>
                      <a:endParaRPr sz="800" u="none" strike="noStrike" cap="none">
                        <a:solidFill>
                          <a:srgbClr val="F26622"/>
                        </a:solidFill>
                      </a:endParaRPr>
                    </a:p>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F26622"/>
                          </a:solidFill>
                        </a:rPr>
                        <a:t>Concept of enlargement</a:t>
                      </a:r>
                      <a:endParaRPr sz="800" u="none" strike="noStrike" cap="none">
                        <a:solidFill>
                          <a:srgbClr val="F26622"/>
                        </a:solidFill>
                      </a:endParaRPr>
                    </a:p>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F26622"/>
                          </a:solidFill>
                        </a:rPr>
                        <a:t>Rules of algebra</a:t>
                      </a:r>
                      <a:endParaRPr sz="800" u="none" strike="noStrike" cap="none">
                        <a:solidFill>
                          <a:srgbClr val="F26622"/>
                        </a:solidFill>
                      </a:endParaRPr>
                    </a:p>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F26622"/>
                          </a:solidFill>
                        </a:rPr>
                        <a:t>Ratio notation</a:t>
                      </a:r>
                      <a:endParaRPr sz="800" u="none" strike="noStrike" cap="none">
                        <a:solidFill>
                          <a:srgbClr val="F26622"/>
                        </a:solidFill>
                      </a:endParaRPr>
                    </a:p>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F26622"/>
                          </a:solidFill>
                        </a:rPr>
                        <a:t>Angle facts</a:t>
                      </a:r>
                      <a:endParaRPr sz="800" u="none" strike="noStrike" cap="none">
                        <a:solidFill>
                          <a:srgbClr val="F26622"/>
                        </a:solidFill>
                      </a:endParaRPr>
                    </a:p>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F26622"/>
                          </a:solidFill>
                        </a:rPr>
                        <a:t>Use of calculators</a:t>
                      </a:r>
                      <a:endParaRPr sz="800" u="none" strike="noStrike" cap="none">
                        <a:solidFill>
                          <a:srgbClr val="F26622"/>
                        </a:solidFill>
                      </a:endParaRPr>
                    </a:p>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F26622"/>
                          </a:solidFill>
                        </a:rPr>
                        <a:t>Balancing equations</a:t>
                      </a:r>
                      <a:endParaRPr sz="800" u="none" strike="noStrike" cap="none">
                        <a:solidFill>
                          <a:srgbClr val="F26622"/>
                        </a:solidFill>
                      </a:endParaRPr>
                    </a:p>
                    <a:p>
                      <a:pPr marL="0" marR="0" lvl="0" indent="0" algn="l" rtl="0">
                        <a:lnSpc>
                          <a:spcPct val="100000"/>
                        </a:lnSpc>
                        <a:spcBef>
                          <a:spcPts val="0"/>
                        </a:spcBef>
                        <a:spcAft>
                          <a:spcPts val="0"/>
                        </a:spcAft>
                        <a:buClr>
                          <a:srgbClr val="000000"/>
                        </a:buClr>
                        <a:buSzPts val="800"/>
                        <a:buFont typeface="Arial"/>
                        <a:buNone/>
                      </a:pPr>
                      <a:endParaRPr sz="800" u="none" strike="noStrike" cap="none">
                        <a:solidFill>
                          <a:srgbClr val="F26622"/>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lvl="0" indent="0" algn="l" rtl="0">
                        <a:spcBef>
                          <a:spcPts val="0"/>
                        </a:spcBef>
                        <a:spcAft>
                          <a:spcPts val="0"/>
                        </a:spcAft>
                        <a:buClr>
                          <a:schemeClr val="dk1"/>
                        </a:buClr>
                        <a:buSzPts val="800"/>
                        <a:buFont typeface="Arial"/>
                        <a:buNone/>
                      </a:pPr>
                      <a:r>
                        <a:rPr lang="en-GB" sz="800">
                          <a:solidFill>
                            <a:srgbClr val="595959"/>
                          </a:solidFill>
                        </a:rPr>
                        <a:t>Calculating</a:t>
                      </a:r>
                      <a:endParaRPr sz="800">
                        <a:solidFill>
                          <a:srgbClr val="595959"/>
                        </a:solidFill>
                      </a:endParaRPr>
                    </a:p>
                    <a:p>
                      <a:pPr marL="0" lvl="0" indent="0" algn="l" rtl="0">
                        <a:spcBef>
                          <a:spcPts val="0"/>
                        </a:spcBef>
                        <a:spcAft>
                          <a:spcPts val="0"/>
                        </a:spcAft>
                        <a:buClr>
                          <a:schemeClr val="dk1"/>
                        </a:buClr>
                        <a:buSzPts val="800"/>
                        <a:buFont typeface="Arial"/>
                        <a:buNone/>
                      </a:pPr>
                      <a:endParaRPr sz="800">
                        <a:solidFill>
                          <a:srgbClr val="595959"/>
                        </a:solidFill>
                      </a:endParaRPr>
                    </a:p>
                    <a:p>
                      <a:pPr marL="0" lvl="0" indent="0" algn="l" rtl="0">
                        <a:spcBef>
                          <a:spcPts val="0"/>
                        </a:spcBef>
                        <a:spcAft>
                          <a:spcPts val="0"/>
                        </a:spcAft>
                        <a:buClr>
                          <a:schemeClr val="dk1"/>
                        </a:buClr>
                        <a:buSzPts val="800"/>
                        <a:buFont typeface="Arial"/>
                        <a:buNone/>
                      </a:pPr>
                      <a:r>
                        <a:rPr lang="en-GB" sz="800">
                          <a:solidFill>
                            <a:srgbClr val="595959"/>
                          </a:solidFill>
                        </a:rPr>
                        <a:t>Sequences</a:t>
                      </a:r>
                      <a:endParaRPr sz="800">
                        <a:solidFill>
                          <a:srgbClr val="595959"/>
                        </a:solidFill>
                      </a:endParaRPr>
                    </a:p>
                    <a:p>
                      <a:pPr marL="0" lvl="0" indent="0" algn="l" rtl="0">
                        <a:spcBef>
                          <a:spcPts val="0"/>
                        </a:spcBef>
                        <a:spcAft>
                          <a:spcPts val="0"/>
                        </a:spcAft>
                        <a:buClr>
                          <a:schemeClr val="dk1"/>
                        </a:buClr>
                        <a:buSzPts val="800"/>
                        <a:buFont typeface="Arial"/>
                        <a:buNone/>
                      </a:pPr>
                      <a:endParaRPr sz="800">
                        <a:solidFill>
                          <a:srgbClr val="595959"/>
                        </a:solidFill>
                      </a:endParaRPr>
                    </a:p>
                    <a:p>
                      <a:pPr marL="0" lvl="0" indent="0" algn="l" rtl="0">
                        <a:spcBef>
                          <a:spcPts val="0"/>
                        </a:spcBef>
                        <a:spcAft>
                          <a:spcPts val="0"/>
                        </a:spcAft>
                        <a:buClr>
                          <a:schemeClr val="dk1"/>
                        </a:buClr>
                        <a:buSzPts val="800"/>
                        <a:buFont typeface="Arial"/>
                        <a:buNone/>
                      </a:pPr>
                      <a:r>
                        <a:rPr lang="en-GB" sz="800">
                          <a:solidFill>
                            <a:srgbClr val="595959"/>
                          </a:solidFill>
                        </a:rPr>
                        <a:t>Visualising and Constructing</a:t>
                      </a:r>
                      <a:endParaRPr sz="8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Calculating Space</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Visualising Algebra</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Term 2 Assessment</a:t>
                      </a:r>
                      <a:endParaRPr sz="8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Solving Equations</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Proportional Reasoning</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Term 3 Assessment</a:t>
                      </a:r>
                      <a:endParaRPr sz="8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Proportional Reasoning</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Conjecturing</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Congruence</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Calculating Space (Circles)</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Term 4 Assessment</a:t>
                      </a:r>
                      <a:endParaRPr sz="8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Algebraic Proficiency</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Solving Equations and Inequalities</a:t>
                      </a:r>
                      <a:endParaRPr sz="8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Presenting Data</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Understanding Risk</a:t>
                      </a:r>
                      <a:r>
                        <a:rPr lang="en-GB" sz="800" u="none" strike="noStrike" cap="none">
                          <a:solidFill>
                            <a:srgbClr val="595959"/>
                          </a:solidFill>
                        </a:rPr>
                        <a:t>	</a:t>
                      </a:r>
                      <a:endParaRPr sz="800" u="none" strike="noStrike" cap="none">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pic>
        <p:nvPicPr>
          <p:cNvPr id="90" name="Google Shape;90;p1"/>
          <p:cNvPicPr preferRelativeResize="0"/>
          <p:nvPr/>
        </p:nvPicPr>
        <p:blipFill rotWithShape="1">
          <a:blip r:embed="rId3">
            <a:alphaModFix/>
          </a:blip>
          <a:srcRect t="-1572"/>
          <a:stretch/>
        </p:blipFill>
        <p:spPr>
          <a:xfrm>
            <a:off x="304762" y="236059"/>
            <a:ext cx="456911" cy="437787"/>
          </a:xfrm>
          <a:prstGeom prst="rect">
            <a:avLst/>
          </a:prstGeom>
          <a:noFill/>
          <a:ln>
            <a:noFill/>
          </a:ln>
        </p:spPr>
      </p:pic>
      <p:graphicFrame>
        <p:nvGraphicFramePr>
          <p:cNvPr id="91" name="Google Shape;91;p1"/>
          <p:cNvGraphicFramePr/>
          <p:nvPr/>
        </p:nvGraphicFramePr>
        <p:xfrm>
          <a:off x="1763160" y="932463"/>
          <a:ext cx="7847400" cy="243850"/>
        </p:xfrm>
        <a:graphic>
          <a:graphicData uri="http://schemas.openxmlformats.org/drawingml/2006/table">
            <a:tbl>
              <a:tblPr firstRow="1" bandRow="1">
                <a:noFill/>
                <a:tableStyleId>{451EFE8E-B820-4845-B24D-4CBA0E5DDFF5}</a:tableStyleId>
              </a:tblPr>
              <a:tblGrid>
                <a:gridCol w="1307900">
                  <a:extLst>
                    <a:ext uri="{9D8B030D-6E8A-4147-A177-3AD203B41FA5}">
                      <a16:colId xmlns:a16="http://schemas.microsoft.com/office/drawing/2014/main" val="20000"/>
                    </a:ext>
                  </a:extLst>
                </a:gridCol>
                <a:gridCol w="1307900">
                  <a:extLst>
                    <a:ext uri="{9D8B030D-6E8A-4147-A177-3AD203B41FA5}">
                      <a16:colId xmlns:a16="http://schemas.microsoft.com/office/drawing/2014/main" val="20001"/>
                    </a:ext>
                  </a:extLst>
                </a:gridCol>
                <a:gridCol w="1307900">
                  <a:extLst>
                    <a:ext uri="{9D8B030D-6E8A-4147-A177-3AD203B41FA5}">
                      <a16:colId xmlns:a16="http://schemas.microsoft.com/office/drawing/2014/main" val="20002"/>
                    </a:ext>
                  </a:extLst>
                </a:gridCol>
                <a:gridCol w="1307900">
                  <a:extLst>
                    <a:ext uri="{9D8B030D-6E8A-4147-A177-3AD203B41FA5}">
                      <a16:colId xmlns:a16="http://schemas.microsoft.com/office/drawing/2014/main" val="20003"/>
                    </a:ext>
                  </a:extLst>
                </a:gridCol>
                <a:gridCol w="1307900">
                  <a:extLst>
                    <a:ext uri="{9D8B030D-6E8A-4147-A177-3AD203B41FA5}">
                      <a16:colId xmlns:a16="http://schemas.microsoft.com/office/drawing/2014/main" val="20004"/>
                    </a:ext>
                  </a:extLst>
                </a:gridCol>
                <a:gridCol w="1307900">
                  <a:extLst>
                    <a:ext uri="{9D8B030D-6E8A-4147-A177-3AD203B41FA5}">
                      <a16:colId xmlns:a16="http://schemas.microsoft.com/office/drawing/2014/main" val="20005"/>
                    </a:ext>
                  </a:extLst>
                </a:gridCol>
              </a:tblGrid>
              <a:tr h="199575">
                <a:tc>
                  <a:txBody>
                    <a:bodyPr/>
                    <a:lstStyle/>
                    <a:p>
                      <a:pPr marL="0" marR="0" lvl="0" indent="0" algn="ctr" rtl="0">
                        <a:lnSpc>
                          <a:spcPct val="100000"/>
                        </a:lnSpc>
                        <a:spcBef>
                          <a:spcPts val="0"/>
                        </a:spcBef>
                        <a:spcAft>
                          <a:spcPts val="0"/>
                        </a:spcAft>
                        <a:buClr>
                          <a:srgbClr val="000000"/>
                        </a:buClr>
                        <a:buSzPts val="1000"/>
                        <a:buFont typeface="Arial"/>
                        <a:buNone/>
                      </a:pPr>
                      <a:r>
                        <a:rPr lang="en-GB" sz="1000" b="1" u="none" strike="noStrike" cap="none">
                          <a:solidFill>
                            <a:schemeClr val="lt1"/>
                          </a:solidFill>
                        </a:rPr>
                        <a:t>Autumn 1</a:t>
                      </a:r>
                      <a:endParaRPr sz="1400" u="none" strike="noStrike" cap="none"/>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marR="0" lvl="0" indent="0" algn="ctr" rtl="0">
                        <a:lnSpc>
                          <a:spcPct val="100000"/>
                        </a:lnSpc>
                        <a:spcBef>
                          <a:spcPts val="0"/>
                        </a:spcBef>
                        <a:spcAft>
                          <a:spcPts val="0"/>
                        </a:spcAft>
                        <a:buClr>
                          <a:schemeClr val="lt1"/>
                        </a:buClr>
                        <a:buSzPts val="1000"/>
                        <a:buFont typeface="Calibri"/>
                        <a:buNone/>
                      </a:pPr>
                      <a:r>
                        <a:rPr lang="en-GB" sz="1000" b="1" u="none" strike="noStrike" cap="none">
                          <a:solidFill>
                            <a:schemeClr val="lt1"/>
                          </a:solidFill>
                        </a:rPr>
                        <a:t>Autumn 2</a:t>
                      </a:r>
                      <a:endParaRPr sz="1400" u="none" strike="noStrike" cap="none"/>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en-GB" sz="1000" b="1" u="none" strike="noStrike" cap="none">
                          <a:solidFill>
                            <a:schemeClr val="lt1"/>
                          </a:solidFill>
                        </a:rPr>
                        <a:t>Spring 1</a:t>
                      </a:r>
                      <a:endParaRPr sz="1400" u="none" strike="noStrike" cap="none"/>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marR="0" lvl="0" indent="0" algn="ctr" rtl="0">
                        <a:lnSpc>
                          <a:spcPct val="100000"/>
                        </a:lnSpc>
                        <a:spcBef>
                          <a:spcPts val="0"/>
                        </a:spcBef>
                        <a:spcAft>
                          <a:spcPts val="0"/>
                        </a:spcAft>
                        <a:buClr>
                          <a:schemeClr val="lt1"/>
                        </a:buClr>
                        <a:buSzPts val="1000"/>
                        <a:buFont typeface="Calibri"/>
                        <a:buNone/>
                      </a:pPr>
                      <a:r>
                        <a:rPr lang="en-GB" sz="1000" b="1" u="none" strike="noStrike" cap="none">
                          <a:solidFill>
                            <a:schemeClr val="lt1"/>
                          </a:solidFill>
                        </a:rPr>
                        <a:t>Spring 2</a:t>
                      </a:r>
                      <a:endParaRPr sz="1400" u="none" strike="noStrike" cap="none"/>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en-GB" sz="1000" b="1" u="none" strike="noStrike" cap="none">
                          <a:solidFill>
                            <a:schemeClr val="lt1"/>
                          </a:solidFill>
                        </a:rPr>
                        <a:t>Summer 1</a:t>
                      </a:r>
                      <a:endParaRPr sz="1400" u="none" strike="noStrike" cap="none"/>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en-GB" sz="1000" b="1" u="none" strike="noStrike" cap="none">
                          <a:solidFill>
                            <a:schemeClr val="lt1"/>
                          </a:solidFill>
                        </a:rPr>
                        <a:t>Summer 2</a:t>
                      </a:r>
                      <a:endParaRPr sz="1400" u="none" strike="noStrike" cap="none"/>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extLst>
                  <a:ext uri="{0D108BD9-81ED-4DB2-BD59-A6C34878D82A}">
                    <a16:rowId xmlns:a16="http://schemas.microsoft.com/office/drawing/2014/main" val="10000"/>
                  </a:ext>
                </a:extLst>
              </a:tr>
            </a:tbl>
          </a:graphicData>
        </a:graphic>
      </p:graphicFrame>
      <p:sp>
        <p:nvSpPr>
          <p:cNvPr id="92" name="Google Shape;92;p1"/>
          <p:cNvSpPr txBox="1"/>
          <p:nvPr/>
        </p:nvSpPr>
        <p:spPr>
          <a:xfrm>
            <a:off x="4263425" y="57675"/>
            <a:ext cx="5567400" cy="6465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900"/>
              <a:buFont typeface="Arial"/>
              <a:buNone/>
            </a:pPr>
            <a:r>
              <a:rPr lang="en-GB" sz="900" b="0" i="0" u="none" strike="noStrike" cap="none">
                <a:solidFill>
                  <a:srgbClr val="9BEEFF"/>
                </a:solidFill>
                <a:latin typeface="Quattrocento Sans"/>
                <a:ea typeface="Quattrocento Sans"/>
                <a:cs typeface="Quattrocento Sans"/>
                <a:sym typeface="Quattrocento Sans"/>
              </a:rPr>
              <a:t>Maths is a hierarchical subject. The curriculum consists of a set of interconnected mathematical ideas which need to be both conceptually and procedurally understood. At every stage, foundational knowledge is assessed, consolidated and deepened, laying the groundwork for that understanding to develop further through the introduction of the next naturally connected ideas. </a:t>
            </a:r>
            <a:endParaRPr sz="13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09DBC"/>
            </a:gs>
            <a:gs pos="15000">
              <a:srgbClr val="009DBC"/>
            </a:gs>
            <a:gs pos="84000">
              <a:srgbClr val="9BEEFF"/>
            </a:gs>
            <a:gs pos="100000">
              <a:srgbClr val="9BEEFF"/>
            </a:gs>
          </a:gsLst>
          <a:lin ang="5400000" scaled="0"/>
        </a:gradFill>
        <a:effectLst/>
      </p:bgPr>
    </p:bg>
    <p:spTree>
      <p:nvGrpSpPr>
        <p:cNvPr id="1" name="Shape 96"/>
        <p:cNvGrpSpPr/>
        <p:nvPr/>
      </p:nvGrpSpPr>
      <p:grpSpPr>
        <a:xfrm>
          <a:off x="0" y="0"/>
          <a:ext cx="0" cy="0"/>
          <a:chOff x="0" y="0"/>
          <a:chExt cx="0" cy="0"/>
        </a:xfrm>
      </p:grpSpPr>
      <p:graphicFrame>
        <p:nvGraphicFramePr>
          <p:cNvPr id="97" name="Google Shape;97;p2"/>
          <p:cNvGraphicFramePr/>
          <p:nvPr/>
        </p:nvGraphicFramePr>
        <p:xfrm>
          <a:off x="295391" y="2612124"/>
          <a:ext cx="9315150" cy="2168450"/>
        </p:xfrm>
        <a:graphic>
          <a:graphicData uri="http://schemas.openxmlformats.org/drawingml/2006/table">
            <a:tbl>
              <a:tblPr firstRow="1" bandRow="1">
                <a:noFill/>
                <a:tableStyleId>{451EFE8E-B820-4845-B24D-4CBA0E5DDFF5}</a:tableStyleId>
              </a:tblPr>
              <a:tblGrid>
                <a:gridCol w="273575">
                  <a:extLst>
                    <a:ext uri="{9D8B030D-6E8A-4147-A177-3AD203B41FA5}">
                      <a16:colId xmlns:a16="http://schemas.microsoft.com/office/drawing/2014/main" val="20000"/>
                    </a:ext>
                  </a:extLst>
                </a:gridCol>
                <a:gridCol w="1194175">
                  <a:extLst>
                    <a:ext uri="{9D8B030D-6E8A-4147-A177-3AD203B41FA5}">
                      <a16:colId xmlns:a16="http://schemas.microsoft.com/office/drawing/2014/main" val="20001"/>
                    </a:ext>
                  </a:extLst>
                </a:gridCol>
                <a:gridCol w="1307900">
                  <a:extLst>
                    <a:ext uri="{9D8B030D-6E8A-4147-A177-3AD203B41FA5}">
                      <a16:colId xmlns:a16="http://schemas.microsoft.com/office/drawing/2014/main" val="20002"/>
                    </a:ext>
                  </a:extLst>
                </a:gridCol>
                <a:gridCol w="1307900">
                  <a:extLst>
                    <a:ext uri="{9D8B030D-6E8A-4147-A177-3AD203B41FA5}">
                      <a16:colId xmlns:a16="http://schemas.microsoft.com/office/drawing/2014/main" val="20003"/>
                    </a:ext>
                  </a:extLst>
                </a:gridCol>
                <a:gridCol w="1307900">
                  <a:extLst>
                    <a:ext uri="{9D8B030D-6E8A-4147-A177-3AD203B41FA5}">
                      <a16:colId xmlns:a16="http://schemas.microsoft.com/office/drawing/2014/main" val="20004"/>
                    </a:ext>
                  </a:extLst>
                </a:gridCol>
                <a:gridCol w="1307900">
                  <a:extLst>
                    <a:ext uri="{9D8B030D-6E8A-4147-A177-3AD203B41FA5}">
                      <a16:colId xmlns:a16="http://schemas.microsoft.com/office/drawing/2014/main" val="20005"/>
                    </a:ext>
                  </a:extLst>
                </a:gridCol>
                <a:gridCol w="1307900">
                  <a:extLst>
                    <a:ext uri="{9D8B030D-6E8A-4147-A177-3AD203B41FA5}">
                      <a16:colId xmlns:a16="http://schemas.microsoft.com/office/drawing/2014/main" val="20006"/>
                    </a:ext>
                  </a:extLst>
                </a:gridCol>
                <a:gridCol w="1307900">
                  <a:extLst>
                    <a:ext uri="{9D8B030D-6E8A-4147-A177-3AD203B41FA5}">
                      <a16:colId xmlns:a16="http://schemas.microsoft.com/office/drawing/2014/main" val="20007"/>
                    </a:ext>
                  </a:extLst>
                </a:gridCol>
              </a:tblGrid>
              <a:tr h="370850">
                <a:tc rowSpan="3">
                  <a:txBody>
                    <a:bodyPr/>
                    <a:lstStyle/>
                    <a:p>
                      <a:pPr marL="0" marR="0" lvl="0" indent="0" algn="ctr" rtl="0">
                        <a:lnSpc>
                          <a:spcPct val="100000"/>
                        </a:lnSpc>
                        <a:spcBef>
                          <a:spcPts val="0"/>
                        </a:spcBef>
                        <a:spcAft>
                          <a:spcPts val="0"/>
                        </a:spcAft>
                        <a:buClr>
                          <a:srgbClr val="000000"/>
                        </a:buClr>
                        <a:buSzPts val="1400"/>
                        <a:buFont typeface="Arial"/>
                        <a:buNone/>
                      </a:pPr>
                      <a:r>
                        <a:rPr lang="en-GB" sz="1400" b="1" u="none" strike="noStrike" cap="none">
                          <a:solidFill>
                            <a:schemeClr val="lt1"/>
                          </a:solidFill>
                        </a:rPr>
                        <a:t>Year 11</a:t>
                      </a:r>
                      <a:endParaRPr sz="1400" u="none" strike="noStrike" cap="none"/>
                    </a:p>
                  </a:txBody>
                  <a:tcPr marL="91450" marR="91450" marT="45725" marB="45725"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1C4254"/>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1C4254"/>
                          </a:solidFill>
                        </a:rPr>
                        <a:t>Prior Knowledge &amp; Skills </a:t>
                      </a:r>
                      <a:r>
                        <a:rPr lang="en-GB" sz="1000" b="0" u="none" strike="noStrike" cap="none">
                          <a:solidFill>
                            <a:srgbClr val="1C4254"/>
                          </a:solidFill>
                        </a:rPr>
                        <a:t>from Year 10</a:t>
                      </a:r>
                      <a:endParaRPr sz="1400" u="none" strike="noStrike" cap="none"/>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gridSpan="2">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a:solidFill>
                            <a:schemeClr val="dk1"/>
                          </a:solidFill>
                          <a:latin typeface="Calibri"/>
                          <a:ea typeface="Calibri"/>
                          <a:cs typeface="Calibri"/>
                          <a:sym typeface="Calibri"/>
                        </a:rPr>
                        <a:t>Autumn</a:t>
                      </a:r>
                      <a:endParaRPr sz="1400" u="none" strike="noStrike" cap="none">
                        <a:solidFill>
                          <a:schemeClr val="dk1"/>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hMerge="1">
                  <a:txBody>
                    <a:bodyPr/>
                    <a:lstStyle/>
                    <a:p>
                      <a:endParaRPr lang="en-US"/>
                    </a:p>
                  </a:txBody>
                  <a:tcPr/>
                </a:tc>
                <a:tc gridSpan="2">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a:solidFill>
                            <a:schemeClr val="dk1"/>
                          </a:solidFill>
                          <a:latin typeface="Calibri"/>
                          <a:ea typeface="Calibri"/>
                          <a:cs typeface="Calibri"/>
                          <a:sym typeface="Calibri"/>
                        </a:rPr>
                        <a:t>Spring</a:t>
                      </a:r>
                      <a:endParaRPr sz="1400" u="none" strike="noStrike" cap="none">
                        <a:solidFill>
                          <a:schemeClr val="dk1"/>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hMerge="1">
                  <a:txBody>
                    <a:bodyPr/>
                    <a:lstStyle/>
                    <a:p>
                      <a:endParaRPr lang="en-US"/>
                    </a:p>
                  </a:txBody>
                  <a:tcPr/>
                </a:tc>
                <a:tc gridSpan="2">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a:solidFill>
                            <a:schemeClr val="dk1"/>
                          </a:solidFill>
                          <a:latin typeface="Calibri"/>
                          <a:ea typeface="Calibri"/>
                          <a:cs typeface="Calibri"/>
                          <a:sym typeface="Calibri"/>
                        </a:rPr>
                        <a:t>Summer</a:t>
                      </a:r>
                      <a:endParaRPr sz="1400" u="none" strike="noStrike" cap="none">
                        <a:solidFill>
                          <a:schemeClr val="dk1"/>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hMerge="1">
                  <a:txBody>
                    <a:bodyPr/>
                    <a:lstStyle/>
                    <a:p>
                      <a:endParaRPr lang="en-US"/>
                    </a:p>
                  </a:txBody>
                  <a:tcPr/>
                </a:tc>
                <a:extLst>
                  <a:ext uri="{0D108BD9-81ED-4DB2-BD59-A6C34878D82A}">
                    <a16:rowId xmlns:a16="http://schemas.microsoft.com/office/drawing/2014/main" val="10000"/>
                  </a:ext>
                </a:extLst>
              </a:tr>
              <a:tr h="327325">
                <a:tc vMerge="1">
                  <a:txBody>
                    <a:bodyPr/>
                    <a:lstStyle/>
                    <a:p>
                      <a:endParaRPr lang="en-US"/>
                    </a:p>
                  </a:txBody>
                  <a:tcPr/>
                </a:tc>
                <a:tc rowSpan="2">
                  <a:txBody>
                    <a:bodyPr/>
                    <a:lstStyle/>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595959"/>
                          </a:solidFill>
                        </a:rPr>
                        <a:t>Algebraic manipulation</a:t>
                      </a:r>
                      <a:endParaRPr sz="800" u="none" strike="noStrike" cap="none">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595959"/>
                          </a:solidFill>
                        </a:rPr>
                        <a:t>Sampling methods</a:t>
                      </a:r>
                      <a:endParaRPr sz="800" u="none" strike="noStrike" cap="none">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595959"/>
                          </a:solidFill>
                        </a:rPr>
                        <a:t>Problem solving investigations</a:t>
                      </a:r>
                      <a:endParaRPr sz="800" u="none" strike="noStrike" cap="none">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595959"/>
                          </a:solidFill>
                        </a:rPr>
                        <a:t>Proportional understanding</a:t>
                      </a:r>
                      <a:endParaRPr sz="800" u="none" strike="noStrike" cap="none">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595959"/>
                          </a:solidFill>
                        </a:rPr>
                        <a:t>Probability</a:t>
                      </a:r>
                      <a:endParaRPr sz="800" u="none" strike="noStrike" cap="none">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rowSpan="2">
                  <a:txBody>
                    <a:bodyPr/>
                    <a:lstStyle/>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Visualising Algebra</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Calculating</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Sequences</a:t>
                      </a:r>
                      <a:r>
                        <a:rPr lang="en-GB" sz="800" u="none" strike="noStrike" cap="none">
                          <a:solidFill>
                            <a:srgbClr val="595959"/>
                          </a:solidFill>
                        </a:rPr>
                        <a:t>						</a:t>
                      </a:r>
                      <a:endParaRPr sz="800" u="none" strike="noStrike" cap="none">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rowSpan="2">
                  <a:txBody>
                    <a:bodyPr/>
                    <a:lstStyle/>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Investigating Angles</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Properties of Shapes</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Solving Equations</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Trial Exams</a:t>
                      </a:r>
                      <a:endParaRPr sz="8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rowSpan="2">
                  <a:txBody>
                    <a:bodyPr/>
                    <a:lstStyle/>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Visualising Algebra</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Fractions, Decimals and Percentages</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Trial Exams</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rowSpan="2">
                  <a:txBody>
                    <a:bodyPr/>
                    <a:lstStyle/>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Proportional Reasoning</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Algebraic Proficiency</a:t>
                      </a:r>
                      <a:endParaRPr sz="8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rowSpan="2">
                  <a:txBody>
                    <a:bodyPr/>
                    <a:lstStyle/>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595959"/>
                          </a:solidFill>
                        </a:rPr>
                        <a:t>Class specific revision based on assessments</a:t>
                      </a:r>
                      <a:endParaRPr sz="800" u="none" strike="noStrike" cap="none">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chemeClr val="lt1"/>
                          </a:solidFill>
                        </a:rPr>
                        <a:t>Pathways </a:t>
                      </a:r>
                      <a:endParaRPr sz="1400" u="none" strike="noStrike" cap="none"/>
                    </a:p>
                    <a:p>
                      <a:pPr marL="0" marR="0" lvl="0" indent="0" algn="l" rtl="0">
                        <a:lnSpc>
                          <a:spcPct val="100000"/>
                        </a:lnSpc>
                        <a:spcBef>
                          <a:spcPts val="0"/>
                        </a:spcBef>
                        <a:spcAft>
                          <a:spcPts val="0"/>
                        </a:spcAft>
                        <a:buClr>
                          <a:srgbClr val="000000"/>
                        </a:buClr>
                        <a:buSzPts val="1000"/>
                        <a:buFont typeface="Arial"/>
                        <a:buNone/>
                      </a:pPr>
                      <a:r>
                        <a:rPr lang="en-GB" sz="1000" b="0" u="none" strike="noStrike" cap="none">
                          <a:solidFill>
                            <a:schemeClr val="lt1"/>
                          </a:solidFill>
                        </a:rPr>
                        <a:t>Afterwards </a:t>
                      </a:r>
                      <a:endParaRPr sz="1400" u="none" strike="noStrike" cap="none"/>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36D21"/>
                    </a:solidFill>
                  </a:tcPr>
                </a:tc>
                <a:extLst>
                  <a:ext uri="{0D108BD9-81ED-4DB2-BD59-A6C34878D82A}">
                    <a16:rowId xmlns:a16="http://schemas.microsoft.com/office/drawing/2014/main" val="10001"/>
                  </a:ext>
                </a:extLst>
              </a:tr>
              <a:tr h="137595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p>
                      <a:pPr marL="171450" marR="0" lvl="0" indent="-120650" algn="l" rtl="0">
                        <a:lnSpc>
                          <a:spcPct val="100000"/>
                        </a:lnSpc>
                        <a:spcBef>
                          <a:spcPts val="200"/>
                        </a:spcBef>
                        <a:spcAft>
                          <a:spcPts val="0"/>
                        </a:spcAft>
                        <a:buClr>
                          <a:schemeClr val="dk1"/>
                        </a:buClr>
                        <a:buSzPts val="800"/>
                        <a:buFont typeface="Arial"/>
                        <a:buNone/>
                      </a:pPr>
                      <a:r>
                        <a:rPr lang="en-GB" sz="800" u="none" strike="noStrike" cap="none">
                          <a:solidFill>
                            <a:srgbClr val="595959"/>
                          </a:solidFill>
                        </a:rPr>
                        <a:t>Level 3 Core Maths</a:t>
                      </a:r>
                      <a:endParaRPr sz="800" u="none" strike="noStrike" cap="none">
                        <a:solidFill>
                          <a:srgbClr val="595959"/>
                        </a:solidFill>
                      </a:endParaRPr>
                    </a:p>
                    <a:p>
                      <a:pPr marL="171450" marR="0" lvl="0" indent="-120650" algn="l" rtl="0">
                        <a:lnSpc>
                          <a:spcPct val="100000"/>
                        </a:lnSpc>
                        <a:spcBef>
                          <a:spcPts val="200"/>
                        </a:spcBef>
                        <a:spcAft>
                          <a:spcPts val="0"/>
                        </a:spcAft>
                        <a:buClr>
                          <a:schemeClr val="dk1"/>
                        </a:buClr>
                        <a:buSzPts val="800"/>
                        <a:buFont typeface="Arial"/>
                        <a:buNone/>
                      </a:pPr>
                      <a:endParaRPr sz="800" u="none" strike="noStrike" cap="none">
                        <a:solidFill>
                          <a:srgbClr val="595959"/>
                        </a:solidFill>
                      </a:endParaRPr>
                    </a:p>
                    <a:p>
                      <a:pPr marL="50800" marR="0" lvl="0" indent="0" algn="l" rtl="0">
                        <a:lnSpc>
                          <a:spcPct val="100000"/>
                        </a:lnSpc>
                        <a:spcBef>
                          <a:spcPts val="200"/>
                        </a:spcBef>
                        <a:spcAft>
                          <a:spcPts val="0"/>
                        </a:spcAft>
                        <a:buClr>
                          <a:schemeClr val="dk1"/>
                        </a:buClr>
                        <a:buSzPts val="800"/>
                        <a:buFont typeface="Arial"/>
                        <a:buNone/>
                      </a:pPr>
                      <a:endParaRPr sz="800" u="none" strike="noStrike" cap="none">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bl>
          </a:graphicData>
        </a:graphic>
      </p:graphicFrame>
      <p:graphicFrame>
        <p:nvGraphicFramePr>
          <p:cNvPr id="98" name="Google Shape;98;p2"/>
          <p:cNvGraphicFramePr/>
          <p:nvPr/>
        </p:nvGraphicFramePr>
        <p:xfrm>
          <a:off x="295391" y="350098"/>
          <a:ext cx="9315150" cy="2027350"/>
        </p:xfrm>
        <a:graphic>
          <a:graphicData uri="http://schemas.openxmlformats.org/drawingml/2006/table">
            <a:tbl>
              <a:tblPr firstRow="1" bandRow="1">
                <a:noFill/>
                <a:tableStyleId>{451EFE8E-B820-4845-B24D-4CBA0E5DDFF5}</a:tableStyleId>
              </a:tblPr>
              <a:tblGrid>
                <a:gridCol w="273575">
                  <a:extLst>
                    <a:ext uri="{9D8B030D-6E8A-4147-A177-3AD203B41FA5}">
                      <a16:colId xmlns:a16="http://schemas.microsoft.com/office/drawing/2014/main" val="20000"/>
                    </a:ext>
                  </a:extLst>
                </a:gridCol>
                <a:gridCol w="1194175">
                  <a:extLst>
                    <a:ext uri="{9D8B030D-6E8A-4147-A177-3AD203B41FA5}">
                      <a16:colId xmlns:a16="http://schemas.microsoft.com/office/drawing/2014/main" val="20001"/>
                    </a:ext>
                  </a:extLst>
                </a:gridCol>
                <a:gridCol w="1307900">
                  <a:extLst>
                    <a:ext uri="{9D8B030D-6E8A-4147-A177-3AD203B41FA5}">
                      <a16:colId xmlns:a16="http://schemas.microsoft.com/office/drawing/2014/main" val="20002"/>
                    </a:ext>
                  </a:extLst>
                </a:gridCol>
                <a:gridCol w="1307900">
                  <a:extLst>
                    <a:ext uri="{9D8B030D-6E8A-4147-A177-3AD203B41FA5}">
                      <a16:colId xmlns:a16="http://schemas.microsoft.com/office/drawing/2014/main" val="20003"/>
                    </a:ext>
                  </a:extLst>
                </a:gridCol>
                <a:gridCol w="1307900">
                  <a:extLst>
                    <a:ext uri="{9D8B030D-6E8A-4147-A177-3AD203B41FA5}">
                      <a16:colId xmlns:a16="http://schemas.microsoft.com/office/drawing/2014/main" val="20004"/>
                    </a:ext>
                  </a:extLst>
                </a:gridCol>
                <a:gridCol w="1307900">
                  <a:extLst>
                    <a:ext uri="{9D8B030D-6E8A-4147-A177-3AD203B41FA5}">
                      <a16:colId xmlns:a16="http://schemas.microsoft.com/office/drawing/2014/main" val="20005"/>
                    </a:ext>
                  </a:extLst>
                </a:gridCol>
                <a:gridCol w="1307900">
                  <a:extLst>
                    <a:ext uri="{9D8B030D-6E8A-4147-A177-3AD203B41FA5}">
                      <a16:colId xmlns:a16="http://schemas.microsoft.com/office/drawing/2014/main" val="20006"/>
                    </a:ext>
                  </a:extLst>
                </a:gridCol>
                <a:gridCol w="1307900">
                  <a:extLst>
                    <a:ext uri="{9D8B030D-6E8A-4147-A177-3AD203B41FA5}">
                      <a16:colId xmlns:a16="http://schemas.microsoft.com/office/drawing/2014/main" val="20007"/>
                    </a:ext>
                  </a:extLst>
                </a:gridCol>
              </a:tblGrid>
              <a:tr h="370850">
                <a:tc rowSpan="2">
                  <a:txBody>
                    <a:bodyPr/>
                    <a:lstStyle/>
                    <a:p>
                      <a:pPr marL="0" marR="0" lvl="0" indent="0" algn="ctr" rtl="0">
                        <a:lnSpc>
                          <a:spcPct val="100000"/>
                        </a:lnSpc>
                        <a:spcBef>
                          <a:spcPts val="0"/>
                        </a:spcBef>
                        <a:spcAft>
                          <a:spcPts val="0"/>
                        </a:spcAft>
                        <a:buClr>
                          <a:srgbClr val="000000"/>
                        </a:buClr>
                        <a:buSzPts val="1400"/>
                        <a:buFont typeface="Arial"/>
                        <a:buNone/>
                      </a:pPr>
                      <a:r>
                        <a:rPr lang="en-GB" sz="1400" b="1" u="none" strike="noStrike" cap="none">
                          <a:solidFill>
                            <a:schemeClr val="lt1"/>
                          </a:solidFill>
                        </a:rPr>
                        <a:t>Year 10</a:t>
                      </a:r>
                      <a:endParaRPr sz="1400" u="none" strike="noStrike" cap="none"/>
                    </a:p>
                  </a:txBody>
                  <a:tcPr marL="91450" marR="91450" marT="45725" marB="45725"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1C4254"/>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1C4254"/>
                          </a:solidFill>
                        </a:rPr>
                        <a:t>Prior Knowledge &amp; Skills </a:t>
                      </a:r>
                      <a:r>
                        <a:rPr lang="en-GB" sz="1000" b="0" u="none" strike="noStrike" cap="none">
                          <a:solidFill>
                            <a:srgbClr val="1C4254"/>
                          </a:solidFill>
                        </a:rPr>
                        <a:t>from Year 9</a:t>
                      </a:r>
                      <a:endParaRPr sz="1400" u="none" strike="noStrike" cap="none"/>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gridSpan="2">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a:solidFill>
                            <a:schemeClr val="dk1"/>
                          </a:solidFill>
                          <a:latin typeface="Calibri"/>
                          <a:ea typeface="Calibri"/>
                          <a:cs typeface="Calibri"/>
                          <a:sym typeface="Calibri"/>
                        </a:rPr>
                        <a:t>Autumn</a:t>
                      </a:r>
                      <a:endParaRPr sz="1400" u="none" strike="noStrike" cap="none">
                        <a:solidFill>
                          <a:schemeClr val="dk1"/>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hMerge="1">
                  <a:txBody>
                    <a:bodyPr/>
                    <a:lstStyle/>
                    <a:p>
                      <a:endParaRPr lang="en-US"/>
                    </a:p>
                  </a:txBody>
                  <a:tcPr/>
                </a:tc>
                <a:tc gridSpan="2">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a:solidFill>
                            <a:schemeClr val="dk1"/>
                          </a:solidFill>
                          <a:latin typeface="Calibri"/>
                          <a:ea typeface="Calibri"/>
                          <a:cs typeface="Calibri"/>
                          <a:sym typeface="Calibri"/>
                        </a:rPr>
                        <a:t>Spring</a:t>
                      </a:r>
                      <a:endParaRPr sz="1400" u="none" strike="noStrike" cap="none">
                        <a:solidFill>
                          <a:schemeClr val="dk1"/>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hMerge="1">
                  <a:txBody>
                    <a:bodyPr/>
                    <a:lstStyle/>
                    <a:p>
                      <a:endParaRPr lang="en-US"/>
                    </a:p>
                  </a:txBody>
                  <a:tcPr/>
                </a:tc>
                <a:tc gridSpan="2">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a:solidFill>
                            <a:schemeClr val="dk1"/>
                          </a:solidFill>
                          <a:latin typeface="Calibri"/>
                          <a:ea typeface="Calibri"/>
                          <a:cs typeface="Calibri"/>
                          <a:sym typeface="Calibri"/>
                        </a:rPr>
                        <a:t>Summer</a:t>
                      </a:r>
                      <a:endParaRPr sz="1400" u="none" strike="noStrike" cap="none">
                        <a:solidFill>
                          <a:schemeClr val="dk1"/>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hMerge="1">
                  <a:txBody>
                    <a:bodyPr/>
                    <a:lstStyle/>
                    <a:p>
                      <a:endParaRPr lang="en-US"/>
                    </a:p>
                  </a:txBody>
                  <a:tcPr/>
                </a:tc>
                <a:extLst>
                  <a:ext uri="{0D108BD9-81ED-4DB2-BD59-A6C34878D82A}">
                    <a16:rowId xmlns:a16="http://schemas.microsoft.com/office/drawing/2014/main" val="10000"/>
                  </a:ext>
                </a:extLst>
              </a:tr>
              <a:tr h="1631100">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800"/>
                        <a:buFont typeface="Arial"/>
                        <a:buNone/>
                      </a:pPr>
                      <a:endParaRPr sz="800" u="none" strike="noStrike" cap="none">
                        <a:solidFill>
                          <a:srgbClr val="1C4254"/>
                        </a:solidFill>
                      </a:endParaRPr>
                    </a:p>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1C4254"/>
                          </a:solidFill>
                        </a:rPr>
                        <a:t>Prime factorisation</a:t>
                      </a:r>
                      <a:endParaRPr sz="800" u="none" strike="noStrike" cap="none">
                        <a:solidFill>
                          <a:srgbClr val="1C4254"/>
                        </a:solidFill>
                      </a:endParaRPr>
                    </a:p>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1C4254"/>
                          </a:solidFill>
                        </a:rPr>
                        <a:t>Calculate with negatives</a:t>
                      </a:r>
                      <a:endParaRPr sz="800" u="none" strike="noStrike" cap="none">
                        <a:solidFill>
                          <a:srgbClr val="1C4254"/>
                        </a:solidFill>
                      </a:endParaRPr>
                    </a:p>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1C4254"/>
                          </a:solidFill>
                        </a:rPr>
                        <a:t>Fraction, Decimal, Percentage Equivalence</a:t>
                      </a:r>
                      <a:endParaRPr sz="800" u="none" strike="noStrike" cap="none">
                        <a:solidFill>
                          <a:srgbClr val="1C4254"/>
                        </a:solidFill>
                      </a:endParaRPr>
                    </a:p>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1C4254"/>
                          </a:solidFill>
                        </a:rPr>
                        <a:t>Rules of algebra</a:t>
                      </a:r>
                      <a:endParaRPr sz="800" u="none" strike="noStrike" cap="none">
                        <a:solidFill>
                          <a:srgbClr val="1C4254"/>
                        </a:solidFill>
                      </a:endParaRPr>
                    </a:p>
                    <a:p>
                      <a:pPr marL="0" marR="0" lvl="0" indent="0" algn="l" rtl="0">
                        <a:lnSpc>
                          <a:spcPct val="100000"/>
                        </a:lnSpc>
                        <a:spcBef>
                          <a:spcPts val="0"/>
                        </a:spcBef>
                        <a:spcAft>
                          <a:spcPts val="0"/>
                        </a:spcAft>
                        <a:buClr>
                          <a:srgbClr val="000000"/>
                        </a:buClr>
                        <a:buSzPts val="800"/>
                        <a:buFont typeface="Arial"/>
                        <a:buNone/>
                      </a:pPr>
                      <a:endParaRPr sz="800" u="none" strike="noStrike" cap="none">
                        <a:solidFill>
                          <a:srgbClr val="1C4254"/>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lvl="0" indent="0" algn="l" rtl="0">
                        <a:spcBef>
                          <a:spcPts val="0"/>
                        </a:spcBef>
                        <a:spcAft>
                          <a:spcPts val="0"/>
                        </a:spcAft>
                        <a:buClr>
                          <a:schemeClr val="dk1"/>
                        </a:buClr>
                        <a:buSzPts val="800"/>
                        <a:buFont typeface="Arial"/>
                        <a:buNone/>
                      </a:pPr>
                      <a:r>
                        <a:rPr lang="en-GB" sz="800">
                          <a:solidFill>
                            <a:srgbClr val="595959"/>
                          </a:solidFill>
                        </a:rPr>
                        <a:t>Calculating</a:t>
                      </a:r>
                      <a:endParaRPr sz="800">
                        <a:solidFill>
                          <a:srgbClr val="595959"/>
                        </a:solidFill>
                      </a:endParaRPr>
                    </a:p>
                    <a:p>
                      <a:pPr marL="0" lvl="0" indent="0" algn="l" rtl="0">
                        <a:spcBef>
                          <a:spcPts val="0"/>
                        </a:spcBef>
                        <a:spcAft>
                          <a:spcPts val="0"/>
                        </a:spcAft>
                        <a:buClr>
                          <a:schemeClr val="dk1"/>
                        </a:buClr>
                        <a:buSzPts val="800"/>
                        <a:buFont typeface="Arial"/>
                        <a:buNone/>
                      </a:pPr>
                      <a:endParaRPr sz="800">
                        <a:solidFill>
                          <a:srgbClr val="595959"/>
                        </a:solidFill>
                      </a:endParaRPr>
                    </a:p>
                    <a:p>
                      <a:pPr marL="0" lvl="0" indent="0" algn="l" rtl="0">
                        <a:spcBef>
                          <a:spcPts val="0"/>
                        </a:spcBef>
                        <a:spcAft>
                          <a:spcPts val="0"/>
                        </a:spcAft>
                        <a:buClr>
                          <a:schemeClr val="dk1"/>
                        </a:buClr>
                        <a:buSzPts val="800"/>
                        <a:buFont typeface="Arial"/>
                        <a:buNone/>
                      </a:pPr>
                      <a:r>
                        <a:rPr lang="en-GB" sz="800">
                          <a:solidFill>
                            <a:srgbClr val="595959"/>
                          </a:solidFill>
                        </a:rPr>
                        <a:t>Sequences</a:t>
                      </a:r>
                      <a:endParaRPr sz="800">
                        <a:solidFill>
                          <a:srgbClr val="595959"/>
                        </a:solidFill>
                      </a:endParaRPr>
                    </a:p>
                    <a:p>
                      <a:pPr marL="0" lvl="0" indent="0" algn="l" rtl="0">
                        <a:spcBef>
                          <a:spcPts val="0"/>
                        </a:spcBef>
                        <a:spcAft>
                          <a:spcPts val="0"/>
                        </a:spcAft>
                        <a:buClr>
                          <a:schemeClr val="dk1"/>
                        </a:buClr>
                        <a:buSzPts val="800"/>
                        <a:buFont typeface="Arial"/>
                        <a:buNone/>
                      </a:pPr>
                      <a:endParaRPr sz="800">
                        <a:solidFill>
                          <a:srgbClr val="595959"/>
                        </a:solidFill>
                      </a:endParaRPr>
                    </a:p>
                    <a:p>
                      <a:pPr marL="0" lvl="0" indent="0" algn="l" rtl="0">
                        <a:spcBef>
                          <a:spcPts val="0"/>
                        </a:spcBef>
                        <a:spcAft>
                          <a:spcPts val="0"/>
                        </a:spcAft>
                        <a:buClr>
                          <a:schemeClr val="dk1"/>
                        </a:buClr>
                        <a:buSzPts val="800"/>
                        <a:buFont typeface="Arial"/>
                        <a:buNone/>
                      </a:pPr>
                      <a:r>
                        <a:rPr lang="en-GB" sz="800">
                          <a:solidFill>
                            <a:srgbClr val="595959"/>
                          </a:solidFill>
                        </a:rPr>
                        <a:t>Visualising and Constructing</a:t>
                      </a:r>
                      <a:endParaRPr sz="800">
                        <a:solidFill>
                          <a:srgbClr val="595959"/>
                        </a:solidFill>
                      </a:endParaRPr>
                    </a:p>
                    <a:p>
                      <a:pPr marL="0" lvl="0" indent="0" algn="l" rtl="0">
                        <a:spcBef>
                          <a:spcPts val="0"/>
                        </a:spcBef>
                        <a:spcAft>
                          <a:spcPts val="0"/>
                        </a:spcAft>
                        <a:buClr>
                          <a:schemeClr val="dk1"/>
                        </a:buClr>
                        <a:buSzPts val="800"/>
                        <a:buFont typeface="Arial"/>
                        <a:buNone/>
                      </a:pPr>
                      <a:endParaRPr sz="800">
                        <a:solidFill>
                          <a:srgbClr val="595959"/>
                        </a:solidFill>
                      </a:endParaRPr>
                    </a:p>
                    <a:p>
                      <a:pPr marL="0" lvl="0" indent="0" algn="l" rtl="0">
                        <a:spcBef>
                          <a:spcPts val="0"/>
                        </a:spcBef>
                        <a:spcAft>
                          <a:spcPts val="0"/>
                        </a:spcAft>
                        <a:buClr>
                          <a:schemeClr val="dk1"/>
                        </a:buClr>
                        <a:buSzPts val="800"/>
                        <a:buFont typeface="Arial"/>
                        <a:buNone/>
                      </a:pPr>
                      <a:r>
                        <a:rPr lang="en-GB" sz="800">
                          <a:solidFill>
                            <a:srgbClr val="595959"/>
                          </a:solidFill>
                        </a:rPr>
                        <a:t>Term 1 Assessment</a:t>
                      </a:r>
                      <a:endParaRPr sz="8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Calculating Space</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Visualising Algebra</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Solving Equations</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Proportional Reasoning</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Proportional Reasoning</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Conjecturing</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Congruence</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Calculating Space (Circles)</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Trial Exams</a:t>
                      </a:r>
                      <a:endParaRPr sz="8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Algebraic Proficiency</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Solving Equations and Inequalities</a:t>
                      </a:r>
                      <a:endParaRPr sz="8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Presenting Data</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Understanding Risk</a:t>
                      </a:r>
                      <a:r>
                        <a:rPr lang="en-GB" sz="800" u="none" strike="noStrike" cap="none">
                          <a:solidFill>
                            <a:srgbClr val="595959"/>
                          </a:solidFill>
                        </a:rPr>
                        <a:t>	</a:t>
                      </a:r>
                      <a:endParaRPr sz="800" u="none" strike="noStrike" cap="none">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sp>
        <p:nvSpPr>
          <p:cNvPr id="99" name="Google Shape;99;p2"/>
          <p:cNvSpPr/>
          <p:nvPr/>
        </p:nvSpPr>
        <p:spPr>
          <a:xfrm>
            <a:off x="9184598" y="3118227"/>
            <a:ext cx="295588" cy="357051"/>
          </a:xfrm>
          <a:prstGeom prst="downArrow">
            <a:avLst>
              <a:gd name="adj1" fmla="val 50000"/>
              <a:gd name="adj2" fmla="val 50000"/>
            </a:avLst>
          </a:prstGeom>
          <a:gradFill>
            <a:gsLst>
              <a:gs pos="0">
                <a:srgbClr val="E4A800"/>
              </a:gs>
              <a:gs pos="45000">
                <a:srgbClr val="FFC900"/>
              </a:gs>
              <a:gs pos="79000">
                <a:srgbClr val="FFFF00"/>
              </a:gs>
              <a:gs pos="99115">
                <a:schemeClr val="lt1"/>
              </a:gs>
              <a:gs pos="100000">
                <a:schemeClr val="lt1"/>
              </a:gs>
            </a:gsLst>
            <a:lin ang="16200000" scaled="0"/>
          </a:gra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0" name="Google Shape;100;p2"/>
          <p:cNvSpPr txBox="1"/>
          <p:nvPr/>
        </p:nvSpPr>
        <p:spPr>
          <a:xfrm>
            <a:off x="439825" y="0"/>
            <a:ext cx="73305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a:solidFill>
                  <a:srgbClr val="000000"/>
                </a:solidFill>
                <a:latin typeface="Calibri"/>
                <a:ea typeface="Calibri"/>
                <a:cs typeface="Calibri"/>
                <a:sym typeface="Calibri"/>
              </a:rPr>
              <a:t>Foundation Edexcel </a:t>
            </a:r>
            <a:r>
              <a:rPr lang="en-GB">
                <a:latin typeface="Calibri"/>
                <a:ea typeface="Calibri"/>
                <a:cs typeface="Calibri"/>
                <a:sym typeface="Calibri"/>
              </a:rPr>
              <a:t>GCSE Mathematics 1MA1</a:t>
            </a:r>
            <a:endParaRPr sz="1400" b="0" i="0" u="none" strike="noStrike" cap="none">
              <a:solidFill>
                <a:srgbClr val="000000"/>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09DBC"/>
            </a:gs>
            <a:gs pos="15000">
              <a:srgbClr val="009DBC"/>
            </a:gs>
            <a:gs pos="84000">
              <a:srgbClr val="9BEEFF"/>
            </a:gs>
            <a:gs pos="100000">
              <a:srgbClr val="9BEEFF"/>
            </a:gs>
          </a:gsLst>
          <a:lin ang="5400012" scaled="0"/>
        </a:gradFill>
        <a:effectLst/>
      </p:bgPr>
    </p:bg>
    <p:spTree>
      <p:nvGrpSpPr>
        <p:cNvPr id="1" name="Shape 104"/>
        <p:cNvGrpSpPr/>
        <p:nvPr/>
      </p:nvGrpSpPr>
      <p:grpSpPr>
        <a:xfrm>
          <a:off x="0" y="0"/>
          <a:ext cx="0" cy="0"/>
          <a:chOff x="0" y="0"/>
          <a:chExt cx="0" cy="0"/>
        </a:xfrm>
      </p:grpSpPr>
      <p:graphicFrame>
        <p:nvGraphicFramePr>
          <p:cNvPr id="105" name="Google Shape;105;gc85a13faeb_0_19"/>
          <p:cNvGraphicFramePr/>
          <p:nvPr/>
        </p:nvGraphicFramePr>
        <p:xfrm>
          <a:off x="295391" y="2612124"/>
          <a:ext cx="3000000" cy="3000000"/>
        </p:xfrm>
        <a:graphic>
          <a:graphicData uri="http://schemas.openxmlformats.org/drawingml/2006/table">
            <a:tbl>
              <a:tblPr firstRow="1" bandRow="1">
                <a:noFill/>
                <a:tableStyleId>{451EFE8E-B820-4845-B24D-4CBA0E5DDFF5}</a:tableStyleId>
              </a:tblPr>
              <a:tblGrid>
                <a:gridCol w="273575">
                  <a:extLst>
                    <a:ext uri="{9D8B030D-6E8A-4147-A177-3AD203B41FA5}">
                      <a16:colId xmlns:a16="http://schemas.microsoft.com/office/drawing/2014/main" val="20000"/>
                    </a:ext>
                  </a:extLst>
                </a:gridCol>
                <a:gridCol w="1194175">
                  <a:extLst>
                    <a:ext uri="{9D8B030D-6E8A-4147-A177-3AD203B41FA5}">
                      <a16:colId xmlns:a16="http://schemas.microsoft.com/office/drawing/2014/main" val="20001"/>
                    </a:ext>
                  </a:extLst>
                </a:gridCol>
                <a:gridCol w="1307900">
                  <a:extLst>
                    <a:ext uri="{9D8B030D-6E8A-4147-A177-3AD203B41FA5}">
                      <a16:colId xmlns:a16="http://schemas.microsoft.com/office/drawing/2014/main" val="20002"/>
                    </a:ext>
                  </a:extLst>
                </a:gridCol>
                <a:gridCol w="1307900">
                  <a:extLst>
                    <a:ext uri="{9D8B030D-6E8A-4147-A177-3AD203B41FA5}">
                      <a16:colId xmlns:a16="http://schemas.microsoft.com/office/drawing/2014/main" val="20003"/>
                    </a:ext>
                  </a:extLst>
                </a:gridCol>
                <a:gridCol w="1307900">
                  <a:extLst>
                    <a:ext uri="{9D8B030D-6E8A-4147-A177-3AD203B41FA5}">
                      <a16:colId xmlns:a16="http://schemas.microsoft.com/office/drawing/2014/main" val="20004"/>
                    </a:ext>
                  </a:extLst>
                </a:gridCol>
                <a:gridCol w="1307900">
                  <a:extLst>
                    <a:ext uri="{9D8B030D-6E8A-4147-A177-3AD203B41FA5}">
                      <a16:colId xmlns:a16="http://schemas.microsoft.com/office/drawing/2014/main" val="20005"/>
                    </a:ext>
                  </a:extLst>
                </a:gridCol>
                <a:gridCol w="1307900">
                  <a:extLst>
                    <a:ext uri="{9D8B030D-6E8A-4147-A177-3AD203B41FA5}">
                      <a16:colId xmlns:a16="http://schemas.microsoft.com/office/drawing/2014/main" val="20006"/>
                    </a:ext>
                  </a:extLst>
                </a:gridCol>
                <a:gridCol w="1307900">
                  <a:extLst>
                    <a:ext uri="{9D8B030D-6E8A-4147-A177-3AD203B41FA5}">
                      <a16:colId xmlns:a16="http://schemas.microsoft.com/office/drawing/2014/main" val="20007"/>
                    </a:ext>
                  </a:extLst>
                </a:gridCol>
              </a:tblGrid>
              <a:tr h="370850">
                <a:tc rowSpan="3">
                  <a:txBody>
                    <a:bodyPr/>
                    <a:lstStyle/>
                    <a:p>
                      <a:pPr marL="0" marR="0" lvl="0" indent="0" algn="ctr" rtl="0">
                        <a:lnSpc>
                          <a:spcPct val="100000"/>
                        </a:lnSpc>
                        <a:spcBef>
                          <a:spcPts val="0"/>
                        </a:spcBef>
                        <a:spcAft>
                          <a:spcPts val="0"/>
                        </a:spcAft>
                        <a:buClr>
                          <a:srgbClr val="000000"/>
                        </a:buClr>
                        <a:buSzPts val="1400"/>
                        <a:buFont typeface="Arial"/>
                        <a:buNone/>
                      </a:pPr>
                      <a:r>
                        <a:rPr lang="en-GB" sz="1400" b="1" u="none" strike="noStrike" cap="none">
                          <a:solidFill>
                            <a:schemeClr val="lt1"/>
                          </a:solidFill>
                        </a:rPr>
                        <a:t>Year 11</a:t>
                      </a:r>
                      <a:endParaRPr sz="1400" u="none" strike="noStrike" cap="none"/>
                    </a:p>
                  </a:txBody>
                  <a:tcPr marL="91450" marR="91450" marT="45725" marB="45725"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1C4254"/>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1C4254"/>
                          </a:solidFill>
                        </a:rPr>
                        <a:t>Prior Knowledge &amp; Skills </a:t>
                      </a:r>
                      <a:r>
                        <a:rPr lang="en-GB" sz="1000" b="0" u="none" strike="noStrike" cap="none">
                          <a:solidFill>
                            <a:srgbClr val="1C4254"/>
                          </a:solidFill>
                        </a:rPr>
                        <a:t>from Year 10</a:t>
                      </a:r>
                      <a:endParaRPr sz="1400" u="none" strike="noStrike" cap="none"/>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gridSpan="2">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a:solidFill>
                            <a:schemeClr val="dk1"/>
                          </a:solidFill>
                          <a:latin typeface="Calibri"/>
                          <a:ea typeface="Calibri"/>
                          <a:cs typeface="Calibri"/>
                          <a:sym typeface="Calibri"/>
                        </a:rPr>
                        <a:t>Autumn</a:t>
                      </a:r>
                      <a:endParaRPr sz="1400" u="none" strike="noStrike" cap="none">
                        <a:solidFill>
                          <a:schemeClr val="dk1"/>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hMerge="1">
                  <a:txBody>
                    <a:bodyPr/>
                    <a:lstStyle/>
                    <a:p>
                      <a:endParaRPr lang="en-US"/>
                    </a:p>
                  </a:txBody>
                  <a:tcPr/>
                </a:tc>
                <a:tc gridSpan="2">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a:solidFill>
                            <a:schemeClr val="dk1"/>
                          </a:solidFill>
                          <a:latin typeface="Calibri"/>
                          <a:ea typeface="Calibri"/>
                          <a:cs typeface="Calibri"/>
                          <a:sym typeface="Calibri"/>
                        </a:rPr>
                        <a:t>Spring</a:t>
                      </a:r>
                      <a:endParaRPr sz="1400" u="none" strike="noStrike" cap="none">
                        <a:solidFill>
                          <a:schemeClr val="dk1"/>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hMerge="1">
                  <a:txBody>
                    <a:bodyPr/>
                    <a:lstStyle/>
                    <a:p>
                      <a:endParaRPr lang="en-US"/>
                    </a:p>
                  </a:txBody>
                  <a:tcPr/>
                </a:tc>
                <a:tc gridSpan="2">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a:solidFill>
                            <a:schemeClr val="dk1"/>
                          </a:solidFill>
                          <a:latin typeface="Calibri"/>
                          <a:ea typeface="Calibri"/>
                          <a:cs typeface="Calibri"/>
                          <a:sym typeface="Calibri"/>
                        </a:rPr>
                        <a:t>Summer</a:t>
                      </a:r>
                      <a:endParaRPr sz="1400" u="none" strike="noStrike" cap="none">
                        <a:solidFill>
                          <a:schemeClr val="dk1"/>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hMerge="1">
                  <a:txBody>
                    <a:bodyPr/>
                    <a:lstStyle/>
                    <a:p>
                      <a:endParaRPr lang="en-US"/>
                    </a:p>
                  </a:txBody>
                  <a:tcPr/>
                </a:tc>
                <a:extLst>
                  <a:ext uri="{0D108BD9-81ED-4DB2-BD59-A6C34878D82A}">
                    <a16:rowId xmlns:a16="http://schemas.microsoft.com/office/drawing/2014/main" val="10000"/>
                  </a:ext>
                </a:extLst>
              </a:tr>
              <a:tr h="327325">
                <a:tc vMerge="1">
                  <a:txBody>
                    <a:bodyPr/>
                    <a:lstStyle/>
                    <a:p>
                      <a:endParaRPr lang="en-US"/>
                    </a:p>
                  </a:txBody>
                  <a:tcPr/>
                </a:tc>
                <a:tc rowSpan="2">
                  <a:txBody>
                    <a:bodyPr/>
                    <a:lstStyle/>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1C4254"/>
                          </a:solidFill>
                        </a:rPr>
                        <a:t>Pythagoras Theorem</a:t>
                      </a:r>
                      <a:endParaRPr sz="800" u="none" strike="noStrike" cap="none">
                        <a:solidFill>
                          <a:srgbClr val="1C4254"/>
                        </a:solidFill>
                      </a:endParaRPr>
                    </a:p>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1C4254"/>
                          </a:solidFill>
                        </a:rPr>
                        <a:t>Negative and fractional indices</a:t>
                      </a:r>
                      <a:endParaRPr sz="800" u="none" strike="noStrike" cap="none">
                        <a:solidFill>
                          <a:srgbClr val="1C4254"/>
                        </a:solidFill>
                      </a:endParaRPr>
                    </a:p>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1C4254"/>
                          </a:solidFill>
                        </a:rPr>
                        <a:t>Surds</a:t>
                      </a:r>
                      <a:endParaRPr sz="800" u="none" strike="noStrike" cap="none">
                        <a:solidFill>
                          <a:srgbClr val="1C4254"/>
                        </a:solidFill>
                      </a:endParaRPr>
                    </a:p>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1C4254"/>
                          </a:solidFill>
                        </a:rPr>
                        <a:t>Trigonometry</a:t>
                      </a:r>
                      <a:endParaRPr sz="800" u="none" strike="noStrike" cap="none">
                        <a:solidFill>
                          <a:srgbClr val="1C4254"/>
                        </a:solidFill>
                      </a:endParaRPr>
                    </a:p>
                    <a:p>
                      <a:pPr marL="0" marR="0" lvl="0" indent="0" algn="l" rtl="0">
                        <a:lnSpc>
                          <a:spcPct val="100000"/>
                        </a:lnSpc>
                        <a:spcBef>
                          <a:spcPts val="0"/>
                        </a:spcBef>
                        <a:spcAft>
                          <a:spcPts val="0"/>
                        </a:spcAft>
                        <a:buClr>
                          <a:srgbClr val="000000"/>
                        </a:buClr>
                        <a:buSzPts val="800"/>
                        <a:buFont typeface="Arial"/>
                        <a:buNone/>
                      </a:pPr>
                      <a:endParaRPr sz="800" u="none" strike="noStrike" cap="none">
                        <a:solidFill>
                          <a:srgbClr val="1C4254"/>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rowSpan="2">
                  <a:txBody>
                    <a:bodyPr/>
                    <a:lstStyle/>
                    <a:p>
                      <a:pPr marL="0" marR="0" lvl="0" indent="0" algn="l" rtl="0">
                        <a:lnSpc>
                          <a:spcPct val="100000"/>
                        </a:lnSpc>
                        <a:spcBef>
                          <a:spcPts val="0"/>
                        </a:spcBef>
                        <a:spcAft>
                          <a:spcPts val="0"/>
                        </a:spcAft>
                        <a:buClr>
                          <a:srgbClr val="000000"/>
                        </a:buClr>
                        <a:buSzPts val="800"/>
                        <a:buFont typeface="Arial"/>
                        <a:buNone/>
                      </a:pPr>
                      <a:r>
                        <a:rPr lang="en-GB" sz="800">
                          <a:solidFill>
                            <a:srgbClr val="1C4254"/>
                          </a:solidFill>
                        </a:rPr>
                        <a:t>Algebraic Proficiency</a:t>
                      </a:r>
                      <a:endParaRPr sz="800">
                        <a:solidFill>
                          <a:srgbClr val="1C4254"/>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1C4254"/>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1C4254"/>
                          </a:solidFill>
                        </a:rPr>
                        <a:t>Calculating</a:t>
                      </a:r>
                      <a:endParaRPr sz="800">
                        <a:solidFill>
                          <a:srgbClr val="1C4254"/>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1C4254"/>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1C4254"/>
                          </a:solidFill>
                        </a:rPr>
                        <a:t>Sequences</a:t>
                      </a:r>
                      <a:endParaRPr sz="800">
                        <a:solidFill>
                          <a:srgbClr val="1C4254"/>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1C4254"/>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1C4254"/>
                          </a:solidFill>
                        </a:rPr>
                        <a:t>Properties of Shape </a:t>
                      </a:r>
                      <a:endParaRPr sz="1100" u="none" strike="noStrike" cap="none"/>
                    </a:p>
                    <a:p>
                      <a:pPr marL="0" marR="0" lvl="0" indent="0" algn="l" rtl="0">
                        <a:lnSpc>
                          <a:spcPct val="100000"/>
                        </a:lnSpc>
                        <a:spcBef>
                          <a:spcPts val="0"/>
                        </a:spcBef>
                        <a:spcAft>
                          <a:spcPts val="0"/>
                        </a:spcAft>
                        <a:buClr>
                          <a:srgbClr val="000000"/>
                        </a:buClr>
                        <a:buSzPts val="1400"/>
                        <a:buFont typeface="Arial"/>
                        <a:buNone/>
                      </a:pPr>
                      <a:endParaRPr sz="1400" u="none" strike="noStrike" cap="none">
                        <a:solidFill>
                          <a:srgbClr val="FF0000"/>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rowSpan="2">
                  <a:txBody>
                    <a:bodyPr/>
                    <a:lstStyle/>
                    <a:p>
                      <a:pPr marL="0" marR="0" lvl="0" indent="0" algn="l" rtl="0">
                        <a:lnSpc>
                          <a:spcPct val="100000"/>
                        </a:lnSpc>
                        <a:spcBef>
                          <a:spcPts val="0"/>
                        </a:spcBef>
                        <a:spcAft>
                          <a:spcPts val="0"/>
                        </a:spcAft>
                        <a:buClr>
                          <a:schemeClr val="dk1"/>
                        </a:buClr>
                        <a:buSzPts val="800"/>
                        <a:buFont typeface="Arial"/>
                        <a:buNone/>
                      </a:pPr>
                      <a:r>
                        <a:rPr lang="en-GB" sz="800">
                          <a:solidFill>
                            <a:srgbClr val="595959"/>
                          </a:solidFill>
                        </a:rPr>
                        <a:t>Properties of Shape</a:t>
                      </a:r>
                      <a:endParaRPr sz="800">
                        <a:solidFill>
                          <a:srgbClr val="595959"/>
                        </a:solidFill>
                      </a:endParaRPr>
                    </a:p>
                    <a:p>
                      <a:pPr marL="0" marR="0" lvl="0" indent="0" algn="l" rtl="0">
                        <a:lnSpc>
                          <a:spcPct val="100000"/>
                        </a:lnSpc>
                        <a:spcBef>
                          <a:spcPts val="0"/>
                        </a:spcBef>
                        <a:spcAft>
                          <a:spcPts val="0"/>
                        </a:spcAft>
                        <a:buClr>
                          <a:schemeClr val="dk1"/>
                        </a:buClr>
                        <a:buSzPts val="800"/>
                        <a:buFont typeface="Arial"/>
                        <a:buNone/>
                      </a:pPr>
                      <a:endParaRPr sz="800">
                        <a:solidFill>
                          <a:srgbClr val="595959"/>
                        </a:solidFill>
                      </a:endParaRPr>
                    </a:p>
                    <a:p>
                      <a:pPr marL="0" marR="0" lvl="0" indent="0" algn="l" rtl="0">
                        <a:lnSpc>
                          <a:spcPct val="100000"/>
                        </a:lnSpc>
                        <a:spcBef>
                          <a:spcPts val="0"/>
                        </a:spcBef>
                        <a:spcAft>
                          <a:spcPts val="0"/>
                        </a:spcAft>
                        <a:buClr>
                          <a:schemeClr val="dk1"/>
                        </a:buClr>
                        <a:buSzPts val="800"/>
                        <a:buFont typeface="Arial"/>
                        <a:buNone/>
                      </a:pPr>
                      <a:r>
                        <a:rPr lang="en-GB" sz="800">
                          <a:solidFill>
                            <a:srgbClr val="595959"/>
                          </a:solidFill>
                        </a:rPr>
                        <a:t>Solving Equations and Inequalities</a:t>
                      </a:r>
                      <a:endParaRPr sz="800">
                        <a:solidFill>
                          <a:srgbClr val="595959"/>
                        </a:solidFill>
                      </a:endParaRPr>
                    </a:p>
                    <a:p>
                      <a:pPr marL="0" marR="0" lvl="0" indent="0" algn="l" rtl="0">
                        <a:lnSpc>
                          <a:spcPct val="100000"/>
                        </a:lnSpc>
                        <a:spcBef>
                          <a:spcPts val="0"/>
                        </a:spcBef>
                        <a:spcAft>
                          <a:spcPts val="0"/>
                        </a:spcAft>
                        <a:buClr>
                          <a:schemeClr val="dk1"/>
                        </a:buClr>
                        <a:buSzPts val="800"/>
                        <a:buFont typeface="Arial"/>
                        <a:buNone/>
                      </a:pPr>
                      <a:endParaRPr sz="800">
                        <a:solidFill>
                          <a:srgbClr val="1C4254"/>
                        </a:solidFill>
                      </a:endParaRPr>
                    </a:p>
                    <a:p>
                      <a:pPr marL="0" lvl="0" indent="0" algn="l" rtl="0">
                        <a:spcBef>
                          <a:spcPts val="0"/>
                        </a:spcBef>
                        <a:spcAft>
                          <a:spcPts val="0"/>
                        </a:spcAft>
                        <a:buClr>
                          <a:schemeClr val="dk1"/>
                        </a:buClr>
                        <a:buSzPts val="800"/>
                        <a:buFont typeface="Arial"/>
                        <a:buNone/>
                      </a:pPr>
                      <a:r>
                        <a:rPr lang="en-GB" sz="800">
                          <a:solidFill>
                            <a:srgbClr val="1C4254"/>
                          </a:solidFill>
                        </a:rPr>
                        <a:t>Trial Exams and Feedback</a:t>
                      </a:r>
                      <a:endParaRPr sz="800">
                        <a:solidFill>
                          <a:srgbClr val="1C4254"/>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rowSpan="2">
                  <a:txBody>
                    <a:bodyPr/>
                    <a:lstStyle/>
                    <a:p>
                      <a:pPr marL="0" marR="0" lvl="0" indent="0" algn="l" rtl="0">
                        <a:lnSpc>
                          <a:spcPct val="100000"/>
                        </a:lnSpc>
                        <a:spcBef>
                          <a:spcPts val="0"/>
                        </a:spcBef>
                        <a:spcAft>
                          <a:spcPts val="0"/>
                        </a:spcAft>
                        <a:buClr>
                          <a:srgbClr val="595959"/>
                        </a:buClr>
                        <a:buSzPts val="800"/>
                        <a:buFont typeface="Calibri"/>
                        <a:buNone/>
                      </a:pPr>
                      <a:r>
                        <a:rPr lang="en-GB" sz="800">
                          <a:solidFill>
                            <a:srgbClr val="1C4254"/>
                          </a:solidFill>
                        </a:rPr>
                        <a:t>Proportional Reasoning</a:t>
                      </a:r>
                      <a:endParaRPr sz="800">
                        <a:solidFill>
                          <a:srgbClr val="1C4254"/>
                        </a:solidFill>
                      </a:endParaRPr>
                    </a:p>
                    <a:p>
                      <a:pPr marL="0" marR="0" lvl="0" indent="0" algn="l" rtl="0">
                        <a:lnSpc>
                          <a:spcPct val="100000"/>
                        </a:lnSpc>
                        <a:spcBef>
                          <a:spcPts val="0"/>
                        </a:spcBef>
                        <a:spcAft>
                          <a:spcPts val="0"/>
                        </a:spcAft>
                        <a:buClr>
                          <a:srgbClr val="595959"/>
                        </a:buClr>
                        <a:buSzPts val="800"/>
                        <a:buFont typeface="Calibri"/>
                        <a:buNone/>
                      </a:pPr>
                      <a:endParaRPr sz="800">
                        <a:solidFill>
                          <a:srgbClr val="1C4254"/>
                        </a:solidFill>
                      </a:endParaRPr>
                    </a:p>
                    <a:p>
                      <a:pPr marL="0" marR="0" lvl="0" indent="0" algn="l" rtl="0">
                        <a:lnSpc>
                          <a:spcPct val="100000"/>
                        </a:lnSpc>
                        <a:spcBef>
                          <a:spcPts val="0"/>
                        </a:spcBef>
                        <a:spcAft>
                          <a:spcPts val="0"/>
                        </a:spcAft>
                        <a:buClr>
                          <a:srgbClr val="595959"/>
                        </a:buClr>
                        <a:buSzPts val="800"/>
                        <a:buFont typeface="Calibri"/>
                        <a:buNone/>
                      </a:pPr>
                      <a:r>
                        <a:rPr lang="en-GB" sz="800">
                          <a:solidFill>
                            <a:srgbClr val="1C4254"/>
                          </a:solidFill>
                        </a:rPr>
                        <a:t>Mathematical Movement</a:t>
                      </a:r>
                      <a:endParaRPr sz="800">
                        <a:solidFill>
                          <a:srgbClr val="1C4254"/>
                        </a:solidFill>
                      </a:endParaRPr>
                    </a:p>
                    <a:p>
                      <a:pPr marL="0" marR="0" lvl="0" indent="0" algn="l" rtl="0">
                        <a:lnSpc>
                          <a:spcPct val="100000"/>
                        </a:lnSpc>
                        <a:spcBef>
                          <a:spcPts val="0"/>
                        </a:spcBef>
                        <a:spcAft>
                          <a:spcPts val="0"/>
                        </a:spcAft>
                        <a:buClr>
                          <a:srgbClr val="595959"/>
                        </a:buClr>
                        <a:buSzPts val="800"/>
                        <a:buFont typeface="Calibri"/>
                        <a:buNone/>
                      </a:pPr>
                      <a:endParaRPr sz="800">
                        <a:solidFill>
                          <a:srgbClr val="1C4254"/>
                        </a:solidFill>
                      </a:endParaRPr>
                    </a:p>
                    <a:p>
                      <a:pPr marL="0" lvl="0" indent="0" algn="l" rtl="0">
                        <a:spcBef>
                          <a:spcPts val="0"/>
                        </a:spcBef>
                        <a:spcAft>
                          <a:spcPts val="0"/>
                        </a:spcAft>
                        <a:buClr>
                          <a:schemeClr val="dk1"/>
                        </a:buClr>
                        <a:buSzPts val="800"/>
                        <a:buFont typeface="Arial"/>
                        <a:buNone/>
                      </a:pPr>
                      <a:r>
                        <a:rPr lang="en-GB" sz="800">
                          <a:solidFill>
                            <a:srgbClr val="1C4254"/>
                          </a:solidFill>
                        </a:rPr>
                        <a:t>Trial Exams</a:t>
                      </a:r>
                      <a:endParaRPr sz="1100"/>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rowSpan="2">
                  <a:txBody>
                    <a:bodyPr/>
                    <a:lstStyle/>
                    <a:p>
                      <a:pPr marL="0" marR="0" lvl="0" indent="0" algn="l" rtl="0">
                        <a:lnSpc>
                          <a:spcPct val="100000"/>
                        </a:lnSpc>
                        <a:spcBef>
                          <a:spcPts val="0"/>
                        </a:spcBef>
                        <a:spcAft>
                          <a:spcPts val="0"/>
                        </a:spcAft>
                        <a:buClr>
                          <a:srgbClr val="000000"/>
                        </a:buClr>
                        <a:buSzPts val="800"/>
                        <a:buFont typeface="Arial"/>
                        <a:buNone/>
                      </a:pPr>
                      <a:r>
                        <a:rPr lang="en-GB" sz="800">
                          <a:solidFill>
                            <a:srgbClr val="1C4254"/>
                          </a:solidFill>
                        </a:rPr>
                        <a:t>Trial Exam Feedback</a:t>
                      </a:r>
                      <a:endParaRPr sz="800">
                        <a:solidFill>
                          <a:srgbClr val="1C4254"/>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1C4254"/>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1C4254"/>
                          </a:solidFill>
                        </a:rPr>
                        <a:t>Algebraic Visualising</a:t>
                      </a:r>
                      <a:endParaRPr sz="800">
                        <a:solidFill>
                          <a:srgbClr val="1C4254"/>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1C4254"/>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1C4254"/>
                          </a:solidFill>
                        </a:rPr>
                        <a:t>Solving Inequalities</a:t>
                      </a:r>
                      <a:endParaRPr sz="800">
                        <a:solidFill>
                          <a:srgbClr val="1C4254"/>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1C4254"/>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1C4254"/>
                          </a:solidFill>
                        </a:rPr>
                        <a:t>Analysing Statistics</a:t>
                      </a:r>
                      <a:endParaRPr sz="800">
                        <a:solidFill>
                          <a:srgbClr val="1C4254"/>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rowSpan="2">
                  <a:txBody>
                    <a:bodyPr/>
                    <a:lstStyle/>
                    <a:p>
                      <a:pPr marL="0" marR="0" lvl="0" indent="0" algn="l" rtl="0">
                        <a:lnSpc>
                          <a:spcPct val="100000"/>
                        </a:lnSpc>
                        <a:spcBef>
                          <a:spcPts val="0"/>
                        </a:spcBef>
                        <a:spcAft>
                          <a:spcPts val="0"/>
                        </a:spcAft>
                        <a:buClr>
                          <a:schemeClr val="dk1"/>
                        </a:buClr>
                        <a:buSzPts val="800"/>
                        <a:buFont typeface="Arial"/>
                        <a:buNone/>
                      </a:pPr>
                      <a:r>
                        <a:rPr lang="en-GB" sz="800" u="none" strike="noStrike" cap="none">
                          <a:solidFill>
                            <a:srgbClr val="595959"/>
                          </a:solidFill>
                        </a:rPr>
                        <a:t>Class specific revision based on assessments</a:t>
                      </a:r>
                      <a:endParaRPr sz="800" u="none" strike="noStrike" cap="none">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chemeClr val="lt1"/>
                          </a:solidFill>
                        </a:rPr>
                        <a:t>Pathways </a:t>
                      </a:r>
                      <a:endParaRPr sz="1400" u="none" strike="noStrike" cap="none"/>
                    </a:p>
                    <a:p>
                      <a:pPr marL="0" marR="0" lvl="0" indent="0" algn="l" rtl="0">
                        <a:lnSpc>
                          <a:spcPct val="100000"/>
                        </a:lnSpc>
                        <a:spcBef>
                          <a:spcPts val="0"/>
                        </a:spcBef>
                        <a:spcAft>
                          <a:spcPts val="0"/>
                        </a:spcAft>
                        <a:buClr>
                          <a:srgbClr val="000000"/>
                        </a:buClr>
                        <a:buSzPts val="1000"/>
                        <a:buFont typeface="Arial"/>
                        <a:buNone/>
                      </a:pPr>
                      <a:r>
                        <a:rPr lang="en-GB" sz="1000" b="0" u="none" strike="noStrike" cap="none">
                          <a:solidFill>
                            <a:schemeClr val="lt1"/>
                          </a:solidFill>
                        </a:rPr>
                        <a:t>Afterwards </a:t>
                      </a:r>
                      <a:endParaRPr sz="1400" u="none" strike="noStrike" cap="none"/>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36D21"/>
                    </a:solidFill>
                  </a:tcPr>
                </a:tc>
                <a:extLst>
                  <a:ext uri="{0D108BD9-81ED-4DB2-BD59-A6C34878D82A}">
                    <a16:rowId xmlns:a16="http://schemas.microsoft.com/office/drawing/2014/main" val="10001"/>
                  </a:ext>
                </a:extLst>
              </a:tr>
              <a:tr h="137595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p>
                      <a:pPr marL="171450" marR="0" lvl="0" indent="-120650" algn="l" rtl="0">
                        <a:lnSpc>
                          <a:spcPct val="100000"/>
                        </a:lnSpc>
                        <a:spcBef>
                          <a:spcPts val="200"/>
                        </a:spcBef>
                        <a:spcAft>
                          <a:spcPts val="0"/>
                        </a:spcAft>
                        <a:buClr>
                          <a:schemeClr val="dk1"/>
                        </a:buClr>
                        <a:buSzPts val="800"/>
                        <a:buFont typeface="Arial"/>
                        <a:buNone/>
                      </a:pPr>
                      <a:r>
                        <a:rPr lang="en-GB" sz="800" u="none" strike="noStrike" cap="none">
                          <a:solidFill>
                            <a:srgbClr val="595959"/>
                          </a:solidFill>
                        </a:rPr>
                        <a:t>Level 3 Core Maths</a:t>
                      </a:r>
                      <a:endParaRPr sz="800" u="none" strike="noStrike" cap="none">
                        <a:solidFill>
                          <a:srgbClr val="595959"/>
                        </a:solidFill>
                      </a:endParaRPr>
                    </a:p>
                    <a:p>
                      <a:pPr marL="171450" marR="0" lvl="0" indent="-120650" algn="l" rtl="0">
                        <a:lnSpc>
                          <a:spcPct val="100000"/>
                        </a:lnSpc>
                        <a:spcBef>
                          <a:spcPts val="200"/>
                        </a:spcBef>
                        <a:spcAft>
                          <a:spcPts val="0"/>
                        </a:spcAft>
                        <a:buClr>
                          <a:schemeClr val="dk1"/>
                        </a:buClr>
                        <a:buSzPts val="800"/>
                        <a:buFont typeface="Arial"/>
                        <a:buNone/>
                      </a:pPr>
                      <a:r>
                        <a:rPr lang="en-GB" sz="800" u="none" strike="noStrike" cap="none">
                          <a:solidFill>
                            <a:srgbClr val="595959"/>
                          </a:solidFill>
                        </a:rPr>
                        <a:t>Maths A Level</a:t>
                      </a:r>
                      <a:endParaRPr sz="800" u="none" strike="noStrike" cap="none">
                        <a:solidFill>
                          <a:srgbClr val="595959"/>
                        </a:solidFill>
                      </a:endParaRPr>
                    </a:p>
                    <a:p>
                      <a:pPr marL="171450" marR="0" lvl="0" indent="-120650" algn="l" rtl="0">
                        <a:lnSpc>
                          <a:spcPct val="100000"/>
                        </a:lnSpc>
                        <a:spcBef>
                          <a:spcPts val="200"/>
                        </a:spcBef>
                        <a:spcAft>
                          <a:spcPts val="0"/>
                        </a:spcAft>
                        <a:buClr>
                          <a:schemeClr val="dk1"/>
                        </a:buClr>
                        <a:buSzPts val="800"/>
                        <a:buFont typeface="Arial"/>
                        <a:buNone/>
                      </a:pPr>
                      <a:r>
                        <a:rPr lang="en-GB" sz="800" u="none" strike="noStrike" cap="none">
                          <a:solidFill>
                            <a:srgbClr val="595959"/>
                          </a:solidFill>
                        </a:rPr>
                        <a:t>Further Maths A Level</a:t>
                      </a:r>
                      <a:endParaRPr sz="800" u="none" strike="noStrike" cap="none">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bl>
          </a:graphicData>
        </a:graphic>
      </p:graphicFrame>
      <p:graphicFrame>
        <p:nvGraphicFramePr>
          <p:cNvPr id="106" name="Google Shape;106;gc85a13faeb_0_19"/>
          <p:cNvGraphicFramePr/>
          <p:nvPr/>
        </p:nvGraphicFramePr>
        <p:xfrm>
          <a:off x="295391" y="350098"/>
          <a:ext cx="3000000" cy="3000000"/>
        </p:xfrm>
        <a:graphic>
          <a:graphicData uri="http://schemas.openxmlformats.org/drawingml/2006/table">
            <a:tbl>
              <a:tblPr firstRow="1" bandRow="1">
                <a:noFill/>
                <a:tableStyleId>{451EFE8E-B820-4845-B24D-4CBA0E5DDFF5}</a:tableStyleId>
              </a:tblPr>
              <a:tblGrid>
                <a:gridCol w="273575">
                  <a:extLst>
                    <a:ext uri="{9D8B030D-6E8A-4147-A177-3AD203B41FA5}">
                      <a16:colId xmlns:a16="http://schemas.microsoft.com/office/drawing/2014/main" val="20000"/>
                    </a:ext>
                  </a:extLst>
                </a:gridCol>
                <a:gridCol w="1194175">
                  <a:extLst>
                    <a:ext uri="{9D8B030D-6E8A-4147-A177-3AD203B41FA5}">
                      <a16:colId xmlns:a16="http://schemas.microsoft.com/office/drawing/2014/main" val="20001"/>
                    </a:ext>
                  </a:extLst>
                </a:gridCol>
                <a:gridCol w="1307900">
                  <a:extLst>
                    <a:ext uri="{9D8B030D-6E8A-4147-A177-3AD203B41FA5}">
                      <a16:colId xmlns:a16="http://schemas.microsoft.com/office/drawing/2014/main" val="20002"/>
                    </a:ext>
                  </a:extLst>
                </a:gridCol>
                <a:gridCol w="1307900">
                  <a:extLst>
                    <a:ext uri="{9D8B030D-6E8A-4147-A177-3AD203B41FA5}">
                      <a16:colId xmlns:a16="http://schemas.microsoft.com/office/drawing/2014/main" val="20003"/>
                    </a:ext>
                  </a:extLst>
                </a:gridCol>
                <a:gridCol w="1307900">
                  <a:extLst>
                    <a:ext uri="{9D8B030D-6E8A-4147-A177-3AD203B41FA5}">
                      <a16:colId xmlns:a16="http://schemas.microsoft.com/office/drawing/2014/main" val="20004"/>
                    </a:ext>
                  </a:extLst>
                </a:gridCol>
                <a:gridCol w="1307900">
                  <a:extLst>
                    <a:ext uri="{9D8B030D-6E8A-4147-A177-3AD203B41FA5}">
                      <a16:colId xmlns:a16="http://schemas.microsoft.com/office/drawing/2014/main" val="20005"/>
                    </a:ext>
                  </a:extLst>
                </a:gridCol>
                <a:gridCol w="1307900">
                  <a:extLst>
                    <a:ext uri="{9D8B030D-6E8A-4147-A177-3AD203B41FA5}">
                      <a16:colId xmlns:a16="http://schemas.microsoft.com/office/drawing/2014/main" val="20006"/>
                    </a:ext>
                  </a:extLst>
                </a:gridCol>
                <a:gridCol w="1307900">
                  <a:extLst>
                    <a:ext uri="{9D8B030D-6E8A-4147-A177-3AD203B41FA5}">
                      <a16:colId xmlns:a16="http://schemas.microsoft.com/office/drawing/2014/main" val="20007"/>
                    </a:ext>
                  </a:extLst>
                </a:gridCol>
              </a:tblGrid>
              <a:tr h="370850">
                <a:tc rowSpan="2">
                  <a:txBody>
                    <a:bodyPr/>
                    <a:lstStyle/>
                    <a:p>
                      <a:pPr marL="0" marR="0" lvl="0" indent="0" algn="ctr" rtl="0">
                        <a:lnSpc>
                          <a:spcPct val="100000"/>
                        </a:lnSpc>
                        <a:spcBef>
                          <a:spcPts val="0"/>
                        </a:spcBef>
                        <a:spcAft>
                          <a:spcPts val="0"/>
                        </a:spcAft>
                        <a:buClr>
                          <a:srgbClr val="000000"/>
                        </a:buClr>
                        <a:buSzPts val="1400"/>
                        <a:buFont typeface="Arial"/>
                        <a:buNone/>
                      </a:pPr>
                      <a:r>
                        <a:rPr lang="en-GB" sz="1400" b="1" u="none" strike="noStrike" cap="none">
                          <a:solidFill>
                            <a:schemeClr val="lt1"/>
                          </a:solidFill>
                        </a:rPr>
                        <a:t>Year 10</a:t>
                      </a:r>
                      <a:endParaRPr sz="1400" u="none" strike="noStrike" cap="none"/>
                    </a:p>
                  </a:txBody>
                  <a:tcPr marL="91450" marR="91450" marT="45725" marB="45725"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1C4254"/>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1C4254"/>
                          </a:solidFill>
                        </a:rPr>
                        <a:t>Prior Knowledge &amp; Skills </a:t>
                      </a:r>
                      <a:r>
                        <a:rPr lang="en-GB" sz="1000" b="0" u="none" strike="noStrike" cap="none">
                          <a:solidFill>
                            <a:srgbClr val="1C4254"/>
                          </a:solidFill>
                        </a:rPr>
                        <a:t>from Year 9</a:t>
                      </a:r>
                      <a:endParaRPr sz="1400" u="none" strike="noStrike" cap="none"/>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gridSpan="2">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a:solidFill>
                            <a:schemeClr val="dk1"/>
                          </a:solidFill>
                          <a:latin typeface="Calibri"/>
                          <a:ea typeface="Calibri"/>
                          <a:cs typeface="Calibri"/>
                          <a:sym typeface="Calibri"/>
                        </a:rPr>
                        <a:t>Autumn</a:t>
                      </a:r>
                      <a:endParaRPr sz="1400" u="none" strike="noStrike" cap="none">
                        <a:solidFill>
                          <a:schemeClr val="dk1"/>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hMerge="1">
                  <a:txBody>
                    <a:bodyPr/>
                    <a:lstStyle/>
                    <a:p>
                      <a:endParaRPr lang="en-US"/>
                    </a:p>
                  </a:txBody>
                  <a:tcPr/>
                </a:tc>
                <a:tc gridSpan="2">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a:solidFill>
                            <a:schemeClr val="dk1"/>
                          </a:solidFill>
                          <a:latin typeface="Calibri"/>
                          <a:ea typeface="Calibri"/>
                          <a:cs typeface="Calibri"/>
                          <a:sym typeface="Calibri"/>
                        </a:rPr>
                        <a:t>Spring</a:t>
                      </a:r>
                      <a:endParaRPr sz="1400" u="none" strike="noStrike" cap="none">
                        <a:solidFill>
                          <a:schemeClr val="dk1"/>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hMerge="1">
                  <a:txBody>
                    <a:bodyPr/>
                    <a:lstStyle/>
                    <a:p>
                      <a:endParaRPr lang="en-US"/>
                    </a:p>
                  </a:txBody>
                  <a:tcPr/>
                </a:tc>
                <a:tc gridSpan="2">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a:solidFill>
                            <a:schemeClr val="dk1"/>
                          </a:solidFill>
                          <a:latin typeface="Calibri"/>
                          <a:ea typeface="Calibri"/>
                          <a:cs typeface="Calibri"/>
                          <a:sym typeface="Calibri"/>
                        </a:rPr>
                        <a:t>Summer</a:t>
                      </a:r>
                      <a:endParaRPr sz="1400" u="none" strike="noStrike" cap="none">
                        <a:solidFill>
                          <a:schemeClr val="dk1"/>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hMerge="1">
                  <a:txBody>
                    <a:bodyPr/>
                    <a:lstStyle/>
                    <a:p>
                      <a:endParaRPr lang="en-US"/>
                    </a:p>
                  </a:txBody>
                  <a:tcPr/>
                </a:tc>
                <a:extLst>
                  <a:ext uri="{0D108BD9-81ED-4DB2-BD59-A6C34878D82A}">
                    <a16:rowId xmlns:a16="http://schemas.microsoft.com/office/drawing/2014/main" val="10000"/>
                  </a:ext>
                </a:extLst>
              </a:tr>
              <a:tr h="1631100">
                <a:tc vMerge="1">
                  <a:txBody>
                    <a:bodyPr/>
                    <a:lstStyle/>
                    <a:p>
                      <a:endParaRPr lang="en-US"/>
                    </a:p>
                  </a:txBody>
                  <a:tcPr/>
                </a:tc>
                <a:tc>
                  <a:txBody>
                    <a:bodyPr/>
                    <a:lstStyle/>
                    <a:p>
                      <a:pPr marL="0" marR="0" lvl="0" indent="0" algn="l" rtl="0">
                        <a:lnSpc>
                          <a:spcPct val="100000"/>
                        </a:lnSpc>
                        <a:spcBef>
                          <a:spcPts val="0"/>
                        </a:spcBef>
                        <a:spcAft>
                          <a:spcPts val="0"/>
                        </a:spcAft>
                        <a:buClr>
                          <a:schemeClr val="dk1"/>
                        </a:buClr>
                        <a:buSzPts val="800"/>
                        <a:buFont typeface="Arial"/>
                        <a:buNone/>
                      </a:pPr>
                      <a:r>
                        <a:rPr lang="en-GB" sz="800" u="none" strike="noStrike" cap="none">
                          <a:solidFill>
                            <a:srgbClr val="1C4254"/>
                          </a:solidFill>
                        </a:rPr>
                        <a:t>Indices</a:t>
                      </a:r>
                      <a:endParaRPr sz="800" u="none" strike="noStrike" cap="none">
                        <a:solidFill>
                          <a:srgbClr val="1C4254"/>
                        </a:solidFill>
                      </a:endParaRPr>
                    </a:p>
                    <a:p>
                      <a:pPr marL="0" marR="0" lvl="0" indent="0" algn="l" rtl="0">
                        <a:lnSpc>
                          <a:spcPct val="100000"/>
                        </a:lnSpc>
                        <a:spcBef>
                          <a:spcPts val="0"/>
                        </a:spcBef>
                        <a:spcAft>
                          <a:spcPts val="0"/>
                        </a:spcAft>
                        <a:buClr>
                          <a:schemeClr val="dk1"/>
                        </a:buClr>
                        <a:buSzPts val="800"/>
                        <a:buFont typeface="Arial"/>
                        <a:buNone/>
                      </a:pPr>
                      <a:r>
                        <a:rPr lang="en-GB" sz="800" u="none" strike="noStrike" cap="none">
                          <a:solidFill>
                            <a:srgbClr val="1C4254"/>
                          </a:solidFill>
                        </a:rPr>
                        <a:t>Scale drawings</a:t>
                      </a:r>
                      <a:endParaRPr sz="800" u="none" strike="noStrike" cap="none">
                        <a:solidFill>
                          <a:srgbClr val="1C4254"/>
                        </a:solidFill>
                      </a:endParaRPr>
                    </a:p>
                    <a:p>
                      <a:pPr marL="0" marR="0" lvl="0" indent="0" algn="l" rtl="0">
                        <a:lnSpc>
                          <a:spcPct val="100000"/>
                        </a:lnSpc>
                        <a:spcBef>
                          <a:spcPts val="0"/>
                        </a:spcBef>
                        <a:spcAft>
                          <a:spcPts val="0"/>
                        </a:spcAft>
                        <a:buClr>
                          <a:schemeClr val="dk1"/>
                        </a:buClr>
                        <a:buSzPts val="800"/>
                        <a:buFont typeface="Arial"/>
                        <a:buNone/>
                      </a:pPr>
                      <a:r>
                        <a:rPr lang="en-GB" sz="800" u="none" strike="noStrike" cap="none">
                          <a:solidFill>
                            <a:srgbClr val="1C4254"/>
                          </a:solidFill>
                        </a:rPr>
                        <a:t>Calculate with negatives and algebra</a:t>
                      </a:r>
                      <a:endParaRPr sz="800" u="none" strike="noStrike" cap="none">
                        <a:solidFill>
                          <a:srgbClr val="1C4254"/>
                        </a:solidFill>
                      </a:endParaRPr>
                    </a:p>
                    <a:p>
                      <a:pPr marL="0" marR="0" lvl="0" indent="0" algn="l" rtl="0">
                        <a:lnSpc>
                          <a:spcPct val="100000"/>
                        </a:lnSpc>
                        <a:spcBef>
                          <a:spcPts val="0"/>
                        </a:spcBef>
                        <a:spcAft>
                          <a:spcPts val="0"/>
                        </a:spcAft>
                        <a:buClr>
                          <a:schemeClr val="dk1"/>
                        </a:buClr>
                        <a:buSzPts val="800"/>
                        <a:buFont typeface="Arial"/>
                        <a:buNone/>
                      </a:pPr>
                      <a:r>
                        <a:rPr lang="en-GB" sz="800" u="none" strike="noStrike" cap="none">
                          <a:solidFill>
                            <a:srgbClr val="1C4254"/>
                          </a:solidFill>
                        </a:rPr>
                        <a:t>Linear graphs</a:t>
                      </a:r>
                      <a:endParaRPr sz="800" u="none" strike="noStrike" cap="none">
                        <a:solidFill>
                          <a:srgbClr val="1C4254"/>
                        </a:solidFill>
                      </a:endParaRPr>
                    </a:p>
                    <a:p>
                      <a:pPr marL="0" marR="0" lvl="0" indent="0" algn="l" rtl="0">
                        <a:lnSpc>
                          <a:spcPct val="100000"/>
                        </a:lnSpc>
                        <a:spcBef>
                          <a:spcPts val="0"/>
                        </a:spcBef>
                        <a:spcAft>
                          <a:spcPts val="0"/>
                        </a:spcAft>
                        <a:buClr>
                          <a:schemeClr val="dk1"/>
                        </a:buClr>
                        <a:buSzPts val="800"/>
                        <a:buFont typeface="Arial"/>
                        <a:buNone/>
                      </a:pPr>
                      <a:r>
                        <a:rPr lang="en-GB" sz="800" u="none" strike="noStrike" cap="none">
                          <a:solidFill>
                            <a:srgbClr val="1C4254"/>
                          </a:solidFill>
                        </a:rPr>
                        <a:t>Linear sequences</a:t>
                      </a:r>
                      <a:endParaRPr sz="800" u="none" strike="noStrike" cap="none">
                        <a:solidFill>
                          <a:srgbClr val="1C4254"/>
                        </a:solidFill>
                      </a:endParaRPr>
                    </a:p>
                    <a:p>
                      <a:pPr marL="0" marR="0" lvl="0" indent="0" algn="l" rtl="0">
                        <a:lnSpc>
                          <a:spcPct val="100000"/>
                        </a:lnSpc>
                        <a:spcBef>
                          <a:spcPts val="0"/>
                        </a:spcBef>
                        <a:spcAft>
                          <a:spcPts val="0"/>
                        </a:spcAft>
                        <a:buClr>
                          <a:schemeClr val="dk1"/>
                        </a:buClr>
                        <a:buSzPts val="800"/>
                        <a:buFont typeface="Arial"/>
                        <a:buNone/>
                      </a:pPr>
                      <a:r>
                        <a:rPr lang="en-GB" sz="800" u="none" strike="noStrike" cap="none">
                          <a:solidFill>
                            <a:srgbClr val="1C4254"/>
                          </a:solidFill>
                        </a:rPr>
                        <a:t>Linear inequalities</a:t>
                      </a:r>
                      <a:endParaRPr sz="800" u="none" strike="noStrike" cap="none">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Visualising Algebra</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Calculating</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Sequences</a:t>
                      </a:r>
                      <a:r>
                        <a:rPr lang="en-GB" sz="800" u="none" strike="noStrike" cap="none">
                          <a:solidFill>
                            <a:srgbClr val="595959"/>
                          </a:solidFill>
                        </a:rPr>
                        <a:t>				</a:t>
                      </a:r>
                      <a:endParaRPr sz="800" u="none" strike="noStrike" cap="none">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Term 1 Assessment</a:t>
                      </a:r>
                      <a:r>
                        <a:rPr lang="en-GB" sz="800" u="none" strike="noStrike" cap="none">
                          <a:solidFill>
                            <a:srgbClr val="595959"/>
                          </a:solidFill>
                        </a:rPr>
                        <a:t>	</a:t>
                      </a:r>
                      <a:endParaRPr sz="800" u="none" strike="noStrike" cap="none">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Investigating Angles</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Trigonometry</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Solving Equations</a:t>
                      </a:r>
                      <a:endParaRPr sz="8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Visualising Algebra</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Fractions, Decimals and Percentages</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br>
                        <a:rPr lang="en-GB" sz="800">
                          <a:solidFill>
                            <a:srgbClr val="595959"/>
                          </a:solidFill>
                        </a:rPr>
                      </a:br>
                      <a:r>
                        <a:rPr lang="en-GB" sz="800">
                          <a:solidFill>
                            <a:srgbClr val="595959"/>
                          </a:solidFill>
                        </a:rPr>
                        <a:t>Solving Inequalities</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Proportional Reasoning</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Circle Theorems</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Trial exams</a:t>
                      </a:r>
                      <a:endParaRPr sz="8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Trial Exam Feedback</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Calculating Space</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Algebraic Proficiency</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u="none" strike="noStrike" cap="none">
                          <a:solidFill>
                            <a:srgbClr val="595959"/>
                          </a:solidFill>
                        </a:rPr>
                        <a:t>			</a:t>
                      </a:r>
                      <a:endParaRPr sz="800" u="none" strike="noStrike" cap="none">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Solving Inequalities</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Analysing Statistics</a:t>
                      </a: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endParaRPr sz="800">
                        <a:solidFill>
                          <a:srgbClr val="595959"/>
                        </a:solidFill>
                      </a:endParaRPr>
                    </a:p>
                    <a:p>
                      <a:pPr marL="0" marR="0" lvl="0" indent="0" algn="l" rtl="0">
                        <a:lnSpc>
                          <a:spcPct val="100000"/>
                        </a:lnSpc>
                        <a:spcBef>
                          <a:spcPts val="0"/>
                        </a:spcBef>
                        <a:spcAft>
                          <a:spcPts val="0"/>
                        </a:spcAft>
                        <a:buClr>
                          <a:srgbClr val="000000"/>
                        </a:buClr>
                        <a:buSzPts val="800"/>
                        <a:buFont typeface="Arial"/>
                        <a:buNone/>
                      </a:pPr>
                      <a:r>
                        <a:rPr lang="en-GB" sz="800">
                          <a:solidFill>
                            <a:srgbClr val="595959"/>
                          </a:solidFill>
                        </a:rPr>
                        <a:t>Understanding Risk</a:t>
                      </a:r>
                      <a:endParaRPr sz="8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sp>
        <p:nvSpPr>
          <p:cNvPr id="107" name="Google Shape;107;gc85a13faeb_0_19"/>
          <p:cNvSpPr/>
          <p:nvPr/>
        </p:nvSpPr>
        <p:spPr>
          <a:xfrm>
            <a:off x="9184598" y="3118227"/>
            <a:ext cx="295500" cy="357000"/>
          </a:xfrm>
          <a:prstGeom prst="downArrow">
            <a:avLst>
              <a:gd name="adj1" fmla="val 50000"/>
              <a:gd name="adj2" fmla="val 50000"/>
            </a:avLst>
          </a:prstGeom>
          <a:gradFill>
            <a:gsLst>
              <a:gs pos="0">
                <a:srgbClr val="E4A800"/>
              </a:gs>
              <a:gs pos="45000">
                <a:srgbClr val="FFC900"/>
              </a:gs>
              <a:gs pos="79000">
                <a:srgbClr val="FFFF00"/>
              </a:gs>
              <a:gs pos="99110">
                <a:schemeClr val="lt1"/>
              </a:gs>
              <a:gs pos="100000">
                <a:schemeClr val="lt1"/>
              </a:gs>
            </a:gsLst>
            <a:lin ang="16200038" scaled="0"/>
          </a:gra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aphicFrame>
        <p:nvGraphicFramePr>
          <p:cNvPr id="108" name="Google Shape;108;gc85a13faeb_0_19"/>
          <p:cNvGraphicFramePr/>
          <p:nvPr/>
        </p:nvGraphicFramePr>
        <p:xfrm>
          <a:off x="295391" y="5173061"/>
          <a:ext cx="3000000" cy="3000000"/>
        </p:xfrm>
        <a:graphic>
          <a:graphicData uri="http://schemas.openxmlformats.org/drawingml/2006/table">
            <a:tbl>
              <a:tblPr firstRow="1" bandRow="1">
                <a:noFill/>
                <a:tableStyleId>{451EFE8E-B820-4845-B24D-4CBA0E5DDFF5}</a:tableStyleId>
              </a:tblPr>
              <a:tblGrid>
                <a:gridCol w="2175125">
                  <a:extLst>
                    <a:ext uri="{9D8B030D-6E8A-4147-A177-3AD203B41FA5}">
                      <a16:colId xmlns:a16="http://schemas.microsoft.com/office/drawing/2014/main" val="20000"/>
                    </a:ext>
                  </a:extLst>
                </a:gridCol>
              </a:tblGrid>
              <a:tr h="234375">
                <a:tc>
                  <a:txBody>
                    <a:bodyPr/>
                    <a:lstStyle/>
                    <a:p>
                      <a:pPr marL="0" marR="0" lvl="0" indent="0" algn="l" rtl="0">
                        <a:lnSpc>
                          <a:spcPct val="100000"/>
                        </a:lnSpc>
                        <a:spcBef>
                          <a:spcPts val="0"/>
                        </a:spcBef>
                        <a:spcAft>
                          <a:spcPts val="0"/>
                        </a:spcAft>
                        <a:buClr>
                          <a:schemeClr val="lt1"/>
                        </a:buClr>
                        <a:buSzPts val="1400"/>
                        <a:buFont typeface="Calibri"/>
                        <a:buNone/>
                      </a:pPr>
                      <a:r>
                        <a:rPr lang="en-GB" sz="1400" b="1" u="none" strike="noStrike" cap="none">
                          <a:solidFill>
                            <a:schemeClr val="lt1"/>
                          </a:solidFill>
                        </a:rPr>
                        <a:t>Extra Curricular Projects</a:t>
                      </a:r>
                      <a:endParaRPr sz="1400" b="0" u="none" strike="noStrike" cap="none">
                        <a:solidFill>
                          <a:schemeClr val="lt1"/>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FC20D"/>
                    </a:solidFill>
                  </a:tcPr>
                </a:tc>
                <a:extLst>
                  <a:ext uri="{0D108BD9-81ED-4DB2-BD59-A6C34878D82A}">
                    <a16:rowId xmlns:a16="http://schemas.microsoft.com/office/drawing/2014/main" val="10000"/>
                  </a:ext>
                </a:extLst>
              </a:tr>
              <a:tr h="1029525">
                <a:tc>
                  <a:txBody>
                    <a:bodyPr/>
                    <a:lstStyle/>
                    <a:p>
                      <a:pPr marL="171450" marR="0" lvl="0" indent="-171450" algn="l" rtl="0">
                        <a:lnSpc>
                          <a:spcPct val="100000"/>
                        </a:lnSpc>
                        <a:spcBef>
                          <a:spcPts val="0"/>
                        </a:spcBef>
                        <a:spcAft>
                          <a:spcPts val="0"/>
                        </a:spcAft>
                        <a:buClr>
                          <a:srgbClr val="595959"/>
                        </a:buClr>
                        <a:buSzPts val="800"/>
                        <a:buFont typeface="Arial"/>
                        <a:buChar char="•"/>
                      </a:pPr>
                      <a:r>
                        <a:rPr lang="en-GB" sz="800" u="none" strike="noStrike" cap="none">
                          <a:solidFill>
                            <a:srgbClr val="595959"/>
                          </a:solidFill>
                        </a:rPr>
                        <a:t>Junior Maths Challenge</a:t>
                      </a:r>
                      <a:endParaRPr sz="800" u="none" strike="noStrike" cap="none">
                        <a:solidFill>
                          <a:srgbClr val="595959"/>
                        </a:solidFill>
                      </a:endParaRPr>
                    </a:p>
                    <a:p>
                      <a:pPr marL="171450" marR="0" lvl="0" indent="-171450" algn="l" rtl="0">
                        <a:lnSpc>
                          <a:spcPct val="100000"/>
                        </a:lnSpc>
                        <a:spcBef>
                          <a:spcPts val="0"/>
                        </a:spcBef>
                        <a:spcAft>
                          <a:spcPts val="0"/>
                        </a:spcAft>
                        <a:buClr>
                          <a:srgbClr val="595959"/>
                        </a:buClr>
                        <a:buSzPts val="800"/>
                        <a:buFont typeface="Arial"/>
                        <a:buChar char="•"/>
                      </a:pPr>
                      <a:r>
                        <a:rPr lang="en-GB" sz="800" u="none" strike="noStrike" cap="none">
                          <a:solidFill>
                            <a:srgbClr val="595959"/>
                          </a:solidFill>
                        </a:rPr>
                        <a:t>Intermediate Maths Challenge</a:t>
                      </a:r>
                      <a:endParaRPr sz="800" u="none" strike="noStrike" cap="none">
                        <a:solidFill>
                          <a:srgbClr val="595959"/>
                        </a:solidFill>
                      </a:endParaRPr>
                    </a:p>
                    <a:p>
                      <a:pPr marL="171450" marR="0" lvl="0" indent="-171450" algn="l" rtl="0">
                        <a:lnSpc>
                          <a:spcPct val="100000"/>
                        </a:lnSpc>
                        <a:spcBef>
                          <a:spcPts val="0"/>
                        </a:spcBef>
                        <a:spcAft>
                          <a:spcPts val="0"/>
                        </a:spcAft>
                        <a:buClr>
                          <a:srgbClr val="595959"/>
                        </a:buClr>
                        <a:buSzPts val="800"/>
                        <a:buFont typeface="Arial"/>
                        <a:buChar char="•"/>
                      </a:pPr>
                      <a:r>
                        <a:rPr lang="en-GB" sz="800" u="none" strike="noStrike" cap="none">
                          <a:solidFill>
                            <a:srgbClr val="595959"/>
                          </a:solidFill>
                        </a:rPr>
                        <a:t>Year 10 Maths Feast</a:t>
                      </a:r>
                      <a:endParaRPr sz="800" u="none" strike="noStrike" cap="none">
                        <a:solidFill>
                          <a:srgbClr val="595959"/>
                        </a:solidFill>
                      </a:endParaRPr>
                    </a:p>
                    <a:p>
                      <a:pPr marL="171450" marR="0" lvl="0" indent="-171450" algn="l" rtl="0">
                        <a:lnSpc>
                          <a:spcPct val="100000"/>
                        </a:lnSpc>
                        <a:spcBef>
                          <a:spcPts val="0"/>
                        </a:spcBef>
                        <a:spcAft>
                          <a:spcPts val="0"/>
                        </a:spcAft>
                        <a:buClr>
                          <a:srgbClr val="595959"/>
                        </a:buClr>
                        <a:buSzPts val="800"/>
                        <a:buFont typeface="Arial"/>
                        <a:buChar char="•"/>
                      </a:pPr>
                      <a:r>
                        <a:rPr lang="en-GB" sz="800" u="none" strike="noStrike" cap="none">
                          <a:solidFill>
                            <a:srgbClr val="595959"/>
                          </a:solidFill>
                        </a:rPr>
                        <a:t>Maths Symposium</a:t>
                      </a:r>
                      <a:endParaRPr sz="800" u="none" strike="noStrike" cap="none">
                        <a:solidFill>
                          <a:srgbClr val="595959"/>
                        </a:solidFill>
                      </a:endParaRPr>
                    </a:p>
                    <a:p>
                      <a:pPr marL="171450" marR="0" lvl="0" indent="-171450" algn="l" rtl="0">
                        <a:lnSpc>
                          <a:spcPct val="100000"/>
                        </a:lnSpc>
                        <a:spcBef>
                          <a:spcPts val="0"/>
                        </a:spcBef>
                        <a:spcAft>
                          <a:spcPts val="0"/>
                        </a:spcAft>
                        <a:buClr>
                          <a:srgbClr val="595959"/>
                        </a:buClr>
                        <a:buSzPts val="800"/>
                        <a:buFont typeface="Arial"/>
                        <a:buChar char="•"/>
                      </a:pPr>
                      <a:r>
                        <a:rPr lang="en-GB" sz="800" u="none" strike="noStrike" cap="none">
                          <a:solidFill>
                            <a:srgbClr val="595959"/>
                          </a:solidFill>
                        </a:rPr>
                        <a:t>Public lectures at University of Oxford</a:t>
                      </a:r>
                      <a:endParaRPr sz="800" u="none" strike="noStrike" cap="none">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sp>
        <p:nvSpPr>
          <p:cNvPr id="109" name="Google Shape;109;gc85a13faeb_0_19"/>
          <p:cNvSpPr txBox="1"/>
          <p:nvPr/>
        </p:nvSpPr>
        <p:spPr>
          <a:xfrm>
            <a:off x="439825" y="0"/>
            <a:ext cx="73305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a:solidFill>
                  <a:srgbClr val="000000"/>
                </a:solidFill>
                <a:latin typeface="Calibri"/>
                <a:ea typeface="Calibri"/>
                <a:cs typeface="Calibri"/>
                <a:sym typeface="Calibri"/>
              </a:rPr>
              <a:t>Higher </a:t>
            </a:r>
            <a:r>
              <a:rPr lang="en-GB">
                <a:solidFill>
                  <a:schemeClr val="dk1"/>
                </a:solidFill>
                <a:latin typeface="Calibri"/>
                <a:ea typeface="Calibri"/>
                <a:cs typeface="Calibri"/>
                <a:sym typeface="Calibri"/>
              </a:rPr>
              <a:t>Edexcel GCSE Mathematics 1MA1</a:t>
            </a:r>
            <a:endParaRPr sz="1400" b="0" i="0" u="none" strike="noStrike" cap="none">
              <a:solidFill>
                <a:srgbClr val="00000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478491BE617C46935F4D11E3282123" ma:contentTypeVersion="12" ma:contentTypeDescription="Create a new document." ma:contentTypeScope="" ma:versionID="fabeab00683d261223ccc39d8cd22c88">
  <xsd:schema xmlns:xsd="http://www.w3.org/2001/XMLSchema" xmlns:xs="http://www.w3.org/2001/XMLSchema" xmlns:p="http://schemas.microsoft.com/office/2006/metadata/properties" xmlns:ns2="818d48e9-2db3-41f8-b8f1-55331a62b2c0" xmlns:ns3="6622fbff-9eb5-419a-9d6f-2a5d9dca5b67" targetNamespace="http://schemas.microsoft.com/office/2006/metadata/properties" ma:root="true" ma:fieldsID="6b0e7f34ed19e4a16f2a5c9e3871129a" ns2:_="" ns3:_="">
    <xsd:import namespace="818d48e9-2db3-41f8-b8f1-55331a62b2c0"/>
    <xsd:import namespace="6622fbff-9eb5-419a-9d6f-2a5d9dca5b67"/>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ObjectDetectorVersions"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8d48e9-2db3-41f8-b8f1-55331a62b2c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901056d8-c332-46f4-82d1-22d09075e4c0}" ma:internalName="TaxCatchAll" ma:showField="CatchAllData" ma:web="818d48e9-2db3-41f8-b8f1-55331a62b2c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622fbff-9eb5-419a-9d6f-2a5d9dca5b67"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eabe8a87-5364-41bf-ad04-00ba232d6edb"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18d48e9-2db3-41f8-b8f1-55331a62b2c0" xsi:nil="true"/>
    <lcf76f155ced4ddcb4097134ff3c332f xmlns="6622fbff-9eb5-419a-9d6f-2a5d9dca5b6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ACD35E2-AF70-4997-8D5B-D869041A6A82}"/>
</file>

<file path=customXml/itemProps2.xml><?xml version="1.0" encoding="utf-8"?>
<ds:datastoreItem xmlns:ds="http://schemas.openxmlformats.org/officeDocument/2006/customXml" ds:itemID="{65D8EF94-FD29-45DE-A021-639FAA6802B4}"/>
</file>

<file path=customXml/itemProps3.xml><?xml version="1.0" encoding="utf-8"?>
<ds:datastoreItem xmlns:ds="http://schemas.openxmlformats.org/officeDocument/2006/customXml" ds:itemID="{B4C7CFF6-000F-40A8-B65A-882DF3ADDC62}"/>
</file>

<file path=docProps/app.xml><?xml version="1.0" encoding="utf-8"?>
<Properties xmlns="http://schemas.openxmlformats.org/officeDocument/2006/extended-properties" xmlns:vt="http://schemas.openxmlformats.org/officeDocument/2006/docPropsVTypes">
  <TotalTime>0</TotalTime>
  <Words>663</Words>
  <Application>Microsoft Office PowerPoint</Application>
  <PresentationFormat>A4 Paper (210x297 mm)</PresentationFormat>
  <Paragraphs>328</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Quattrocento Sans</vt:lpstr>
      <vt:lpstr>Calibri</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Harrison</dc:creator>
  <cp:lastModifiedBy>Lucie Cotmore-Brown</cp:lastModifiedBy>
  <cp:revision>1</cp:revision>
  <dcterms:created xsi:type="dcterms:W3CDTF">2020-12-14T19:29:10Z</dcterms:created>
  <dcterms:modified xsi:type="dcterms:W3CDTF">2023-12-04T12:46:08Z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0x01010081478491BE617C46935F4D11E3282123</vt:lpwstr>
  </property>
</Properties>
</file>