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Stanger" initials="AS" lastIdx="1" clrIdx="0">
    <p:extLst>
      <p:ext uri="{19B8F6BF-5375-455C-9EA6-DF929625EA0E}">
        <p15:presenceInfo xmlns:p15="http://schemas.microsoft.com/office/powerpoint/2012/main" userId="Andrew Stang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BC"/>
    <a:srgbClr val="C2DEEC"/>
    <a:srgbClr val="6CADCE"/>
    <a:srgbClr val="F36D21"/>
    <a:srgbClr val="F26622"/>
    <a:srgbClr val="9BEEFF"/>
    <a:srgbClr val="1C4254"/>
    <a:srgbClr val="E7FBFF"/>
    <a:srgbClr val="0E222C"/>
    <a:srgbClr val="FFC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3" d="100"/>
          <a:sy n="73" d="100"/>
        </p:scale>
        <p:origin x="10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6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20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82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44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53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36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37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59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36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19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70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BA8B0-2F6D-4756-BB46-73764A68D6D3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246C2-3F3B-4E4E-89E3-898DEF4C7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bitesize/guides/z9hyvcw/revision/1" TargetMode="External"/><Relationship Id="rId13" Type="http://schemas.openxmlformats.org/officeDocument/2006/relationships/hyperlink" Target="https://www.bbc.co.uk/bitesize/guides/zttfyrd/revision/1" TargetMode="External"/><Relationship Id="rId3" Type="http://schemas.openxmlformats.org/officeDocument/2006/relationships/hyperlink" Target="https://drive.google.com/drive/folders/12TjAStMiQqTHolnHowO4br6PJ6Mw4Yi-?usp=sharing" TargetMode="External"/><Relationship Id="rId7" Type="http://schemas.openxmlformats.org/officeDocument/2006/relationships/hyperlink" Target="https://www.bbc.co.uk/bitesize/guides/zwwmxnb/revision/1" TargetMode="External"/><Relationship Id="rId12" Type="http://schemas.openxmlformats.org/officeDocument/2006/relationships/hyperlink" Target="https://www.bbc.co.uk/bitesize/guides/z84wjxs/revision/1" TargetMode="External"/><Relationship Id="rId17" Type="http://schemas.openxmlformats.org/officeDocument/2006/relationships/hyperlink" Target="https://www.bbc.co.uk/bitesize/guides/zgb9kqt/revision/1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www.bbc.co.uk/bitesize/guides/zq7thyc/revision/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bc.co.uk/bitesize/topics/zsg6m39" TargetMode="External"/><Relationship Id="rId11" Type="http://schemas.openxmlformats.org/officeDocument/2006/relationships/hyperlink" Target="https://www.bbc.co.uk/bitesize/topics/znyycdm/articles/zbpdqhv" TargetMode="External"/><Relationship Id="rId5" Type="http://schemas.openxmlformats.org/officeDocument/2006/relationships/hyperlink" Target="https://www.bbc.co.uk/bitesize/topics/z8c9q6f" TargetMode="External"/><Relationship Id="rId15" Type="http://schemas.openxmlformats.org/officeDocument/2006/relationships/hyperlink" Target="https://www.bbc.co.uk/bitesize/guides/z8d2mp3/revision/1" TargetMode="External"/><Relationship Id="rId10" Type="http://schemas.openxmlformats.org/officeDocument/2006/relationships/hyperlink" Target="https://www.bbc.co.uk/bitesize/guides/z99jq6f/revision/1" TargetMode="External"/><Relationship Id="rId4" Type="http://schemas.openxmlformats.org/officeDocument/2006/relationships/hyperlink" Target="https://drive.google.com/drive/folders/1AgZzauTENeDaN5lkPougd5f39gFPWBYO?usp=sharing" TargetMode="External"/><Relationship Id="rId9" Type="http://schemas.openxmlformats.org/officeDocument/2006/relationships/hyperlink" Target="https://www.bbc.co.uk/bitesize/guides/zc9q7ty/revision/1" TargetMode="External"/><Relationship Id="rId14" Type="http://schemas.openxmlformats.org/officeDocument/2006/relationships/hyperlink" Target="https://www.bbc.co.uk/bitesize/topics/zybbkqt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bitesize/topics/zrvbkqt" TargetMode="External"/><Relationship Id="rId13" Type="http://schemas.openxmlformats.org/officeDocument/2006/relationships/hyperlink" Target="https://www.bbc.co.uk/bitesize/topics/zpffr82" TargetMode="External"/><Relationship Id="rId3" Type="http://schemas.openxmlformats.org/officeDocument/2006/relationships/hyperlink" Target="https://drive.google.com/drive/folders/12TjAStMiQqTHolnHowO4br6PJ6Mw4Yi-?usp=sharing" TargetMode="External"/><Relationship Id="rId7" Type="http://schemas.openxmlformats.org/officeDocument/2006/relationships/hyperlink" Target="https://www.bbc.co.uk/bitesize/topics/zvrrd2p" TargetMode="External"/><Relationship Id="rId12" Type="http://schemas.openxmlformats.org/officeDocument/2006/relationships/hyperlink" Target="https://www.bbc.co.uk/bitesize/topics/zxhhvcw" TargetMode="External"/><Relationship Id="rId2" Type="http://schemas.openxmlformats.org/officeDocument/2006/relationships/hyperlink" Target="https://drive.google.com/drive/folders/140vniYkr3XQ-1kl_quep805hwZea2lVb?usp=sharing" TargetMode="Externa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bc.co.uk/bitesize/guides/zttfyrd/revision/1" TargetMode="External"/><Relationship Id="rId11" Type="http://schemas.openxmlformats.org/officeDocument/2006/relationships/hyperlink" Target="https://www.bbc.co.uk/bitesize/guides/zssbgk7/revision/1" TargetMode="External"/><Relationship Id="rId5" Type="http://schemas.openxmlformats.org/officeDocument/2006/relationships/hyperlink" Target="https://www.bbc.co.uk/bitesize/guides/zqd2mp3/revision/1" TargetMode="External"/><Relationship Id="rId15" Type="http://schemas.openxmlformats.org/officeDocument/2006/relationships/hyperlink" Target="https://www.bbc.co.uk/bitesize/guides/zt6sfg8/revision/1" TargetMode="External"/><Relationship Id="rId10" Type="http://schemas.openxmlformats.org/officeDocument/2006/relationships/hyperlink" Target="https://www.bbc.co.uk/bitesize/topics/zn6hvcw" TargetMode="External"/><Relationship Id="rId4" Type="http://schemas.openxmlformats.org/officeDocument/2006/relationships/hyperlink" Target="https://drive.google.com/drive/folders/1AgZzauTENeDaN5lkPougd5f39gFPWBYO?usp=sharing" TargetMode="External"/><Relationship Id="rId9" Type="http://schemas.openxmlformats.org/officeDocument/2006/relationships/hyperlink" Target="https://www.bbc.co.uk/bitesize/topics/zf339j6" TargetMode="External"/><Relationship Id="rId14" Type="http://schemas.openxmlformats.org/officeDocument/2006/relationships/hyperlink" Target="https://www.bbc.co.uk/bitesize/guides/z84wjxs/revision/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DBC"/>
            </a:gs>
            <a:gs pos="100000">
              <a:srgbClr val="0E222C"/>
            </a:gs>
            <a:gs pos="53000">
              <a:srgbClr val="1C4254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6D282-804B-47C3-A101-C229752A117C}"/>
              </a:ext>
            </a:extLst>
          </p:cNvPr>
          <p:cNvSpPr txBox="1"/>
          <p:nvPr/>
        </p:nvSpPr>
        <p:spPr>
          <a:xfrm>
            <a:off x="1686854" y="137198"/>
            <a:ext cx="559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spc="-300" dirty="0">
                <a:solidFill>
                  <a:schemeClr val="bg1"/>
                </a:solidFill>
                <a:latin typeface="Segoe Print" panose="02000600000000000000" pitchFamily="2" charset="0"/>
              </a:rPr>
              <a:t>Science KS3</a:t>
            </a:r>
            <a:endParaRPr lang="en-GB" sz="3200" b="1" spc="-300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graphicFrame>
        <p:nvGraphicFramePr>
          <p:cNvPr id="43" name="Table 43">
            <a:extLst>
              <a:ext uri="{FF2B5EF4-FFF2-40B4-BE49-F238E27FC236}">
                <a16:creationId xmlns:a16="http://schemas.microsoft.com/office/drawing/2014/main" id="{9A6D7586-35C9-4B55-AD02-8B4D9758D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361559"/>
              </p:ext>
            </p:extLst>
          </p:nvPr>
        </p:nvGraphicFramePr>
        <p:xfrm>
          <a:off x="137785" y="1230326"/>
          <a:ext cx="9582405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727">
                  <a:extLst>
                    <a:ext uri="{9D8B030D-6E8A-4147-A177-3AD203B41FA5}">
                      <a16:colId xmlns:a16="http://schemas.microsoft.com/office/drawing/2014/main" val="362906736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7487724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4378308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26781035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6092923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54598093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763344052"/>
                    </a:ext>
                  </a:extLst>
                </a:gridCol>
                <a:gridCol w="1310806">
                  <a:extLst>
                    <a:ext uri="{9D8B030D-6E8A-4147-A177-3AD203B41FA5}">
                      <a16:colId xmlns:a16="http://schemas.microsoft.com/office/drawing/2014/main" val="1559570717"/>
                    </a:ext>
                  </a:extLst>
                </a:gridCol>
              </a:tblGrid>
              <a:tr h="369410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Year 7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6D2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Space 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Working Scientifically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Motion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Cells</a:t>
                      </a:r>
                    </a:p>
                    <a:p>
                      <a:endParaRPr lang="en-GB" sz="1000" b="1" dirty="0">
                        <a:solidFill>
                          <a:srgbClr val="1C425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Particles and their behaviour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Energy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Organisation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080098"/>
                  </a:ext>
                </a:extLst>
              </a:tr>
              <a:tr h="973876">
                <a:tc vMerge="1">
                  <a:txBody>
                    <a:bodyPr/>
                    <a:lstStyle/>
                    <a:p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Night Sky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Solar System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Earth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Moon</a:t>
                      </a:r>
                    </a:p>
                    <a:p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Working safely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Asking inquiry questions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Accuracy and precision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Controlling variables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Presenting </a:t>
                      </a: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results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Speed (s = d/t)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Distance time graphs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Acceleration (a = v/t)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Speed time graphs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Observing cells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Plant and animal cells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Specialised cells 1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Specialised cells 2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Unicellular organisms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Particle Model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States of matter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Melting and freezing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Boiling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More changes of state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Diffusion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Gas Pressure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Energy Transfers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Conservation of energy and efficiency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GPE and KE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Energy and Temperature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Conduction, convection and radiation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Work done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Hierarchy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Lungs and gas exchange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Diffusion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Skeletal system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Leaf structure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271272"/>
                  </a:ext>
                </a:extLst>
              </a:tr>
            </a:tbl>
          </a:graphicData>
        </a:graphic>
      </p:graphicFrame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38E234C4-9B91-4958-9BE7-9637F23E18D5}"/>
              </a:ext>
            </a:extLst>
          </p:cNvPr>
          <p:cNvSpPr/>
          <p:nvPr/>
        </p:nvSpPr>
        <p:spPr>
          <a:xfrm>
            <a:off x="-62995" y="519556"/>
            <a:ext cx="2284348" cy="2241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2022/23</a:t>
            </a:r>
          </a:p>
          <a:p>
            <a:r>
              <a:rPr lang="en-GB" sz="1100" b="1" dirty="0">
                <a:solidFill>
                  <a:srgbClr val="FFC20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CURRICULUM MAP</a:t>
            </a:r>
            <a:endParaRPr lang="en-GB" sz="1100" dirty="0">
              <a:solidFill>
                <a:srgbClr val="FFC20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id="{78B11C9A-A404-4790-BAF3-B63B8DA0B13E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572"/>
          <a:stretch/>
        </p:blipFill>
        <p:spPr>
          <a:xfrm>
            <a:off x="14592" y="-14807"/>
            <a:ext cx="456911" cy="437787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BA520DB-DC38-4CE7-A8EB-CEDC8DC7A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469718"/>
              </p:ext>
            </p:extLst>
          </p:nvPr>
        </p:nvGraphicFramePr>
        <p:xfrm>
          <a:off x="590204" y="908416"/>
          <a:ext cx="9129990" cy="24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6652">
                  <a:extLst>
                    <a:ext uri="{9D8B030D-6E8A-4147-A177-3AD203B41FA5}">
                      <a16:colId xmlns:a16="http://schemas.microsoft.com/office/drawing/2014/main" val="769088534"/>
                    </a:ext>
                  </a:extLst>
                </a:gridCol>
                <a:gridCol w="3020008">
                  <a:extLst>
                    <a:ext uri="{9D8B030D-6E8A-4147-A177-3AD203B41FA5}">
                      <a16:colId xmlns:a16="http://schemas.microsoft.com/office/drawing/2014/main" val="1675805527"/>
                    </a:ext>
                  </a:extLst>
                </a:gridCol>
                <a:gridCol w="3043330">
                  <a:extLst>
                    <a:ext uri="{9D8B030D-6E8A-4147-A177-3AD203B41FA5}">
                      <a16:colId xmlns:a16="http://schemas.microsoft.com/office/drawing/2014/main" val="349520157"/>
                    </a:ext>
                  </a:extLst>
                </a:gridCol>
              </a:tblGrid>
              <a:tr h="19957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Autumn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Autumn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Spring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599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A94455F-DC5C-4C39-AA5E-A1B0E5DC2A89}"/>
              </a:ext>
            </a:extLst>
          </p:cNvPr>
          <p:cNvSpPr txBox="1"/>
          <p:nvPr/>
        </p:nvSpPr>
        <p:spPr>
          <a:xfrm>
            <a:off x="7986196" y="176759"/>
            <a:ext cx="16337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00" dirty="0">
                <a:solidFill>
                  <a:srgbClr val="9BEEFF"/>
                </a:solidFill>
                <a:latin typeface="Segoe Print" panose="02000600000000000000" pitchFamily="2" charset="0"/>
              </a:rPr>
              <a:t>Faculty quote / ethos?</a:t>
            </a:r>
          </a:p>
        </p:txBody>
      </p:sp>
      <p:graphicFrame>
        <p:nvGraphicFramePr>
          <p:cNvPr id="11" name="Table 43">
            <a:extLst>
              <a:ext uri="{FF2B5EF4-FFF2-40B4-BE49-F238E27FC236}">
                <a16:creationId xmlns:a16="http://schemas.microsoft.com/office/drawing/2014/main" id="{89F1457E-BDCD-4A10-93DB-23EE09615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514699"/>
              </p:ext>
            </p:extLst>
          </p:nvPr>
        </p:nvGraphicFramePr>
        <p:xfrm>
          <a:off x="137785" y="3057735"/>
          <a:ext cx="9582406" cy="185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8850">
                  <a:extLst>
                    <a:ext uri="{9D8B030D-6E8A-4147-A177-3AD203B41FA5}">
                      <a16:colId xmlns:a16="http://schemas.microsoft.com/office/drawing/2014/main" val="3629067367"/>
                    </a:ext>
                  </a:extLst>
                </a:gridCol>
                <a:gridCol w="1518053">
                  <a:extLst>
                    <a:ext uri="{9D8B030D-6E8A-4147-A177-3AD203B41FA5}">
                      <a16:colId xmlns:a16="http://schemas.microsoft.com/office/drawing/2014/main" val="167122313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18300095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66901304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185752889"/>
                    </a:ext>
                  </a:extLst>
                </a:gridCol>
                <a:gridCol w="1523150">
                  <a:extLst>
                    <a:ext uri="{9D8B030D-6E8A-4147-A177-3AD203B41FA5}">
                      <a16:colId xmlns:a16="http://schemas.microsoft.com/office/drawing/2014/main" val="1202991650"/>
                    </a:ext>
                  </a:extLst>
                </a:gridCol>
                <a:gridCol w="1515849">
                  <a:extLst>
                    <a:ext uri="{9D8B030D-6E8A-4147-A177-3AD203B41FA5}">
                      <a16:colId xmlns:a16="http://schemas.microsoft.com/office/drawing/2014/main" val="67055320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Year 7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6D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Atoms and the periodic table</a:t>
                      </a:r>
                    </a:p>
                    <a:p>
                      <a:endParaRPr lang="en-GB" sz="1000" b="1" dirty="0">
                        <a:solidFill>
                          <a:srgbClr val="1C425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Reproduction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Waves: Sound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Waves: Light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Separation Techniques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Geology and </a:t>
                      </a:r>
                      <a:r>
                        <a:rPr lang="en-GB" sz="1000" b="1" dirty="0" err="1">
                          <a:solidFill>
                            <a:srgbClr val="1C4254"/>
                          </a:solidFill>
                        </a:rPr>
                        <a:t>Ecoschool</a:t>
                      </a:r>
                      <a:endParaRPr lang="en-GB" sz="1000" b="1" dirty="0">
                        <a:solidFill>
                          <a:srgbClr val="1C425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080098"/>
                  </a:ext>
                </a:extLst>
              </a:tr>
              <a:tr h="1291597">
                <a:tc vMerge="1">
                  <a:txBody>
                    <a:bodyPr/>
                    <a:lstStyle/>
                    <a:p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Atomic Structure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Elements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Periodic Table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Metals and non metals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Metals and non metals 2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elements of group 1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Group 7 and Group 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Reproductive organs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Gametes and fertilisation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menstrual cycle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Gestation, birth and maternal lifestyle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Flower structure  1 Flower structure 2 Seed and fruit dispersal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Seed dispersal Investigation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Properties of waves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wave equation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Volume and pitch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Hearing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Ear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Echoes and Ultrasound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Light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Reflection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Refraction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camera and the eye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Colour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Elements, mixtures, compounds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Chemical Formulae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Solutions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Solubility and crystallisation of CuSO4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Filtration Dirty water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Distillation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Making salt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Chromatography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Structure of Earth and Igneous rocks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Sedimentary rocks and ceramics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Metamorphic rocks The Rock Cycle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Sampling litter survey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Recycling - Composites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27127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06C70E-D934-4FD3-BA76-35B15B7B3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903155"/>
              </p:ext>
            </p:extLst>
          </p:nvPr>
        </p:nvGraphicFramePr>
        <p:xfrm>
          <a:off x="590204" y="2767704"/>
          <a:ext cx="9129987" cy="24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6652">
                  <a:extLst>
                    <a:ext uri="{9D8B030D-6E8A-4147-A177-3AD203B41FA5}">
                      <a16:colId xmlns:a16="http://schemas.microsoft.com/office/drawing/2014/main" val="1745591620"/>
                    </a:ext>
                  </a:extLst>
                </a:gridCol>
                <a:gridCol w="3020006">
                  <a:extLst>
                    <a:ext uri="{9D8B030D-6E8A-4147-A177-3AD203B41FA5}">
                      <a16:colId xmlns:a16="http://schemas.microsoft.com/office/drawing/2014/main" val="753053111"/>
                    </a:ext>
                  </a:extLst>
                </a:gridCol>
                <a:gridCol w="3043329">
                  <a:extLst>
                    <a:ext uri="{9D8B030D-6E8A-4147-A177-3AD203B41FA5}">
                      <a16:colId xmlns:a16="http://schemas.microsoft.com/office/drawing/2014/main" val="2798022514"/>
                    </a:ext>
                  </a:extLst>
                </a:gridCol>
              </a:tblGrid>
              <a:tr h="1995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Spring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Summer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Summer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5995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CAD146C-8106-448B-A548-B6EE07DFA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937629"/>
              </p:ext>
            </p:extLst>
          </p:nvPr>
        </p:nvGraphicFramePr>
        <p:xfrm>
          <a:off x="137780" y="5122319"/>
          <a:ext cx="9582406" cy="1129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256">
                  <a:extLst>
                    <a:ext uri="{9D8B030D-6E8A-4147-A177-3AD203B41FA5}">
                      <a16:colId xmlns:a16="http://schemas.microsoft.com/office/drawing/2014/main" val="3535033993"/>
                    </a:ext>
                  </a:extLst>
                </a:gridCol>
                <a:gridCol w="702256">
                  <a:extLst>
                    <a:ext uri="{9D8B030D-6E8A-4147-A177-3AD203B41FA5}">
                      <a16:colId xmlns:a16="http://schemas.microsoft.com/office/drawing/2014/main" val="1411322095"/>
                    </a:ext>
                  </a:extLst>
                </a:gridCol>
                <a:gridCol w="818420">
                  <a:extLst>
                    <a:ext uri="{9D8B030D-6E8A-4147-A177-3AD203B41FA5}">
                      <a16:colId xmlns:a16="http://schemas.microsoft.com/office/drawing/2014/main" val="2684595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33985341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36040839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1545702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71949431"/>
                    </a:ext>
                  </a:extLst>
                </a:gridCol>
                <a:gridCol w="965379">
                  <a:extLst>
                    <a:ext uri="{9D8B030D-6E8A-4147-A177-3AD203B41FA5}">
                      <a16:colId xmlns:a16="http://schemas.microsoft.com/office/drawing/2014/main" val="1394247191"/>
                    </a:ext>
                  </a:extLst>
                </a:gridCol>
                <a:gridCol w="690805">
                  <a:extLst>
                    <a:ext uri="{9D8B030D-6E8A-4147-A177-3AD203B41FA5}">
                      <a16:colId xmlns:a16="http://schemas.microsoft.com/office/drawing/2014/main" val="238701428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16617771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01742064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40077935"/>
                    </a:ext>
                  </a:extLst>
                </a:gridCol>
                <a:gridCol w="459341">
                  <a:extLst>
                    <a:ext uri="{9D8B030D-6E8A-4147-A177-3AD203B41FA5}">
                      <a16:colId xmlns:a16="http://schemas.microsoft.com/office/drawing/2014/main" val="1164607154"/>
                    </a:ext>
                  </a:extLst>
                </a:gridCol>
                <a:gridCol w="779453">
                  <a:extLst>
                    <a:ext uri="{9D8B030D-6E8A-4147-A177-3AD203B41FA5}">
                      <a16:colId xmlns:a16="http://schemas.microsoft.com/office/drawing/2014/main" val="4276584788"/>
                    </a:ext>
                  </a:extLst>
                </a:gridCol>
              </a:tblGrid>
              <a:tr h="3932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Supporting at home</a:t>
                      </a: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bg1"/>
                          </a:solidFill>
                        </a:rPr>
                        <a:t>Homework is set weekly on Carousel to provide on going retrieval practice of key information. If you want to support further, you can quiz using our  Q and A 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  <a:hlinkClick r:id="rId3"/>
                        </a:rPr>
                        <a:t>here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bg1"/>
                          </a:solidFill>
                        </a:rPr>
                        <a:t>Our curriculum is supported by 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  <a:hlinkClick r:id="rId4"/>
                        </a:rPr>
                        <a:t>work booklets 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</a:rPr>
                        <a:t>that can be used in cases of absence and you can access the most relevant links to BBC bitesize and Oak Academy videos here.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847850"/>
                  </a:ext>
                </a:extLst>
              </a:tr>
              <a:tr h="4284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BBC Bitesize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Space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Working Scientifically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Motion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Cells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Particles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Energy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/>
                        </a:rPr>
                        <a:t>Organisation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2"/>
                        </a:rPr>
                        <a:t>Atoms and PT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3"/>
                        </a:rPr>
                        <a:t>Forces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4"/>
                        </a:rPr>
                        <a:t>Reproduction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5"/>
                        </a:rPr>
                        <a:t>Sound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6"/>
                        </a:rPr>
                        <a:t>Light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7"/>
                        </a:rPr>
                        <a:t>Geology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946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26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009DBC"/>
            </a:gs>
            <a:gs pos="84000">
              <a:srgbClr val="9BEE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35EBC18-C0DC-4512-AB2A-88DF204ABFFD}"/>
              </a:ext>
            </a:extLst>
          </p:cNvPr>
          <p:cNvSpPr txBox="1"/>
          <p:nvPr/>
        </p:nvSpPr>
        <p:spPr>
          <a:xfrm>
            <a:off x="1686854" y="145510"/>
            <a:ext cx="559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spc="-300" dirty="0">
                <a:solidFill>
                  <a:schemeClr val="bg1"/>
                </a:solidFill>
                <a:latin typeface="Segoe Print" panose="02000600000000000000" pitchFamily="2" charset="0"/>
              </a:rPr>
              <a:t>Science KS3</a:t>
            </a:r>
            <a:endParaRPr lang="en-GB" sz="3200" b="1" spc="-300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graphicFrame>
        <p:nvGraphicFramePr>
          <p:cNvPr id="8" name="Table 43">
            <a:extLst>
              <a:ext uri="{FF2B5EF4-FFF2-40B4-BE49-F238E27FC236}">
                <a16:creationId xmlns:a16="http://schemas.microsoft.com/office/drawing/2014/main" id="{5A3ACAB9-FD48-4CF9-92E3-078084A55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959074"/>
              </p:ext>
            </p:extLst>
          </p:nvPr>
        </p:nvGraphicFramePr>
        <p:xfrm>
          <a:off x="137786" y="1249853"/>
          <a:ext cx="956158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105">
                  <a:extLst>
                    <a:ext uri="{9D8B030D-6E8A-4147-A177-3AD203B41FA5}">
                      <a16:colId xmlns:a16="http://schemas.microsoft.com/office/drawing/2014/main" val="3629067367"/>
                    </a:ext>
                  </a:extLst>
                </a:gridCol>
                <a:gridCol w="1539914">
                  <a:extLst>
                    <a:ext uri="{9D8B030D-6E8A-4147-A177-3AD203B41FA5}">
                      <a16:colId xmlns:a16="http://schemas.microsoft.com/office/drawing/2014/main" val="748772412"/>
                    </a:ext>
                  </a:extLst>
                </a:gridCol>
                <a:gridCol w="1539914">
                  <a:extLst>
                    <a:ext uri="{9D8B030D-6E8A-4147-A177-3AD203B41FA5}">
                      <a16:colId xmlns:a16="http://schemas.microsoft.com/office/drawing/2014/main" val="1759789567"/>
                    </a:ext>
                  </a:extLst>
                </a:gridCol>
                <a:gridCol w="1539914">
                  <a:extLst>
                    <a:ext uri="{9D8B030D-6E8A-4147-A177-3AD203B41FA5}">
                      <a16:colId xmlns:a16="http://schemas.microsoft.com/office/drawing/2014/main" val="1559570717"/>
                    </a:ext>
                  </a:extLst>
                </a:gridCol>
                <a:gridCol w="1539914">
                  <a:extLst>
                    <a:ext uri="{9D8B030D-6E8A-4147-A177-3AD203B41FA5}">
                      <a16:colId xmlns:a16="http://schemas.microsoft.com/office/drawing/2014/main" val="310604700"/>
                    </a:ext>
                  </a:extLst>
                </a:gridCol>
                <a:gridCol w="1539914">
                  <a:extLst>
                    <a:ext uri="{9D8B030D-6E8A-4147-A177-3AD203B41FA5}">
                      <a16:colId xmlns:a16="http://schemas.microsoft.com/office/drawing/2014/main" val="4244705552"/>
                    </a:ext>
                  </a:extLst>
                </a:gridCol>
                <a:gridCol w="1539914">
                  <a:extLst>
                    <a:ext uri="{9D8B030D-6E8A-4147-A177-3AD203B41FA5}">
                      <a16:colId xmlns:a16="http://schemas.microsoft.com/office/drawing/2014/main" val="2185752889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Year 8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6D2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Chemical Fundamentals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Forces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Bioenergetics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Electricity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Health and Lifestyle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Acid, bases and Reactivity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080098"/>
                  </a:ext>
                </a:extLst>
              </a:tr>
              <a:tr h="1179562">
                <a:tc vMerge="1">
                  <a:txBody>
                    <a:bodyPr/>
                    <a:lstStyle/>
                    <a:p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Chemical Reactions &amp; word equations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Periodic table and symbol equations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Balancing equations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Conservation of mass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Exothermic and Endothermic reactions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Catalysts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Forces  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Springs and tension (F = </a:t>
                      </a:r>
                      <a:r>
                        <a:rPr lang="en-GB" sz="8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kx</a:t>
                      </a: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Drag forces and Friction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Forces at a distance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Balanced and unbalanced forces (F = ma)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Turning forces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Forces exerted by muscles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Photosynthesis (glucose)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Leaf structure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Plant Minerals - Roots and absorption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Aerobic respiration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Anaerobic respiration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Effects of exercise Practical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Static &amp; metallic bonding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Circuits and current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Potential difference &amp; resistance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Current and potential difference in series circuits</a:t>
                      </a:r>
                    </a:p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Current and potential difference in parallel circuits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Electrical energy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Nutrients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Food Molecules &amp; energy in food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Digestive system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Bacteria and Enzymes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Food tests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Unhealthy diets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Drugs &amp; Alcohol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Effects of smoking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Effects of drugs during pregnancy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Acids and Alkalis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Testing acids and alkalis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Neutralisation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Naming salts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Making a salt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27127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625C4BD-0B6A-4B91-BBA9-6D501D5FB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34024"/>
              </p:ext>
            </p:extLst>
          </p:nvPr>
        </p:nvGraphicFramePr>
        <p:xfrm>
          <a:off x="502754" y="908792"/>
          <a:ext cx="9217443" cy="24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2481">
                  <a:extLst>
                    <a:ext uri="{9D8B030D-6E8A-4147-A177-3AD203B41FA5}">
                      <a16:colId xmlns:a16="http://schemas.microsoft.com/office/drawing/2014/main" val="769088534"/>
                    </a:ext>
                  </a:extLst>
                </a:gridCol>
                <a:gridCol w="3072481">
                  <a:extLst>
                    <a:ext uri="{9D8B030D-6E8A-4147-A177-3AD203B41FA5}">
                      <a16:colId xmlns:a16="http://schemas.microsoft.com/office/drawing/2014/main" val="1675805527"/>
                    </a:ext>
                  </a:extLst>
                </a:gridCol>
                <a:gridCol w="3072481">
                  <a:extLst>
                    <a:ext uri="{9D8B030D-6E8A-4147-A177-3AD203B41FA5}">
                      <a16:colId xmlns:a16="http://schemas.microsoft.com/office/drawing/2014/main" val="37108912"/>
                    </a:ext>
                  </a:extLst>
                </a:gridCol>
              </a:tblGrid>
              <a:tr h="13539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Autumn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Autumn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Spring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59957"/>
                  </a:ext>
                </a:extLst>
              </a:tr>
            </a:tbl>
          </a:graphicData>
        </a:graphic>
      </p:graphicFrame>
      <p:graphicFrame>
        <p:nvGraphicFramePr>
          <p:cNvPr id="12" name="Table 43">
            <a:extLst>
              <a:ext uri="{FF2B5EF4-FFF2-40B4-BE49-F238E27FC236}">
                <a16:creationId xmlns:a16="http://schemas.microsoft.com/office/drawing/2014/main" id="{EE9A6588-8D34-43C1-804F-482C3EE59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299354"/>
              </p:ext>
            </p:extLst>
          </p:nvPr>
        </p:nvGraphicFramePr>
        <p:xfrm>
          <a:off x="137782" y="3373906"/>
          <a:ext cx="9582413" cy="170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805">
                  <a:extLst>
                    <a:ext uri="{9D8B030D-6E8A-4147-A177-3AD203B41FA5}">
                      <a16:colId xmlns:a16="http://schemas.microsoft.com/office/drawing/2014/main" val="3629067367"/>
                    </a:ext>
                  </a:extLst>
                </a:gridCol>
                <a:gridCol w="1543268">
                  <a:extLst>
                    <a:ext uri="{9D8B030D-6E8A-4147-A177-3AD203B41FA5}">
                      <a16:colId xmlns:a16="http://schemas.microsoft.com/office/drawing/2014/main" val="748772412"/>
                    </a:ext>
                  </a:extLst>
                </a:gridCol>
                <a:gridCol w="1543268">
                  <a:extLst>
                    <a:ext uri="{9D8B030D-6E8A-4147-A177-3AD203B41FA5}">
                      <a16:colId xmlns:a16="http://schemas.microsoft.com/office/drawing/2014/main" val="4051034915"/>
                    </a:ext>
                  </a:extLst>
                </a:gridCol>
                <a:gridCol w="1543268">
                  <a:extLst>
                    <a:ext uri="{9D8B030D-6E8A-4147-A177-3AD203B41FA5}">
                      <a16:colId xmlns:a16="http://schemas.microsoft.com/office/drawing/2014/main" val="1759789567"/>
                    </a:ext>
                  </a:extLst>
                </a:gridCol>
                <a:gridCol w="1543268">
                  <a:extLst>
                    <a:ext uri="{9D8B030D-6E8A-4147-A177-3AD203B41FA5}">
                      <a16:colId xmlns:a16="http://schemas.microsoft.com/office/drawing/2014/main" val="1559570717"/>
                    </a:ext>
                  </a:extLst>
                </a:gridCol>
                <a:gridCol w="1543268">
                  <a:extLst>
                    <a:ext uri="{9D8B030D-6E8A-4147-A177-3AD203B41FA5}">
                      <a16:colId xmlns:a16="http://schemas.microsoft.com/office/drawing/2014/main" val="310604700"/>
                    </a:ext>
                  </a:extLst>
                </a:gridCol>
                <a:gridCol w="1543268">
                  <a:extLst>
                    <a:ext uri="{9D8B030D-6E8A-4147-A177-3AD203B41FA5}">
                      <a16:colId xmlns:a16="http://schemas.microsoft.com/office/drawing/2014/main" val="2185752889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Year 8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6D2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Matter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Adaptation and Inheritance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The Earth’s Resources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Magnetism &amp; Energy Sources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Space II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1C4254"/>
                          </a:solidFill>
                        </a:rPr>
                        <a:t>Climate change and Sustainability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080098"/>
                  </a:ext>
                </a:extLst>
              </a:tr>
              <a:tr h="1179562">
                <a:tc vMerge="1">
                  <a:txBody>
                    <a:bodyPr/>
                    <a:lstStyle/>
                    <a:p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States of matter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Density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Pressure in solids (P=F/A)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Pressure in liquids and gasses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Brownian motion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Food chains and webs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Disruption of food webs - bioaccumulation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Ecosystems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Competition and Adaptation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Variation Continuous and discontinuous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Inheritance and DNA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Natural selection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Extinction &amp; Conservation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Metals and Acids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Metals and oxygen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Metals and water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Metal displacement reactions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Extracting metals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Magnets and magnetic fields.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Electromagnets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Energy resources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cost of Electricity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Objects in Space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Stars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Motion in Space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Gravity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Rocket science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Space exploration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Earth and its atmosphere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The Carbon Cycle - Climate change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Sustainability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Energy resources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Energy resources 2</a:t>
                      </a:r>
                    </a:p>
                    <a:p>
                      <a:pPr marL="36000" indent="0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27127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1F1460F-9425-4496-AE10-B6392A0695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658198"/>
              </p:ext>
            </p:extLst>
          </p:nvPr>
        </p:nvGraphicFramePr>
        <p:xfrm>
          <a:off x="502753" y="3067797"/>
          <a:ext cx="9217440" cy="24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2480">
                  <a:extLst>
                    <a:ext uri="{9D8B030D-6E8A-4147-A177-3AD203B41FA5}">
                      <a16:colId xmlns:a16="http://schemas.microsoft.com/office/drawing/2014/main" val="1745591620"/>
                    </a:ext>
                  </a:extLst>
                </a:gridCol>
                <a:gridCol w="3072480">
                  <a:extLst>
                    <a:ext uri="{9D8B030D-6E8A-4147-A177-3AD203B41FA5}">
                      <a16:colId xmlns:a16="http://schemas.microsoft.com/office/drawing/2014/main" val="753053111"/>
                    </a:ext>
                  </a:extLst>
                </a:gridCol>
                <a:gridCol w="3072480">
                  <a:extLst>
                    <a:ext uri="{9D8B030D-6E8A-4147-A177-3AD203B41FA5}">
                      <a16:colId xmlns:a16="http://schemas.microsoft.com/office/drawing/2014/main" val="2798022514"/>
                    </a:ext>
                  </a:extLst>
                </a:gridCol>
              </a:tblGrid>
              <a:tr h="235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Spring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Summer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Summer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FB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5995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70FB9FD-A4D0-4C1A-A9CA-1E12B1816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441630"/>
              </p:ext>
            </p:extLst>
          </p:nvPr>
        </p:nvGraphicFramePr>
        <p:xfrm>
          <a:off x="137781" y="5205449"/>
          <a:ext cx="9582411" cy="1129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0224">
                  <a:extLst>
                    <a:ext uri="{9D8B030D-6E8A-4147-A177-3AD203B41FA5}">
                      <a16:colId xmlns:a16="http://schemas.microsoft.com/office/drawing/2014/main" val="3535033993"/>
                    </a:ext>
                  </a:extLst>
                </a:gridCol>
                <a:gridCol w="942667">
                  <a:extLst>
                    <a:ext uri="{9D8B030D-6E8A-4147-A177-3AD203B41FA5}">
                      <a16:colId xmlns:a16="http://schemas.microsoft.com/office/drawing/2014/main" val="1411322095"/>
                    </a:ext>
                  </a:extLst>
                </a:gridCol>
                <a:gridCol w="457004">
                  <a:extLst>
                    <a:ext uri="{9D8B030D-6E8A-4147-A177-3AD203B41FA5}">
                      <a16:colId xmlns:a16="http://schemas.microsoft.com/office/drawing/2014/main" val="268459504"/>
                    </a:ext>
                  </a:extLst>
                </a:gridCol>
                <a:gridCol w="911148">
                  <a:extLst>
                    <a:ext uri="{9D8B030D-6E8A-4147-A177-3AD203B41FA5}">
                      <a16:colId xmlns:a16="http://schemas.microsoft.com/office/drawing/2014/main" val="215457022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9424719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02909589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8701428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05020738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8074398"/>
                    </a:ext>
                  </a:extLst>
                </a:gridCol>
                <a:gridCol w="831609">
                  <a:extLst>
                    <a:ext uri="{9D8B030D-6E8A-4147-A177-3AD203B41FA5}">
                      <a16:colId xmlns:a16="http://schemas.microsoft.com/office/drawing/2014/main" val="1017420640"/>
                    </a:ext>
                  </a:extLst>
                </a:gridCol>
                <a:gridCol w="1271287">
                  <a:extLst>
                    <a:ext uri="{9D8B030D-6E8A-4147-A177-3AD203B41FA5}">
                      <a16:colId xmlns:a16="http://schemas.microsoft.com/office/drawing/2014/main" val="4276584788"/>
                    </a:ext>
                  </a:extLst>
                </a:gridCol>
              </a:tblGrid>
              <a:tr h="39326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Supporting at home</a:t>
                      </a: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bg1"/>
                          </a:solidFill>
                        </a:rPr>
                        <a:t>Homework is set weekly on Educake to provide on going retrieval practice of key information. If you want to support further, our learning checklists can be found 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  <a:hlinkClick r:id="rId2"/>
                        </a:rPr>
                        <a:t>here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</a:rPr>
                        <a:t> and practice Q and A 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  <a:hlinkClick r:id="rId3"/>
                        </a:rPr>
                        <a:t>here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bg1"/>
                          </a:solidFill>
                        </a:rPr>
                        <a:t>Our curriculum is supported by 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  <a:hlinkClick r:id="rId4"/>
                        </a:rPr>
                        <a:t>work booklets </a:t>
                      </a:r>
                      <a:r>
                        <a:rPr lang="en-GB" sz="1000" b="0" dirty="0">
                          <a:solidFill>
                            <a:schemeClr val="bg1"/>
                          </a:solidFill>
                        </a:rPr>
                        <a:t>that can be used in cases of absence and you can access the most relevant links to BBC bitesize and Oak Academy videos here.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847850"/>
                  </a:ext>
                </a:extLst>
              </a:tr>
              <a:tr h="4284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BBC Bitesize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Chemical Fundamentals</a:t>
                      </a:r>
                      <a:endParaRPr lang="en-GB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Forces</a:t>
                      </a:r>
                      <a:endParaRPr lang="en-GB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Bioenergetics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Electricity and Magnetism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Health and Lifestyle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Acids and reactivity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/>
                        </a:rPr>
                        <a:t>Matter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2"/>
                        </a:rPr>
                        <a:t>Adaptations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3"/>
                        </a:rPr>
                        <a:t>Inheritance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4"/>
                        </a:rPr>
                        <a:t>The Earth’s Resources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5"/>
                        </a:rPr>
                        <a:t>Climate change and Sustainability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946876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C3CC4A5-DFAC-4068-A122-60BF7D20C8B3}"/>
              </a:ext>
            </a:extLst>
          </p:cNvPr>
          <p:cNvSpPr txBox="1"/>
          <p:nvPr/>
        </p:nvSpPr>
        <p:spPr>
          <a:xfrm>
            <a:off x="6970649" y="182008"/>
            <a:ext cx="27287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900" i="1" dirty="0">
                <a:solidFill>
                  <a:srgbClr val="9BEEFF"/>
                </a:solidFill>
                <a:latin typeface="Segoe Print" panose="02000600000000000000" pitchFamily="2" charset="0"/>
              </a:rPr>
              <a:t>Nothing in life is to be feared, it is only to be understood. Now is the time to understand more, so that we may fear less.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860DEA5-821B-4CAC-A481-2B3A8F2A32A5}"/>
              </a:ext>
            </a:extLst>
          </p:cNvPr>
          <p:cNvSpPr/>
          <p:nvPr/>
        </p:nvSpPr>
        <p:spPr>
          <a:xfrm>
            <a:off x="-62995" y="519556"/>
            <a:ext cx="2284348" cy="2241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2022/23</a:t>
            </a:r>
          </a:p>
          <a:p>
            <a:r>
              <a:rPr lang="en-GB" sz="1100" b="1" dirty="0">
                <a:solidFill>
                  <a:srgbClr val="FFC20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CURRICULUM MAP</a:t>
            </a:r>
            <a:endParaRPr lang="en-GB" sz="1100" dirty="0">
              <a:solidFill>
                <a:srgbClr val="FFC20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946B019-D3E6-4E31-AF8C-9FAB2A752710}"/>
              </a:ext>
            </a:extLst>
          </p:cNvPr>
          <p:cNvPicPr/>
          <p:nvPr/>
        </p:nvPicPr>
        <p:blipFill rotWithShape="1">
          <a:blip r:embed="rId1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572"/>
          <a:stretch/>
        </p:blipFill>
        <p:spPr>
          <a:xfrm>
            <a:off x="14592" y="-14807"/>
            <a:ext cx="456911" cy="43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4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3735</TotalTime>
  <Words>778</Words>
  <Application>Microsoft Office PowerPoint</Application>
  <PresentationFormat>A4 Paper (210x297 mm)</PresentationFormat>
  <Paragraphs>226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Print</vt:lpstr>
      <vt:lpstr>Segoe UI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Harrison</dc:creator>
  <cp:lastModifiedBy>Cotmore-BrownL</cp:lastModifiedBy>
  <cp:revision>123</cp:revision>
  <dcterms:created xsi:type="dcterms:W3CDTF">2020-12-14T19:29:10Z</dcterms:created>
  <dcterms:modified xsi:type="dcterms:W3CDTF">2022-10-19T11:59:16Z</dcterms:modified>
</cp:coreProperties>
</file>