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BFF"/>
    <a:srgbClr val="9BEEFF"/>
    <a:srgbClr val="C2DEEC"/>
    <a:srgbClr val="009DBC"/>
    <a:srgbClr val="6CADCE"/>
    <a:srgbClr val="F36D21"/>
    <a:srgbClr val="F26622"/>
    <a:srgbClr val="1C4254"/>
    <a:srgbClr val="0E222C"/>
    <a:srgbClr val="FFC2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06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0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82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44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53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3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37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59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36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19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70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A8B0-2F6D-4756-BB46-73764A68D6D3}" type="datetimeFigureOut">
              <a:rPr lang="en-GB" smtClean="0"/>
              <a:t>19/10/2022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246C2-3F3B-4E4E-89E3-898DEF4C7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bitesize/topics/zgws7p3" TargetMode="External"/><Relationship Id="rId3" Type="http://schemas.openxmlformats.org/officeDocument/2006/relationships/hyperlink" Target="https://drive.google.com/drive/folders/1jJg94XYhTFLjJ0H3QcYYfpz-ioKdjv_C?usp=sharing" TargetMode="External"/><Relationship Id="rId7" Type="http://schemas.openxmlformats.org/officeDocument/2006/relationships/hyperlink" Target="https://www.bbc.co.uk/bitesize/topics/z9236yc" TargetMode="External"/><Relationship Id="rId12" Type="http://schemas.openxmlformats.org/officeDocument/2006/relationships/image" Target="../media/image1.png"/><Relationship Id="rId2" Type="http://schemas.openxmlformats.org/officeDocument/2006/relationships/hyperlink" Target="https://drive.google.com/drive/folders/1XwLWNEp-GTMaxESXZEO_N5knYgVFojOb?usp=sharin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bc.co.uk/bitesize/topics/zwtcng8" TargetMode="External"/><Relationship Id="rId11" Type="http://schemas.openxmlformats.org/officeDocument/2006/relationships/hyperlink" Target="https://www.bbc.co.uk/bitesize/topics/zxfd3k7" TargetMode="External"/><Relationship Id="rId5" Type="http://schemas.openxmlformats.org/officeDocument/2006/relationships/hyperlink" Target="https://www.bbc.co.uk/bitesize/topics/z2s8v9q" TargetMode="External"/><Relationship Id="rId10" Type="http://schemas.openxmlformats.org/officeDocument/2006/relationships/hyperlink" Target="https://www.bbc.co.uk/bitesize/topics/zpb7cj6" TargetMode="External"/><Relationship Id="rId4" Type="http://schemas.openxmlformats.org/officeDocument/2006/relationships/hyperlink" Target="https://drive.google.com/drive/folders/1a6xgACzc2bfjMqEOpskJTLMyufPH_G0n?usp=sharing" TargetMode="External"/><Relationship Id="rId9" Type="http://schemas.openxmlformats.org/officeDocument/2006/relationships/hyperlink" Target="https://www.bbc.co.uk/bitesize/topics/zy468m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9DBC"/>
            </a:gs>
            <a:gs pos="100000">
              <a:srgbClr val="0E222C"/>
            </a:gs>
            <a:gs pos="53000">
              <a:srgbClr val="1C425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F6D282-804B-47C3-A101-C229752A117C}"/>
              </a:ext>
            </a:extLst>
          </p:cNvPr>
          <p:cNvSpPr txBox="1"/>
          <p:nvPr/>
        </p:nvSpPr>
        <p:spPr>
          <a:xfrm>
            <a:off x="1686854" y="137198"/>
            <a:ext cx="5593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spc="-300" dirty="0">
                <a:solidFill>
                  <a:schemeClr val="bg1"/>
                </a:solidFill>
                <a:latin typeface="Segoe Print" panose="02000600000000000000" pitchFamily="2" charset="0"/>
              </a:rPr>
              <a:t>Science KS4 - Biology</a:t>
            </a:r>
            <a:endParaRPr lang="en-GB" sz="3200" b="1" spc="-300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9B201A5-CD5C-44D7-AE92-0AEABFD07AD1}"/>
              </a:ext>
            </a:extLst>
          </p:cNvPr>
          <p:cNvSpPr txBox="1"/>
          <p:nvPr/>
        </p:nvSpPr>
        <p:spPr>
          <a:xfrm>
            <a:off x="-1029384" y="2120124"/>
            <a:ext cx="184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GB" sz="1000" b="1" dirty="0">
              <a:solidFill>
                <a:srgbClr val="FFC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3" name="Table 43">
            <a:extLst>
              <a:ext uri="{FF2B5EF4-FFF2-40B4-BE49-F238E27FC236}">
                <a16:creationId xmlns:a16="http://schemas.microsoft.com/office/drawing/2014/main" id="{9A6D7586-35C9-4B55-AD02-8B4D9758D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898431"/>
              </p:ext>
            </p:extLst>
          </p:nvPr>
        </p:nvGraphicFramePr>
        <p:xfrm>
          <a:off x="471503" y="1378797"/>
          <a:ext cx="8788423" cy="20122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8772">
                  <a:extLst>
                    <a:ext uri="{9D8B030D-6E8A-4147-A177-3AD203B41FA5}">
                      <a16:colId xmlns:a16="http://schemas.microsoft.com/office/drawing/2014/main" val="3629067367"/>
                    </a:ext>
                  </a:extLst>
                </a:gridCol>
                <a:gridCol w="1385019">
                  <a:extLst>
                    <a:ext uri="{9D8B030D-6E8A-4147-A177-3AD203B41FA5}">
                      <a16:colId xmlns:a16="http://schemas.microsoft.com/office/drawing/2014/main" val="3724939027"/>
                    </a:ext>
                  </a:extLst>
                </a:gridCol>
                <a:gridCol w="1385019">
                  <a:extLst>
                    <a:ext uri="{9D8B030D-6E8A-4147-A177-3AD203B41FA5}">
                      <a16:colId xmlns:a16="http://schemas.microsoft.com/office/drawing/2014/main" val="748772412"/>
                    </a:ext>
                  </a:extLst>
                </a:gridCol>
                <a:gridCol w="1402118">
                  <a:extLst>
                    <a:ext uri="{9D8B030D-6E8A-4147-A177-3AD203B41FA5}">
                      <a16:colId xmlns:a16="http://schemas.microsoft.com/office/drawing/2014/main" val="2794938443"/>
                    </a:ext>
                  </a:extLst>
                </a:gridCol>
                <a:gridCol w="1385019">
                  <a:extLst>
                    <a:ext uri="{9D8B030D-6E8A-4147-A177-3AD203B41FA5}">
                      <a16:colId xmlns:a16="http://schemas.microsoft.com/office/drawing/2014/main" val="360929233"/>
                    </a:ext>
                  </a:extLst>
                </a:gridCol>
                <a:gridCol w="1359371">
                  <a:extLst>
                    <a:ext uri="{9D8B030D-6E8A-4147-A177-3AD203B41FA5}">
                      <a16:colId xmlns:a16="http://schemas.microsoft.com/office/drawing/2014/main" val="1901794593"/>
                    </a:ext>
                  </a:extLst>
                </a:gridCol>
                <a:gridCol w="1393105">
                  <a:extLst>
                    <a:ext uri="{9D8B030D-6E8A-4147-A177-3AD203B41FA5}">
                      <a16:colId xmlns:a16="http://schemas.microsoft.com/office/drawing/2014/main" val="2545980934"/>
                    </a:ext>
                  </a:extLst>
                </a:gridCol>
              </a:tblGrid>
              <a:tr h="435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Year 9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6D2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1 – Microbial life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1 – Microbial life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2 – Animal biology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2 – Animal biology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2 – Animal biology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3 – Plant biology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080098"/>
                  </a:ext>
                </a:extLst>
              </a:tr>
              <a:tr h="1576252">
                <a:tc vMerge="1">
                  <a:txBody>
                    <a:bodyPr/>
                    <a:lstStyle/>
                    <a:p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Early life on Earth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Respiration &amp; diffusion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Surface are to volume ratio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Germ Theory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Pathogens - Bacteria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Pathogens – Fungi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Pathogens – Viruses &amp; Protists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Bacterial growth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Culturing Microorganisms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Microscopy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Required practical 1: Use a light microscope to observe, draw and label a selection of plant and animal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Multicellular organisms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Animal cells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Cells, tissues and organs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Food molecules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4: Nutrient tests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Enzyme function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Enzyme rates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Required Practical 3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Digestive system – Organs and enzymes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Digestive system absorption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Mid topic assessment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Blood and blood vessels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Heart and Circulation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Heart disease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Lungs and respiratory system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Aerobic respiration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Anaerobic respiration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Effects of exercise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Metabolism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Plant cells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Mitosis and cloning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Cell differentiation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Specialised cells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Photosynthesis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Leaf structure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Transpiration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Uses of glucose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Translocation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Rate of photosynthesis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27127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E5861E6-5D81-424D-831E-19A5FC2CF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367266"/>
              </p:ext>
            </p:extLst>
          </p:nvPr>
        </p:nvGraphicFramePr>
        <p:xfrm>
          <a:off x="953421" y="1102994"/>
          <a:ext cx="8317884" cy="2682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6314">
                  <a:extLst>
                    <a:ext uri="{9D8B030D-6E8A-4147-A177-3AD203B41FA5}">
                      <a16:colId xmlns:a16="http://schemas.microsoft.com/office/drawing/2014/main" val="769088534"/>
                    </a:ext>
                  </a:extLst>
                </a:gridCol>
                <a:gridCol w="1386314">
                  <a:extLst>
                    <a:ext uri="{9D8B030D-6E8A-4147-A177-3AD203B41FA5}">
                      <a16:colId xmlns:a16="http://schemas.microsoft.com/office/drawing/2014/main" val="1675805527"/>
                    </a:ext>
                  </a:extLst>
                </a:gridCol>
                <a:gridCol w="1386314">
                  <a:extLst>
                    <a:ext uri="{9D8B030D-6E8A-4147-A177-3AD203B41FA5}">
                      <a16:colId xmlns:a16="http://schemas.microsoft.com/office/drawing/2014/main" val="37108912"/>
                    </a:ext>
                  </a:extLst>
                </a:gridCol>
                <a:gridCol w="1386314">
                  <a:extLst>
                    <a:ext uri="{9D8B030D-6E8A-4147-A177-3AD203B41FA5}">
                      <a16:colId xmlns:a16="http://schemas.microsoft.com/office/drawing/2014/main" val="1745591620"/>
                    </a:ext>
                  </a:extLst>
                </a:gridCol>
                <a:gridCol w="1386314">
                  <a:extLst>
                    <a:ext uri="{9D8B030D-6E8A-4147-A177-3AD203B41FA5}">
                      <a16:colId xmlns:a16="http://schemas.microsoft.com/office/drawing/2014/main" val="753053111"/>
                    </a:ext>
                  </a:extLst>
                </a:gridCol>
                <a:gridCol w="1386314">
                  <a:extLst>
                    <a:ext uri="{9D8B030D-6E8A-4147-A177-3AD203B41FA5}">
                      <a16:colId xmlns:a16="http://schemas.microsoft.com/office/drawing/2014/main" val="2798022514"/>
                    </a:ext>
                  </a:extLst>
                </a:gridCol>
              </a:tblGrid>
              <a:tr h="26829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Summer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Summer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559957"/>
                  </a:ext>
                </a:extLst>
              </a:tr>
            </a:tbl>
          </a:graphicData>
        </a:graphic>
      </p:graphicFrame>
      <p:graphicFrame>
        <p:nvGraphicFramePr>
          <p:cNvPr id="14" name="Table 43">
            <a:extLst>
              <a:ext uri="{FF2B5EF4-FFF2-40B4-BE49-F238E27FC236}">
                <a16:creationId xmlns:a16="http://schemas.microsoft.com/office/drawing/2014/main" id="{4B528A0C-63BC-43FF-8A3A-20501633A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487017"/>
              </p:ext>
            </p:extLst>
          </p:nvPr>
        </p:nvGraphicFramePr>
        <p:xfrm>
          <a:off x="471503" y="4148668"/>
          <a:ext cx="8788426" cy="25273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244">
                  <a:extLst>
                    <a:ext uri="{9D8B030D-6E8A-4147-A177-3AD203B41FA5}">
                      <a16:colId xmlns:a16="http://schemas.microsoft.com/office/drawing/2014/main" val="3629067367"/>
                    </a:ext>
                  </a:extLst>
                </a:gridCol>
                <a:gridCol w="1165133">
                  <a:extLst>
                    <a:ext uri="{9D8B030D-6E8A-4147-A177-3AD203B41FA5}">
                      <a16:colId xmlns:a16="http://schemas.microsoft.com/office/drawing/2014/main" val="3724939027"/>
                    </a:ext>
                  </a:extLst>
                </a:gridCol>
                <a:gridCol w="1134843">
                  <a:extLst>
                    <a:ext uri="{9D8B030D-6E8A-4147-A177-3AD203B41FA5}">
                      <a16:colId xmlns:a16="http://schemas.microsoft.com/office/drawing/2014/main" val="748772412"/>
                    </a:ext>
                  </a:extLst>
                </a:gridCol>
                <a:gridCol w="1187812">
                  <a:extLst>
                    <a:ext uri="{9D8B030D-6E8A-4147-A177-3AD203B41FA5}">
                      <a16:colId xmlns:a16="http://schemas.microsoft.com/office/drawing/2014/main" val="2794938443"/>
                    </a:ext>
                  </a:extLst>
                </a:gridCol>
                <a:gridCol w="1179111">
                  <a:extLst>
                    <a:ext uri="{9D8B030D-6E8A-4147-A177-3AD203B41FA5}">
                      <a16:colId xmlns:a16="http://schemas.microsoft.com/office/drawing/2014/main" val="360929233"/>
                    </a:ext>
                  </a:extLst>
                </a:gridCol>
                <a:gridCol w="1179111">
                  <a:extLst>
                    <a:ext uri="{9D8B030D-6E8A-4147-A177-3AD203B41FA5}">
                      <a16:colId xmlns:a16="http://schemas.microsoft.com/office/drawing/2014/main" val="1901794593"/>
                    </a:ext>
                  </a:extLst>
                </a:gridCol>
                <a:gridCol w="1228586">
                  <a:extLst>
                    <a:ext uri="{9D8B030D-6E8A-4147-A177-3AD203B41FA5}">
                      <a16:colId xmlns:a16="http://schemas.microsoft.com/office/drawing/2014/main" val="2545980934"/>
                    </a:ext>
                  </a:extLst>
                </a:gridCol>
                <a:gridCol w="1228586">
                  <a:extLst>
                    <a:ext uri="{9D8B030D-6E8A-4147-A177-3AD203B41FA5}">
                      <a16:colId xmlns:a16="http://schemas.microsoft.com/office/drawing/2014/main" val="3963418512"/>
                    </a:ext>
                  </a:extLst>
                </a:gridCol>
              </a:tblGrid>
              <a:tr h="745236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Year 10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6D2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3 – Plant biology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Unit 4 – Disease and medicine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1C425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B5 – Homeostasis and Response 1</a:t>
                      </a:r>
                    </a:p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Nervous system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B5 – Homeostasis and Response 2</a:t>
                      </a:r>
                    </a:p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Endocrine system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1C425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B5 – Homeostasis and Response 3</a:t>
                      </a:r>
                    </a:p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Reproduction and Plant Responses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B6 – Inheritance, variation and Evolution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1C425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B6 – Inheritance, variation and Evolution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1C425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080098"/>
                  </a:ext>
                </a:extLst>
              </a:tr>
              <a:tr h="1782087">
                <a:tc vMerge="1">
                  <a:txBody>
                    <a:bodyPr/>
                    <a:lstStyle/>
                    <a:p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5 Investigating photosynthesis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Plant diseases and defences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Plant deficiencies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3: Investigate the effect of salt or sugar solutions on plant tissue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Human Defence system – Immunity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Vaccinations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Antibiotics and painkillers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2: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Lifestyle &amp; health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Cancer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Drug development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Stem cells and therapeutic cloning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Monoclonal Antibodies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Homeostasis and the nervous system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Reflex actions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6: Investigating reactions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Synapses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brain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eye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Control of body temperature – Negative feedback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endocrine system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Control of blood glucose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Water and nitrogen balance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Kidney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Kidney Failure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Thyroxine and adrenaline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Hormones and the menstrual cycle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Artificial control of fertility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Plant hormones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Use of plant hormones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7: An investigation into the effect of light on plant shoots.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Variation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Classification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DNA and the genome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Sexual reproduction and meiosis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Inheritance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Genetic Disorders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Selective breeding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Evolution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Speciation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History of evolution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Evidence for evolution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27127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7615931-C562-4404-B504-3D806002A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1185"/>
              </p:ext>
            </p:extLst>
          </p:nvPr>
        </p:nvGraphicFramePr>
        <p:xfrm>
          <a:off x="997090" y="3813138"/>
          <a:ext cx="8274216" cy="2592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9036">
                  <a:extLst>
                    <a:ext uri="{9D8B030D-6E8A-4147-A177-3AD203B41FA5}">
                      <a16:colId xmlns:a16="http://schemas.microsoft.com/office/drawing/2014/main" val="769088534"/>
                    </a:ext>
                  </a:extLst>
                </a:gridCol>
                <a:gridCol w="1379036">
                  <a:extLst>
                    <a:ext uri="{9D8B030D-6E8A-4147-A177-3AD203B41FA5}">
                      <a16:colId xmlns:a16="http://schemas.microsoft.com/office/drawing/2014/main" val="1675805527"/>
                    </a:ext>
                  </a:extLst>
                </a:gridCol>
                <a:gridCol w="1379036">
                  <a:extLst>
                    <a:ext uri="{9D8B030D-6E8A-4147-A177-3AD203B41FA5}">
                      <a16:colId xmlns:a16="http://schemas.microsoft.com/office/drawing/2014/main" val="37108912"/>
                    </a:ext>
                  </a:extLst>
                </a:gridCol>
                <a:gridCol w="1379036">
                  <a:extLst>
                    <a:ext uri="{9D8B030D-6E8A-4147-A177-3AD203B41FA5}">
                      <a16:colId xmlns:a16="http://schemas.microsoft.com/office/drawing/2014/main" val="1745591620"/>
                    </a:ext>
                  </a:extLst>
                </a:gridCol>
                <a:gridCol w="1379036">
                  <a:extLst>
                    <a:ext uri="{9D8B030D-6E8A-4147-A177-3AD203B41FA5}">
                      <a16:colId xmlns:a16="http://schemas.microsoft.com/office/drawing/2014/main" val="753053111"/>
                    </a:ext>
                  </a:extLst>
                </a:gridCol>
                <a:gridCol w="1379036">
                  <a:extLst>
                    <a:ext uri="{9D8B030D-6E8A-4147-A177-3AD203B41FA5}">
                      <a16:colId xmlns:a16="http://schemas.microsoft.com/office/drawing/2014/main" val="2798022514"/>
                    </a:ext>
                  </a:extLst>
                </a:gridCol>
              </a:tblGrid>
              <a:tr h="25921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Summer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Summer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55995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521C31B-A3E7-4281-8685-42283CF67A8E}"/>
              </a:ext>
            </a:extLst>
          </p:cNvPr>
          <p:cNvSpPr txBox="1"/>
          <p:nvPr/>
        </p:nvSpPr>
        <p:spPr>
          <a:xfrm>
            <a:off x="6970649" y="182008"/>
            <a:ext cx="27287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i="1" dirty="0">
                <a:solidFill>
                  <a:srgbClr val="9BEEFF"/>
                </a:solidFill>
                <a:latin typeface="Segoe Print" panose="02000600000000000000" pitchFamily="2" charset="0"/>
              </a:rPr>
              <a:t>Nothing in life is to be feared, it is only to be understood. Now is the time to understand more, so that we may fear less.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1E33F90-9F37-46EF-B215-F69EA3F47896}"/>
              </a:ext>
            </a:extLst>
          </p:cNvPr>
          <p:cNvSpPr/>
          <p:nvPr/>
        </p:nvSpPr>
        <p:spPr>
          <a:xfrm>
            <a:off x="-62995" y="519556"/>
            <a:ext cx="2284348" cy="2241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2022/23</a:t>
            </a:r>
          </a:p>
          <a:p>
            <a:r>
              <a:rPr lang="en-GB" sz="1100" b="1" dirty="0">
                <a:solidFill>
                  <a:srgbClr val="FFC20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CURRICULUM MAP</a:t>
            </a:r>
            <a:endParaRPr lang="en-GB" sz="1100" dirty="0">
              <a:solidFill>
                <a:srgbClr val="FFC20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98F2E28-DC27-4AB1-907C-8F276D3E3A14}"/>
              </a:ext>
            </a:extLst>
          </p:cNvPr>
          <p:cNvPicPr/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72"/>
          <a:stretch/>
        </p:blipFill>
        <p:spPr>
          <a:xfrm>
            <a:off x="14592" y="-14807"/>
            <a:ext cx="456911" cy="43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6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009DBC"/>
            </a:gs>
            <a:gs pos="84000">
              <a:srgbClr val="9BEE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010AF331-D44C-4341-BAF7-4B83203E7219}"/>
              </a:ext>
            </a:extLst>
          </p:cNvPr>
          <p:cNvSpPr txBox="1"/>
          <p:nvPr/>
        </p:nvSpPr>
        <p:spPr>
          <a:xfrm>
            <a:off x="1686854" y="137198"/>
            <a:ext cx="5593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spc="-300" dirty="0">
                <a:solidFill>
                  <a:schemeClr val="bg1"/>
                </a:solidFill>
                <a:latin typeface="Segoe Print" panose="02000600000000000000" pitchFamily="2" charset="0"/>
              </a:rPr>
              <a:t>Science KS4 - Biology</a:t>
            </a:r>
            <a:endParaRPr lang="en-GB" sz="3200" b="1" spc="-300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63EACD6-7AFD-4ED6-9546-54434F8335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810696"/>
              </p:ext>
            </p:extLst>
          </p:nvPr>
        </p:nvGraphicFramePr>
        <p:xfrm>
          <a:off x="979991" y="1049731"/>
          <a:ext cx="8740205" cy="24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1927">
                  <a:extLst>
                    <a:ext uri="{9D8B030D-6E8A-4147-A177-3AD203B41FA5}">
                      <a16:colId xmlns:a16="http://schemas.microsoft.com/office/drawing/2014/main" val="769088534"/>
                    </a:ext>
                  </a:extLst>
                </a:gridCol>
                <a:gridCol w="2127179">
                  <a:extLst>
                    <a:ext uri="{9D8B030D-6E8A-4147-A177-3AD203B41FA5}">
                      <a16:colId xmlns:a16="http://schemas.microsoft.com/office/drawing/2014/main" val="1675805527"/>
                    </a:ext>
                  </a:extLst>
                </a:gridCol>
                <a:gridCol w="2050906">
                  <a:extLst>
                    <a:ext uri="{9D8B030D-6E8A-4147-A177-3AD203B41FA5}">
                      <a16:colId xmlns:a16="http://schemas.microsoft.com/office/drawing/2014/main" val="37108912"/>
                    </a:ext>
                  </a:extLst>
                </a:gridCol>
                <a:gridCol w="2350193">
                  <a:extLst>
                    <a:ext uri="{9D8B030D-6E8A-4147-A177-3AD203B41FA5}">
                      <a16:colId xmlns:a16="http://schemas.microsoft.com/office/drawing/2014/main" val="1745591620"/>
                    </a:ext>
                  </a:extLst>
                </a:gridCol>
              </a:tblGrid>
              <a:tr h="199572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Autumn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Spring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F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559957"/>
                  </a:ext>
                </a:extLst>
              </a:tr>
            </a:tbl>
          </a:graphicData>
        </a:graphic>
      </p:graphicFrame>
      <p:graphicFrame>
        <p:nvGraphicFramePr>
          <p:cNvPr id="21" name="Table 43">
            <a:extLst>
              <a:ext uri="{FF2B5EF4-FFF2-40B4-BE49-F238E27FC236}">
                <a16:creationId xmlns:a16="http://schemas.microsoft.com/office/drawing/2014/main" id="{A0F51F29-44D5-4CBB-A9F3-E4606BC95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267075"/>
              </p:ext>
            </p:extLst>
          </p:nvPr>
        </p:nvGraphicFramePr>
        <p:xfrm>
          <a:off x="471503" y="1325535"/>
          <a:ext cx="9248694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033">
                  <a:extLst>
                    <a:ext uri="{9D8B030D-6E8A-4147-A177-3AD203B41FA5}">
                      <a16:colId xmlns:a16="http://schemas.microsoft.com/office/drawing/2014/main" val="3629067367"/>
                    </a:ext>
                  </a:extLst>
                </a:gridCol>
                <a:gridCol w="1087793">
                  <a:extLst>
                    <a:ext uri="{9D8B030D-6E8A-4147-A177-3AD203B41FA5}">
                      <a16:colId xmlns:a16="http://schemas.microsoft.com/office/drawing/2014/main" val="764642635"/>
                    </a:ext>
                  </a:extLst>
                </a:gridCol>
                <a:gridCol w="1145690">
                  <a:extLst>
                    <a:ext uri="{9D8B030D-6E8A-4147-A177-3AD203B41FA5}">
                      <a16:colId xmlns:a16="http://schemas.microsoft.com/office/drawing/2014/main" val="748772412"/>
                    </a:ext>
                  </a:extLst>
                </a:gridCol>
                <a:gridCol w="1254273">
                  <a:extLst>
                    <a:ext uri="{9D8B030D-6E8A-4147-A177-3AD203B41FA5}">
                      <a16:colId xmlns:a16="http://schemas.microsoft.com/office/drawing/2014/main" val="1899194377"/>
                    </a:ext>
                  </a:extLst>
                </a:gridCol>
                <a:gridCol w="1364445">
                  <a:extLst>
                    <a:ext uri="{9D8B030D-6E8A-4147-A177-3AD203B41FA5}">
                      <a16:colId xmlns:a16="http://schemas.microsoft.com/office/drawing/2014/main" val="2794938443"/>
                    </a:ext>
                  </a:extLst>
                </a:gridCol>
                <a:gridCol w="1584791">
                  <a:extLst>
                    <a:ext uri="{9D8B030D-6E8A-4147-A177-3AD203B41FA5}">
                      <a16:colId xmlns:a16="http://schemas.microsoft.com/office/drawing/2014/main" val="360929233"/>
                    </a:ext>
                  </a:extLst>
                </a:gridCol>
                <a:gridCol w="1127151">
                  <a:extLst>
                    <a:ext uri="{9D8B030D-6E8A-4147-A177-3AD203B41FA5}">
                      <a16:colId xmlns:a16="http://schemas.microsoft.com/office/drawing/2014/main" val="1901794593"/>
                    </a:ext>
                  </a:extLst>
                </a:gridCol>
                <a:gridCol w="1231518">
                  <a:extLst>
                    <a:ext uri="{9D8B030D-6E8A-4147-A177-3AD203B41FA5}">
                      <a16:colId xmlns:a16="http://schemas.microsoft.com/office/drawing/2014/main" val="2545980934"/>
                    </a:ext>
                  </a:extLst>
                </a:gridCol>
              </a:tblGrid>
              <a:tr h="369410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Year 11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6D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B6 – Inheritance, variation and Evolution 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Paper 1 Revision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B6 – Inheritance, variation and Evolution 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B7 – Ecology 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B7 – Ecology 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Paper 2 Revision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1C4254"/>
                          </a:solidFill>
                        </a:rPr>
                        <a:t>Exam Preparation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0800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Selective breeding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Evolution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Speciation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History of evolution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Evidence for evolution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Paper 1 Assessment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Units B1- B4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October/ November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Asexual reproduction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Cloning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Genetic engineering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Making proteins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Mutations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Communities and ecosystems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Interdependence and Competition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Adaptations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Feeding relationships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Trophic levels and energy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9 </a:t>
                      </a:r>
                      <a:r>
                        <a:rPr lang="en-GB" sz="800" dirty="0"/>
                        <a:t>Measure the population size of a common species in a habitat.</a:t>
                      </a: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Material cycling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Decomposition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Required Practical 10: </a:t>
                      </a:r>
                      <a:r>
                        <a:rPr lang="en-GB" sz="800" dirty="0"/>
                        <a:t>Investigate the effect of temperature on the rate of decay of fresh milk by measuring pH change.</a:t>
                      </a: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Biodiversity 1: Human population and biodiversity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Biodiversity 2:  Effects of Pollution</a:t>
                      </a:r>
                    </a:p>
                    <a:p>
                      <a:pPr marL="3600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Food Security and Biotechnology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Paper 2 Assessment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Units B5 -  B7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January / February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Paper 1 B1-B4 (1.45)</a:t>
                      </a:r>
                    </a:p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Paper 2 B5-7 (1.45)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27127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755F922-A869-4409-B66F-5EC9C27FF36F}"/>
              </a:ext>
            </a:extLst>
          </p:cNvPr>
          <p:cNvSpPr txBox="1"/>
          <p:nvPr/>
        </p:nvSpPr>
        <p:spPr>
          <a:xfrm>
            <a:off x="6970649" y="182008"/>
            <a:ext cx="27287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i="1" dirty="0">
                <a:solidFill>
                  <a:srgbClr val="9BEEFF"/>
                </a:solidFill>
                <a:latin typeface="Segoe Print" panose="02000600000000000000" pitchFamily="2" charset="0"/>
              </a:rPr>
              <a:t>Nothing in life is to be feared, it is only to be understood. Now is the time to understand more, so that we may fear less.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EBD1474-EAB4-4B8F-BC99-0588DBFCB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701777"/>
              </p:ext>
            </p:extLst>
          </p:nvPr>
        </p:nvGraphicFramePr>
        <p:xfrm>
          <a:off x="137780" y="4181303"/>
          <a:ext cx="9561595" cy="1379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4968">
                  <a:extLst>
                    <a:ext uri="{9D8B030D-6E8A-4147-A177-3AD203B41FA5}">
                      <a16:colId xmlns:a16="http://schemas.microsoft.com/office/drawing/2014/main" val="3535033993"/>
                    </a:ext>
                  </a:extLst>
                </a:gridCol>
                <a:gridCol w="813103">
                  <a:extLst>
                    <a:ext uri="{9D8B030D-6E8A-4147-A177-3AD203B41FA5}">
                      <a16:colId xmlns:a16="http://schemas.microsoft.com/office/drawing/2014/main" val="1411322095"/>
                    </a:ext>
                  </a:extLst>
                </a:gridCol>
                <a:gridCol w="1080507">
                  <a:extLst>
                    <a:ext uri="{9D8B030D-6E8A-4147-A177-3AD203B41FA5}">
                      <a16:colId xmlns:a16="http://schemas.microsoft.com/office/drawing/2014/main" val="268459504"/>
                    </a:ext>
                  </a:extLst>
                </a:gridCol>
                <a:gridCol w="1464688">
                  <a:extLst>
                    <a:ext uri="{9D8B030D-6E8A-4147-A177-3AD203B41FA5}">
                      <a16:colId xmlns:a16="http://schemas.microsoft.com/office/drawing/2014/main" val="2154570226"/>
                    </a:ext>
                  </a:extLst>
                </a:gridCol>
                <a:gridCol w="1416666">
                  <a:extLst>
                    <a:ext uri="{9D8B030D-6E8A-4147-A177-3AD203B41FA5}">
                      <a16:colId xmlns:a16="http://schemas.microsoft.com/office/drawing/2014/main" val="1394247191"/>
                    </a:ext>
                  </a:extLst>
                </a:gridCol>
                <a:gridCol w="1080507">
                  <a:extLst>
                    <a:ext uri="{9D8B030D-6E8A-4147-A177-3AD203B41FA5}">
                      <a16:colId xmlns:a16="http://schemas.microsoft.com/office/drawing/2014/main" val="2387014280"/>
                    </a:ext>
                  </a:extLst>
                </a:gridCol>
                <a:gridCol w="1260593">
                  <a:extLst>
                    <a:ext uri="{9D8B030D-6E8A-4147-A177-3AD203B41FA5}">
                      <a16:colId xmlns:a16="http://schemas.microsoft.com/office/drawing/2014/main" val="4166177711"/>
                    </a:ext>
                  </a:extLst>
                </a:gridCol>
                <a:gridCol w="1200563">
                  <a:extLst>
                    <a:ext uri="{9D8B030D-6E8A-4147-A177-3AD203B41FA5}">
                      <a16:colId xmlns:a16="http://schemas.microsoft.com/office/drawing/2014/main" val="3050207386"/>
                    </a:ext>
                  </a:extLst>
                </a:gridCol>
              </a:tblGrid>
              <a:tr h="7813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Supporting at home</a:t>
                      </a: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bg1"/>
                          </a:solidFill>
                        </a:rPr>
                        <a:t>Homework is set weekly on Educake to provide on going retrieval practice of key information. If you want to support further, our learning checklists can be found 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  <a:hlinkClick r:id="rId2"/>
                        </a:rPr>
                        <a:t>here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</a:rPr>
                        <a:t> and practice Q and A 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  <a:hlinkClick r:id="rId3"/>
                        </a:rPr>
                        <a:t>here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bg1"/>
                          </a:solidFill>
                        </a:rPr>
                        <a:t>Our curriculum is supported by 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  <a:hlinkClick r:id="rId4"/>
                        </a:rPr>
                        <a:t>work booklets </a:t>
                      </a:r>
                      <a:r>
                        <a:rPr lang="en-GB" sz="1000" b="0" dirty="0">
                          <a:solidFill>
                            <a:schemeClr val="bg1"/>
                          </a:solidFill>
                        </a:rPr>
                        <a:t>that can be used in cases of absence and you can access the most relevant links to BBC bitesize and Oak Academy videos here.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847850"/>
                  </a:ext>
                </a:extLst>
              </a:tr>
              <a:tr h="598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BBC Bitesize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B1 – Cells Biology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B2 – Organisation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B3 - Disease and Response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B4 - Bioenergetics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B5  -Homeostasis and Response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B6 – Inheritance, Variation and Evolution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B7 - Ecology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46876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0447562-D355-4B29-8DC1-3DE6D015EA9C}"/>
              </a:ext>
            </a:extLst>
          </p:cNvPr>
          <p:cNvSpPr/>
          <p:nvPr/>
        </p:nvSpPr>
        <p:spPr>
          <a:xfrm>
            <a:off x="-62995" y="519556"/>
            <a:ext cx="2284348" cy="2241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2022/23</a:t>
            </a:r>
          </a:p>
          <a:p>
            <a:r>
              <a:rPr lang="en-GB" sz="1100" b="1" dirty="0">
                <a:solidFill>
                  <a:srgbClr val="FFC20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CURRICULUM MAP</a:t>
            </a:r>
            <a:endParaRPr lang="en-GB" sz="1100" dirty="0">
              <a:solidFill>
                <a:srgbClr val="FFC20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204DBC-DC54-431C-B75A-A2E16F5E3F7B}"/>
              </a:ext>
            </a:extLst>
          </p:cNvPr>
          <p:cNvPicPr/>
          <p:nvPr/>
        </p:nvPicPr>
        <p:blipFill rotWithShape="1"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72"/>
          <a:stretch/>
        </p:blipFill>
        <p:spPr>
          <a:xfrm>
            <a:off x="14592" y="-14807"/>
            <a:ext cx="456911" cy="43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54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2627</TotalTime>
  <Words>730</Words>
  <Application>Microsoft Office PowerPoint</Application>
  <PresentationFormat>A4 Paper (210x297 mm)</PresentationFormat>
  <Paragraphs>175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Print</vt:lpstr>
      <vt:lpstr>Segoe UI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Harrison</dc:creator>
  <cp:lastModifiedBy>Cotmore-BrownL</cp:lastModifiedBy>
  <cp:revision>134</cp:revision>
  <dcterms:created xsi:type="dcterms:W3CDTF">2020-12-14T19:29:10Z</dcterms:created>
  <dcterms:modified xsi:type="dcterms:W3CDTF">2022-10-19T12:00:00Z</dcterms:modified>
</cp:coreProperties>
</file>